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8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2" r:id="rId16"/>
    <p:sldId id="278" r:id="rId17"/>
    <p:sldId id="279" r:id="rId18"/>
    <p:sldId id="280" r:id="rId19"/>
    <p:sldId id="281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789C8-4A1A-4828-89A0-F028368F9CF9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05BE7-AE88-426C-9DD0-0CD598E676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70170" y="5127731"/>
            <a:ext cx="5361351" cy="48578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809625"/>
            <a:ext cx="5397500" cy="4048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95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C4ED-A464-48CD-A4D9-497A9AB5E26F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8854-181C-485B-BE2D-5B8E68787E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4"/>
          <p:cNvSpPr txBox="1">
            <a:spLocks/>
          </p:cNvSpPr>
          <p:nvPr/>
        </p:nvSpPr>
        <p:spPr>
          <a:xfrm>
            <a:off x="2483768" y="3717032"/>
            <a:ext cx="5328592" cy="6429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70C0"/>
                </a:solidFill>
              </a:rPr>
              <a:t>Каминский Алексей Владимирович</a:t>
            </a:r>
          </a:p>
        </p:txBody>
      </p:sp>
      <p:sp>
        <p:nvSpPr>
          <p:cNvPr id="14" name="Текст 5"/>
          <p:cNvSpPr txBox="1">
            <a:spLocks/>
          </p:cNvSpPr>
          <p:nvPr/>
        </p:nvSpPr>
        <p:spPr>
          <a:xfrm>
            <a:off x="2483768" y="4149080"/>
            <a:ext cx="5081494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Председатель Совета Национального объединения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СРО </a:t>
            </a:r>
            <a:r>
              <a:rPr lang="ru-RU" sz="1600" dirty="0">
                <a:solidFill>
                  <a:srgbClr val="0070C0"/>
                </a:solidFill>
              </a:rPr>
              <a:t>оценщиков «Союз СОО</a:t>
            </a:r>
            <a:r>
              <a:rPr lang="ru-RU" sz="1600" dirty="0" smtClean="0">
                <a:solidFill>
                  <a:srgbClr val="0070C0"/>
                </a:solidFill>
              </a:rPr>
              <a:t>»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3" name="Picture 2" descr="C:\Users\Ильин МО\Desktop\Фото\А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4005064"/>
            <a:ext cx="15122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DF115-2DAC-471E-AE26-58866ED72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293096"/>
            <a:ext cx="795275" cy="79208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-17419" y="1772816"/>
            <a:ext cx="9161419" cy="18002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200"/>
              </a:spcAft>
            </a:pP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/>
              <a:t> </a:t>
            </a:r>
            <a:r>
              <a:rPr lang="ru-RU" sz="2600" b="1" dirty="0">
                <a:solidFill>
                  <a:srgbClr val="002060"/>
                </a:solidFill>
              </a:rPr>
              <a:t>Оценочная деятельность: </a:t>
            </a:r>
            <a:r>
              <a:rPr lang="ru-RU" sz="2600" b="1" dirty="0" smtClean="0">
                <a:solidFill>
                  <a:srgbClr val="002060"/>
                </a:solidFill>
              </a:rPr>
              <a:t>текущая ситуация и перспективы.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Роль </a:t>
            </a:r>
            <a:r>
              <a:rPr lang="ru-RU" sz="2600" b="1" dirty="0" smtClean="0">
                <a:solidFill>
                  <a:srgbClr val="002060"/>
                </a:solidFill>
              </a:rPr>
              <a:t>оценочного сообщества и </a:t>
            </a:r>
            <a:br>
              <a:rPr lang="ru-RU" sz="2600" b="1" dirty="0" smtClean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Национального </a:t>
            </a:r>
            <a:r>
              <a:rPr lang="ru-RU" sz="2600" b="1" dirty="0">
                <a:solidFill>
                  <a:srgbClr val="002060"/>
                </a:solidFill>
              </a:rPr>
              <a:t>объединения </a:t>
            </a:r>
            <a:r>
              <a:rPr lang="ru-RU" sz="2600" b="1" dirty="0" smtClean="0">
                <a:solidFill>
                  <a:srgbClr val="002060"/>
                </a:solidFill>
              </a:rPr>
              <a:t> СРО </a:t>
            </a:r>
            <a:r>
              <a:rPr lang="ru-RU" sz="2600" b="1" dirty="0">
                <a:solidFill>
                  <a:srgbClr val="002060"/>
                </a:solidFill>
              </a:rPr>
              <a:t>оценщиков "Союз СОО"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200" b="1" u="sng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09 декабря 2020 года</a:t>
            </a:r>
            <a:endParaRPr lang="ru-RU" dirty="0"/>
          </a:p>
        </p:txBody>
      </p:sp>
      <p:sp>
        <p:nvSpPr>
          <p:cNvPr id="16" name="Текст 5"/>
          <p:cNvSpPr txBox="1">
            <a:spLocks/>
          </p:cNvSpPr>
          <p:nvPr/>
        </p:nvSpPr>
        <p:spPr>
          <a:xfrm>
            <a:off x="2483768" y="5013176"/>
            <a:ext cx="4464496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Заместитель председателя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70C0"/>
                </a:solidFill>
              </a:rPr>
              <a:t>Совета ТПП РФ по саморегулированию профессиональной и предпринимательской деятельности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16386" name="Picture 2" descr="http://creative.allmedia.ru/arc/300x225/photo_52628_%7B71736D2B-7599-40EA-B290-8ADC660D4333%7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157192"/>
            <a:ext cx="960107" cy="720080"/>
          </a:xfrm>
          <a:prstGeom prst="rect">
            <a:avLst/>
          </a:prstGeom>
          <a:noFill/>
        </p:spPr>
      </p:pic>
      <p:pic>
        <p:nvPicPr>
          <p:cNvPr id="11" name="Рисунок 10" descr="vof2015-log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200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730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60648"/>
            <a:ext cx="9144000" cy="14003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Проблема с регистрацией </a:t>
            </a:r>
          </a:p>
          <a:p>
            <a:pPr algn="ctr">
              <a:spcBef>
                <a:spcPts val="6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частнопрактикующих оценщиков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700808"/>
            <a:ext cx="914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решена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pic>
        <p:nvPicPr>
          <p:cNvPr id="15362" name="Picture 2" descr="Зеленая галочка - простой клипар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12976"/>
            <a:ext cx="2171700" cy="24955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420888"/>
            <a:ext cx="9144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000" b="1" dirty="0" smtClean="0">
                <a:solidFill>
                  <a:srgbClr val="002060"/>
                </a:solidFill>
              </a:rPr>
              <a:t>август – октябрь 2020 г.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Дело Натальи Карпец</a:t>
            </a:r>
            <a:endParaRPr lang="ru-RU" altLang="ru-RU" sz="44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552950" cy="257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789040"/>
            <a:ext cx="4891177" cy="257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17646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Зеленая галочка - простой клипар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484784"/>
            <a:ext cx="3578329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16632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000" b="1" u="sng" dirty="0" smtClean="0">
                <a:solidFill>
                  <a:srgbClr val="0070C0"/>
                </a:solidFill>
              </a:rPr>
              <a:t>Рабочая группа по гильотине</a:t>
            </a:r>
            <a:endParaRPr lang="ru-RU" sz="4000" b="1" u="sng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29309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>В рамках внеплановой проверки отчет должен проверяться в полном объеме, а не по фактам, изложенным в жалобе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211960" y="5301208"/>
            <a:ext cx="338437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342900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>Предложение </a:t>
            </a:r>
            <a:r>
              <a:rPr lang="ru-RU" sz="3200" b="1" dirty="0" err="1" smtClean="0">
                <a:solidFill>
                  <a:srgbClr val="0070C0"/>
                </a:solidFill>
              </a:rPr>
              <a:t>МинЭк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19675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>Законопроект об апелляционном органе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9168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rgbClr val="0070C0"/>
                </a:solidFill>
              </a:rPr>
              <a:t>Законопроект об ответственности +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2" descr="http://khpg.org/files/photos/1565086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1307" y="0"/>
            <a:ext cx="1112408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5362" name="Picture 2" descr="Зеленая галочка - простой клипар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5126859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41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Предложение в Резолюцию Форума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340768"/>
            <a:ext cx="8784976" cy="4824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Направить письмо в Аппарат Правительства Российской Федерации на имя Д.Ю.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Григоренко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заместителя Председателя Правительства Российской Федерации – Руководителя Аппарата Правительства Российской Федерации, в котором отразить следующее: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Рабочая группа по реализации механизма «регуляторной гильотины» сегодня является одним из самых эффективных инструментов взаимодействия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бизнес-сообщества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органами власти (Минэкономразвития России и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Росреестром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как в части обсуждения действующих НПА, так и законопроектов, вводящих новые инструменты контроля и надзора;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Необходимо продолжить в 2021 г. деятельность Рабочей группы по реализации механизма «регуляторной гильотины» в сфере земли и недвижимости, чтобы у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бизнес-сообщества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остался инструмент для диалога с органами власти, в части рассмотрения и обсуждения: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НПА, принятых в развитие согласованных Рабочей группой законопроектов;</a:t>
            </a: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НПА, вводящих новые инструменты контроля и надзора.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" name="AutoShape 6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6BEA8-033E-42F8-A68D-8E0317E77C73}"/>
              </a:ext>
            </a:extLst>
          </p:cNvPr>
          <p:cNvSpPr txBox="1"/>
          <p:nvPr/>
        </p:nvSpPr>
        <p:spPr>
          <a:xfrm>
            <a:off x="0" y="-99392"/>
            <a:ext cx="9144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>
                <a:solidFill>
                  <a:srgbClr val="002060"/>
                </a:solidFill>
                <a:latin typeface="Calibri" panose="020F0502020204030204" pitchFamily="34" charset="0"/>
              </a:rPr>
              <a:t>Ведомственный квалификационный экзамен Оценщиков</a:t>
            </a:r>
            <a:endParaRPr lang="ru-RU" sz="4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ÐÐ°ÑÑÐ¸Ð½ÐºÐ¸ Ð¿Ð¾ Ð·Ð°Ð¿ÑÐ¾ÑÑ ÐºÑÐ¾ Ð¸Ð· Ð¶Ð¸Ð²Ð¾ÑÐ½ÑÑ Ð±ÑÑÑÑÐµ Ð·Ð°Ð»ÐµÐ·ÐµÑ Ð½Ð° Ð´ÐµÑÐµÐ²Ð¾ ÐºÐ°ÑÑÐ¸Ð½ÐºÐ° ÑÐ¼Ð¾Ñ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68971"/>
            <a:ext cx="8135101" cy="55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" name="AutoShape 6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6BEA8-033E-42F8-A68D-8E0317E77C73}"/>
              </a:ext>
            </a:extLst>
          </p:cNvPr>
          <p:cNvSpPr txBox="1"/>
          <p:nvPr/>
        </p:nvSpPr>
        <p:spPr>
          <a:xfrm>
            <a:off x="0" y="-99392"/>
            <a:ext cx="9144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>
                <a:solidFill>
                  <a:srgbClr val="002060"/>
                </a:solidFill>
                <a:latin typeface="Calibri" panose="020F0502020204030204" pitchFamily="34" charset="0"/>
              </a:rPr>
              <a:t>Ведомственный квалификационный экзамен Оценщиков</a:t>
            </a:r>
            <a:endParaRPr lang="ru-RU" sz="4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10578"/>
            <a:ext cx="4104456" cy="564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03244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48464" y="6597352"/>
            <a:ext cx="395536" cy="288032"/>
          </a:xfrm>
        </p:spPr>
        <p:txBody>
          <a:bodyPr/>
          <a:lstStyle/>
          <a:p>
            <a:pPr>
              <a:defRPr/>
            </a:pPr>
            <a:fld id="{DF9C18E8-D67C-493D-97D2-B4CA21C16307}" type="slidenum">
              <a:rPr lang="ru-RU" sz="1200" smtClean="0">
                <a:latin typeface="Calibri" panose="020F0502020204030204" pitchFamily="34" charset="0"/>
              </a:rPr>
              <a:pPr>
                <a:defRPr/>
              </a:pPr>
              <a:t>18</a:t>
            </a:fld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" name="AutoShape 6" descr="Картинки по запросу белые человечки для презентации деньги"/>
          <p:cNvSpPr>
            <a:spLocks noChangeAspect="1" noChangeArrowheads="1"/>
          </p:cNvSpPr>
          <p:nvPr/>
        </p:nvSpPr>
        <p:spPr bwMode="auto">
          <a:xfrm>
            <a:off x="4419600" y="327660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E6BEA8-033E-42F8-A68D-8E0317E77C73}"/>
              </a:ext>
            </a:extLst>
          </p:cNvPr>
          <p:cNvSpPr txBox="1"/>
          <p:nvPr/>
        </p:nvSpPr>
        <p:spPr>
          <a:xfrm>
            <a:off x="0" y="-99392"/>
            <a:ext cx="9144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>
                <a:solidFill>
                  <a:srgbClr val="002060"/>
                </a:solidFill>
                <a:latin typeface="Calibri" panose="020F0502020204030204" pitchFamily="34" charset="0"/>
              </a:rPr>
              <a:t>Ведомственный квалификационный экзамен Оценщиков</a:t>
            </a:r>
            <a:endParaRPr lang="ru-RU" sz="4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28396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24744"/>
            <a:ext cx="460851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Зеленая галочка - простой клипар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484784"/>
            <a:ext cx="403272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2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67543" y="98834"/>
            <a:ext cx="8229600" cy="713005"/>
          </a:xfrm>
          <a:prstGeom prst="rect">
            <a:avLst/>
          </a:prstGeom>
          <a:noFill/>
          <a:ln>
            <a:noFill/>
          </a:ln>
          <a:effectLst>
            <a:outerShdw blurRad="50799" dist="38100" dir="8100000" algn="tr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2060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Ключевые</a:t>
            </a: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растяжки</a:t>
            </a:r>
            <a:endParaRPr lang="en-US" sz="4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Shape 155"/>
          <p:cNvGrpSpPr/>
          <p:nvPr/>
        </p:nvGrpSpPr>
        <p:grpSpPr>
          <a:xfrm>
            <a:off x="251520" y="1052736"/>
            <a:ext cx="9227233" cy="5928924"/>
            <a:chOff x="189451" y="1685255"/>
            <a:chExt cx="4598571" cy="3561259"/>
          </a:xfrm>
        </p:grpSpPr>
        <p:sp>
          <p:nvSpPr>
            <p:cNvPr id="156" name="Shape 156"/>
            <p:cNvSpPr/>
            <p:nvPr/>
          </p:nvSpPr>
          <p:spPr>
            <a:xfrm>
              <a:off x="611560" y="3284983"/>
              <a:ext cx="3384375" cy="21602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254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 rot="-5400000">
              <a:off x="611559" y="3282243"/>
              <a:ext cx="3384375" cy="216023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25400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3851919" y="3511732"/>
              <a:ext cx="936103" cy="3107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Рынок</a:t>
              </a:r>
              <a:endParaRPr lang="en-US" sz="24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 txBox="1"/>
            <p:nvPr/>
          </p:nvSpPr>
          <p:spPr>
            <a:xfrm>
              <a:off x="189451" y="3563279"/>
              <a:ext cx="1584175" cy="31074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Государство</a:t>
              </a:r>
              <a:endParaRPr lang="en-US" sz="24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2483767" y="1685255"/>
              <a:ext cx="1440160" cy="5179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Нетиповые</a:t>
              </a:r>
              <a:r>
                <a:rPr lang="en-US" sz="2400" i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задачи</a:t>
              </a:r>
              <a:endParaRPr lang="en-US" sz="24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x="2473784" y="4728608"/>
              <a:ext cx="1378133" cy="51790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Типовые</a:t>
              </a:r>
              <a:r>
                <a:rPr lang="en-US" sz="2400" i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400" i="1" dirty="0" err="1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задачи</a:t>
              </a:r>
              <a:endParaRPr lang="en-US" sz="2400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3347864" y="2708919"/>
              <a:ext cx="144016" cy="144016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3032119" y="2348880"/>
              <a:ext cx="144016" cy="144016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3370403" y="2276872"/>
              <a:ext cx="144016" cy="144016"/>
            </a:xfrm>
            <a:prstGeom prst="ellipse">
              <a:avLst/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846917" y="3737048"/>
              <a:ext cx="144016" cy="144016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851564" y="4077071"/>
              <a:ext cx="144016" cy="144016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Shape 169"/>
          <p:cNvSpPr/>
          <p:nvPr/>
        </p:nvSpPr>
        <p:spPr>
          <a:xfrm>
            <a:off x="5769271" y="1861808"/>
            <a:ext cx="1540476" cy="1404620"/>
          </a:xfrm>
          <a:prstGeom prst="ellipse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079405" y="4320245"/>
            <a:ext cx="1379731" cy="1211664"/>
          </a:xfrm>
          <a:prstGeom prst="ellipse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2024" y="1694550"/>
            <a:ext cx="2558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4737" y="1700783"/>
            <a:ext cx="11053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IV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4737" y="5383029"/>
            <a:ext cx="9818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7713" y="5204649"/>
            <a:ext cx="11106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</a:t>
            </a:r>
            <a:endParaRPr lang="ru-RU" sz="6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15616" y="188640"/>
            <a:ext cx="6696744" cy="7200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Адекватная ответственность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2623532">
            <a:off x="5215688" y="673487"/>
            <a:ext cx="413239" cy="3510884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8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6407" y="6491517"/>
            <a:ext cx="2133600" cy="365125"/>
          </a:xfrm>
        </p:spPr>
        <p:txBody>
          <a:bodyPr/>
          <a:lstStyle/>
          <a:p>
            <a:pPr>
              <a:defRPr/>
            </a:pPr>
            <a:fld id="{59D71EB1-686F-44BE-A0A1-7072251C6AA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http://3.bp.blogspot.com/_aD09LJv1Y-0/S_JkQ2xP8QI/AAAAAAAADUA/HLlstkmgLb8/s1600/howmuchisthefish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381"/>
          <a:stretch/>
        </p:blipFill>
        <p:spPr bwMode="auto">
          <a:xfrm>
            <a:off x="107504" y="5035348"/>
            <a:ext cx="3528392" cy="16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3.bp.blogspot.com/_aD09LJv1Y-0/S_JkQ2xP8QI/AAAAAAAADUA/HLlstkmgLb8/s1600/howmuchisthefish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291"/>
          <a:stretch/>
        </p:blipFill>
        <p:spPr bwMode="auto">
          <a:xfrm>
            <a:off x="1403648" y="404664"/>
            <a:ext cx="774035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3059832" y="3573016"/>
            <a:ext cx="1656184" cy="1296144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4365104"/>
            <a:ext cx="1800200" cy="741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вчера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32040" y="3284984"/>
            <a:ext cx="2448272" cy="7417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сегодня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 ÐÐ Ð¡Ð Ð">
            <a:extLst>
              <a:ext uri="{FF2B5EF4-FFF2-40B4-BE49-F238E27FC236}">
                <a16:creationId xmlns:a16="http://schemas.microsoft.com/office/drawing/2014/main" id="{50DA9475-41D2-4440-847E-77FA3E08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577502" cy="104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6" descr="blob:https://web.whatsapp.com/48852529-ef80-4d98-b341-b63e7159610c">
            <a:extLst>
              <a:ext uri="{FF2B5EF4-FFF2-40B4-BE49-F238E27FC236}">
                <a16:creationId xmlns:a16="http://schemas.microsoft.com/office/drawing/2014/main" id="{8BF42FB0-2109-43A7-B431-D9A83EF4AA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2" descr="C:\Users\Ильин МО\Desktop\Картинки\logo.png">
            <a:extLst>
              <a:ext uri="{FF2B5EF4-FFF2-40B4-BE49-F238E27FC236}">
                <a16:creationId xmlns:a16="http://schemas.microsoft.com/office/drawing/2014/main" id="{342B726F-97CC-44E6-98DC-02792F0F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4878" y="1909983"/>
            <a:ext cx="1742935" cy="5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Ð¡ÐÐÐ">
            <a:extLst>
              <a:ext uri="{FF2B5EF4-FFF2-40B4-BE49-F238E27FC236}">
                <a16:creationId xmlns:a16="http://schemas.microsoft.com/office/drawing/2014/main" id="{E6CB72B6-2E62-4806-B265-38A576E7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223" y="3440657"/>
            <a:ext cx="1013098" cy="53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Ð¡ÐÐ Ð¡Ð Ð">
            <a:extLst>
              <a:ext uri="{FF2B5EF4-FFF2-40B4-BE49-F238E27FC236}">
                <a16:creationId xmlns:a16="http://schemas.microsoft.com/office/drawing/2014/main" id="{0B451513-C769-4640-97BC-7599CFB3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906" y="2442949"/>
            <a:ext cx="699213" cy="6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Ð°ÑÑÐ¸Ð½ÐºÐ¸ Ð¿Ð¾ Ð·Ð°Ð¿ÑÐ¾ÑÑ Ð¡Ð Ð ÐÐÐ¡Ð">
            <a:extLst>
              <a:ext uri="{FF2B5EF4-FFF2-40B4-BE49-F238E27FC236}">
                <a16:creationId xmlns:a16="http://schemas.microsoft.com/office/drawing/2014/main" id="{A7F71A75-B3B7-44F3-98F8-9ED4D274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508" y="2491830"/>
            <a:ext cx="752929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Ð°ÑÑÐ¸Ð½ÐºÐ¸ Ð¿Ð¾ Ð·Ð°Ð¿ÑÐ¾ÑÑ Ð¡Ð Ð ÐÐ ÐÐ">
            <a:extLst>
              <a:ext uri="{FF2B5EF4-FFF2-40B4-BE49-F238E27FC236}">
                <a16:creationId xmlns:a16="http://schemas.microsoft.com/office/drawing/2014/main" id="{34B85CDD-5290-4CAE-8D53-85B3692F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6829" y="3394921"/>
            <a:ext cx="996702" cy="6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Ð¡Ð Ð Ð ÐÐ">
            <a:extLst>
              <a:ext uri="{FF2B5EF4-FFF2-40B4-BE49-F238E27FC236}">
                <a16:creationId xmlns:a16="http://schemas.microsoft.com/office/drawing/2014/main" id="{3C4672B3-2A91-43D3-B9AF-86E39E3DA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6152003"/>
            <a:ext cx="1066243" cy="55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Ð°ÑÑÐ¸Ð½ÐºÐ¸ Ð¿Ð¾ Ð·Ð°Ð¿ÑÐ¾ÑÑ Ð¡Ð Ð Ð¤Ð¡Ð">
            <a:extLst>
              <a:ext uri="{FF2B5EF4-FFF2-40B4-BE49-F238E27FC236}">
                <a16:creationId xmlns:a16="http://schemas.microsoft.com/office/drawing/2014/main" id="{C830BB44-C76C-4BA5-80F5-387CF263F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340" y="4392528"/>
            <a:ext cx="750265" cy="75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ÐÐ°ÑÑÐ¸Ð½ÐºÐ¸ Ð¿Ð¾ Ð·Ð°Ð¿ÑÐ¾ÑÑ Ð¡Ð Ð ÐÐ¡Ð">
            <a:extLst>
              <a:ext uri="{FF2B5EF4-FFF2-40B4-BE49-F238E27FC236}">
                <a16:creationId xmlns:a16="http://schemas.microsoft.com/office/drawing/2014/main" id="{0B597C5A-ACCF-4C2F-B3CB-F9854682D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6152003"/>
            <a:ext cx="1315814" cy="5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ÐÐ°ÑÑÐ¸Ð½ÐºÐ¸ Ð¿Ð¾ Ð·Ð°Ð¿ÑÐ¾ÑÑ Ð¡Ð Ð Ð¡ÐÐÐ">
            <a:extLst>
              <a:ext uri="{FF2B5EF4-FFF2-40B4-BE49-F238E27FC236}">
                <a16:creationId xmlns:a16="http://schemas.microsoft.com/office/drawing/2014/main" id="{60B26FB9-7527-48A4-9D48-8AC108AC3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5678" y="5432564"/>
            <a:ext cx="1517060" cy="46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ÐÐ°ÑÑÐ¸Ð½ÐºÐ¸ Ð¿Ð¾ Ð·Ð°Ð¿ÑÐ¾ÑÑ Ð¾Ð¿ÑÐ¾ ÑÑÐ¾">
            <a:extLst>
              <a:ext uri="{FF2B5EF4-FFF2-40B4-BE49-F238E27FC236}">
                <a16:creationId xmlns:a16="http://schemas.microsoft.com/office/drawing/2014/main" id="{0ACF1731-D070-44AF-893C-33AB85C86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186" y="4438543"/>
            <a:ext cx="740075" cy="7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249FDE-168F-4CEC-BBA7-A82A3188DAE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096" y="5432564"/>
            <a:ext cx="1793755" cy="542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793" y="3118730"/>
            <a:ext cx="1996303" cy="198830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476672"/>
            <a:ext cx="91440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Национальное </a:t>
            </a:r>
            <a:r>
              <a:rPr lang="ru-RU" sz="2600" b="1" dirty="0" smtClean="0">
                <a:solidFill>
                  <a:srgbClr val="002060"/>
                </a:solidFill>
              </a:rPr>
              <a:t>объединение СРО </a:t>
            </a:r>
            <a:r>
              <a:rPr lang="ru-RU" sz="2600" b="1" dirty="0">
                <a:solidFill>
                  <a:srgbClr val="002060"/>
                </a:solidFill>
              </a:rPr>
              <a:t>оценщиков «Союз СОО»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</a:rPr>
              <a:t>Наши ресурсы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48464" y="6577607"/>
            <a:ext cx="39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5589240"/>
            <a:ext cx="2664296" cy="1133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9144000" cy="45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908720"/>
            <a:ext cx="87490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000" b="1" dirty="0" smtClean="0">
                <a:solidFill>
                  <a:srgbClr val="0070C0"/>
                </a:solidFill>
              </a:rPr>
              <a:t>За 2019 – 2020 гг.</a:t>
            </a:r>
          </a:p>
          <a:p>
            <a:pPr algn="ctr">
              <a:spcBef>
                <a:spcPts val="600"/>
              </a:spcBef>
            </a:pPr>
            <a:r>
              <a:rPr lang="ru-RU" sz="4000" b="1" dirty="0" smtClean="0">
                <a:solidFill>
                  <a:srgbClr val="0070C0"/>
                </a:solidFill>
              </a:rPr>
              <a:t>не было принято ни одного закона, ухудшающего ситуацию в отрасли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1"/>
            <a:ext cx="9144000" cy="7417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Результаты работы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2" descr="Зеленая галочка - простой клипар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2171700" cy="249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79310"/>
            <a:ext cx="66967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1.bp.blogspot.com/-cdygtuoXVZk/V94VwNVFvEI/AAAAAAAAa2I/dDOw2J8Zc7g-rNdNR_O8hUM5rkD5O9YqQCLcB/s1600/Gurita%2BCD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83" y="1268760"/>
            <a:ext cx="903841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95536" y="1844824"/>
            <a:ext cx="4500639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2204864"/>
            <a:ext cx="324036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Оценочная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России</a:t>
            </a:r>
            <a:endParaRPr lang="ru-RU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Какое количество ФЗ было принято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по поправкам в 135-ФЗ с 2001 г.</a:t>
            </a:r>
            <a:r>
              <a:rPr lang="en-US" sz="3600" b="1" dirty="0" smtClean="0">
                <a:solidFill>
                  <a:srgbClr val="002060"/>
                </a:solidFill>
              </a:rPr>
              <a:t>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3573016"/>
            <a:ext cx="25922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46</a:t>
            </a:r>
            <a:r>
              <a:rPr lang="en-US" sz="7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72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ФЗ</a:t>
            </a:r>
            <a:endParaRPr lang="ru-RU" sz="72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9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404664"/>
            <a:ext cx="9144000" cy="1340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Результаты работы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за последние полгода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132856"/>
            <a:ext cx="87490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400" b="1" dirty="0" smtClean="0">
                <a:solidFill>
                  <a:srgbClr val="0070C0"/>
                </a:solidFill>
              </a:rPr>
              <a:t>Была минимизирована угроза, связанная с законопроектом по поправкам в 237-ФЗ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4400" b="1" dirty="0" smtClean="0">
                <a:solidFill>
                  <a:srgbClr val="0070C0"/>
                </a:solidFill>
              </a:rPr>
              <a:t>«О государственной </a:t>
            </a:r>
          </a:p>
          <a:p>
            <a:pPr algn="ctr">
              <a:spcBef>
                <a:spcPts val="600"/>
              </a:spcBef>
            </a:pPr>
            <a:r>
              <a:rPr lang="ru-RU" sz="4400" b="1" dirty="0" smtClean="0">
                <a:solidFill>
                  <a:srgbClr val="0070C0"/>
                </a:solidFill>
              </a:rPr>
              <a:t>кадастровой оценке»</a:t>
            </a:r>
            <a:endParaRPr lang="ru-RU" sz="4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2060"/>
                </a:solidFill>
              </a:rPr>
              <a:t>Результаты работы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за последние полгода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8749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400" b="1" dirty="0" smtClean="0">
                <a:solidFill>
                  <a:srgbClr val="0070C0"/>
                </a:solidFill>
              </a:rPr>
              <a:t>Предотвращено огосударствление оценочной деятельности</a:t>
            </a:r>
            <a:endParaRPr lang="ru-RU" sz="4400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573016"/>
            <a:ext cx="874900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400" b="1" dirty="0" smtClean="0">
                <a:solidFill>
                  <a:srgbClr val="0070C0"/>
                </a:solidFill>
              </a:rPr>
              <a:t>Сохранено «оспаривание»</a:t>
            </a:r>
          </a:p>
          <a:p>
            <a:pPr algn="ctr">
              <a:spcBef>
                <a:spcPts val="600"/>
              </a:spcBef>
            </a:pPr>
            <a:r>
              <a:rPr lang="ru-RU" sz="4400" b="1" dirty="0" smtClean="0">
                <a:solidFill>
                  <a:srgbClr val="0070C0"/>
                </a:solidFill>
              </a:rPr>
              <a:t>кадастровой стоимости</a:t>
            </a:r>
            <a:endParaRPr lang="ru-RU" sz="4400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Зеленая галочка - простой клипар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24744"/>
            <a:ext cx="4392488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778458" cy="28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956602" cy="301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45365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402649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94992" y="548680"/>
            <a:ext cx="874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Письма Союза СОО в Банки 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Проблема с регистрацией частнопрактикующих оценщиков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Проблема с регистрацией частнопрактикующих оценщиков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8749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Круглый стол в Аппарате уполномоченного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 защите прав предпринимателей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22.09.2020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  <p:pic>
        <p:nvPicPr>
          <p:cNvPr id="7" name="Рисунок 6" descr="https://srosovet.ru/content/editor/Na%20sait/documents%20na%20sait/Skri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38"/>
          <a:stretch>
            <a:fillRect/>
          </a:stretch>
        </p:blipFill>
        <p:spPr bwMode="auto">
          <a:xfrm>
            <a:off x="611560" y="2073639"/>
            <a:ext cx="48245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rosovet.ru/content/editor/Na%20sait/documents%20na%20sait/IMG_8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73839"/>
            <a:ext cx="4402586" cy="2984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C61F9E7C-A18F-43DD-9BA5-13E1C2F5D5C7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7804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Проблема с регистрацией частнопрактикующих оценщиков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0688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rgbClr val="0070C0"/>
                </a:solidFill>
              </a:rPr>
              <a:t>Письмо Союза СОО в Минфин, </a:t>
            </a:r>
            <a:r>
              <a:rPr lang="ru-RU" sz="2400" b="1" dirty="0" err="1" smtClean="0">
                <a:solidFill>
                  <a:srgbClr val="0070C0"/>
                </a:solidFill>
              </a:rPr>
              <a:t>МинЭк</a:t>
            </a:r>
            <a:r>
              <a:rPr lang="ru-RU" sz="2400" b="1" dirty="0" smtClean="0">
                <a:solidFill>
                  <a:srgbClr val="0070C0"/>
                </a:solidFill>
              </a:rPr>
              <a:t>, ФНС и </a:t>
            </a:r>
            <a:r>
              <a:rPr lang="ru-RU" sz="2400" b="1" dirty="0" err="1" smtClean="0">
                <a:solidFill>
                  <a:srgbClr val="0070C0"/>
                </a:solidFill>
              </a:rPr>
              <a:t>Росреестр</a:t>
            </a:r>
            <a:endParaRPr lang="ru-R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425</Words>
  <Application>Microsoft Office PowerPoint</Application>
  <PresentationFormat>Экран (4:3)</PresentationFormat>
  <Paragraphs>87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   Оценочная деятельность: текущая ситуация и перспективы.  Роль оценочного сообщества и  Национального объединения  СРО оценщиков "Союз СОО"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растяжки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Оценочная деятельность:  текущая ситуация и перспективы.  Роль оценочного сообщества  и Национального объединения  СРО оценщиков "Союз СОО"   </dc:title>
  <dc:creator>Алексей</dc:creator>
  <cp:lastModifiedBy>duplo</cp:lastModifiedBy>
  <cp:revision>13</cp:revision>
  <dcterms:created xsi:type="dcterms:W3CDTF">2020-12-05T22:03:11Z</dcterms:created>
  <dcterms:modified xsi:type="dcterms:W3CDTF">2020-12-09T06:59:09Z</dcterms:modified>
</cp:coreProperties>
</file>