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9" r:id="rId2"/>
    <p:sldId id="287" r:id="rId3"/>
    <p:sldId id="286" r:id="rId4"/>
    <p:sldId id="296" r:id="rId5"/>
    <p:sldId id="284" r:id="rId6"/>
    <p:sldId id="316" r:id="rId7"/>
    <p:sldId id="317" r:id="rId8"/>
    <p:sldId id="290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91B8"/>
    <a:srgbClr val="D20000"/>
    <a:srgbClr val="FF2525"/>
    <a:srgbClr val="556777"/>
    <a:srgbClr val="D3DFDA"/>
    <a:srgbClr val="4882AA"/>
    <a:srgbClr val="99B3C3"/>
    <a:srgbClr val="778B9D"/>
    <a:srgbClr val="98AAAE"/>
    <a:srgbClr val="B2BF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81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254" y="-10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E8775-F738-417A-8C6C-13D9558A835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7AF72-0AFE-4B98-A99C-5CBEDF087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19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8B03F-EB71-410D-A9C3-2D2AC60C8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77EC6C-FF8E-4AAE-B6E8-226BD551F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6A6717-B0C0-44C1-A7AA-8C117B3E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CE5E5D-80C9-46B8-B697-9A54A575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5041BB-7A72-43E2-9893-1FF9F369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38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6CB62-DE42-49E8-BA74-67778CC9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6D53F0-4002-468C-A76A-D5B2444B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49F17-23EF-4437-9DAC-2E8D15EF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23A19B-6D9A-433C-B5EF-B8E2C792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D71ADC-190F-451D-9E92-EC6F2D55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92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051EC9-B24C-4BC9-82E4-0B3B7C3CE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B198D9-BA81-4EAE-AFB9-D4959FA4F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E91E6-EDA5-4866-AE21-838EE23C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1A2FF-A882-4128-94DB-655A820A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3BF748-DD2E-44B3-8F36-441D6726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13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B5551-51AF-4DDB-B83F-67EF2048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FF0E7-6F29-41A1-9A79-467FE0B8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B19DA6-7E4C-4D81-87A3-3E9AB00D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352FA-B019-45A0-B5B3-429DA0C7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ABD4C-CCFF-4EA8-B0D9-78E1EE44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95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86797-CD77-463D-B20B-E31409F4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73734E-B29A-41DF-966C-F6F9807EC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7AC8D4-16DF-418A-B561-315CFB7D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ED482F-CD8A-417A-9180-C3CB13EB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8BC6B-2238-4F42-8A20-2BBF6D86A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71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2E1D6-8F5E-4D5E-8590-DDF4F314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BD5BF-F646-45A0-9D45-839B57ECD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1CB740-2940-49DF-A4ED-1A3FCD551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705D94-BE73-455C-9FC9-0E9D9466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A971C2-0268-4127-8441-E825F0BC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F998E0-5F09-4DB4-8AF6-93C73343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6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2542A6-5CDE-4103-878C-3FD05FDC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FB54EB-FD62-4AD1-A7BA-94BF3A00A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17967F-F563-4822-B8C7-F9531DF5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A9A81E-D741-4C20-AF41-834F0764E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6AE94A0-45ED-473B-A985-354EA7DD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646A99-4B06-40C6-BC1F-6DCF5051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149601-28C7-46D3-98E9-C01731F3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211C91-D0F4-43AB-A65B-B3A4A6CC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5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DC96D-9259-4193-AA29-9C555513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4399C55-D785-4815-844F-10552A8B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5A0546-62B4-4A71-945D-0CDDF00B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D1FA51-7F1E-4675-A594-ED6AE654C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25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64601B-CDAA-417C-896A-3EBBF835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91B993-D7C5-4B2F-978A-53C1EAAC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AB1606-B9AC-4E4C-BDB5-EFB17BF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6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716A5-B55C-4E0A-8E80-86F8981F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DB415D-BD3B-4BF1-8702-ACB73F73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A1B6E5-8961-47C3-82F6-84F820986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E15EFA-9CDB-407E-A02C-55936102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583BD7-A3AB-4146-B913-49E0021E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EE8AB-4161-4B83-B736-16A17329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52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F0B64-16D0-4DD1-B453-AF666554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C15406-DEC9-4387-8D9E-76AD25AAB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3FE20B-13AB-4D94-A3C2-7925ACFD0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CD83F7-4D58-48EE-854B-BBCAA067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89F3C9-528D-4723-9868-C8EC2755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91BBCA-FD3A-4E60-8E98-F1C2B619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49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0809AC-7EC4-49E0-990C-A6C64F4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B1242-C231-4EEF-BCE9-DA025AF0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75FF5F-AE2C-4B42-B0CC-0596B671F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5D5724-EF5C-4A01-9DE7-01578DB37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A064B1-DC35-4C35-A879-FEE290790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0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10" Type="http://schemas.openxmlformats.org/officeDocument/2006/relationships/image" Target="../media/image40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5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286" y="-110264"/>
            <a:ext cx="12423159" cy="711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2419" name="Oval 51"/>
          <p:cNvSpPr>
            <a:spLocks noChangeArrowheads="1"/>
          </p:cNvSpPr>
          <p:nvPr/>
        </p:nvSpPr>
        <p:spPr bwMode="gray">
          <a:xfrm>
            <a:off x="8113288" y="5180627"/>
            <a:ext cx="1426498" cy="127396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50800" dist="50800" dir="2820000" sx="101000" sy="101000" algn="ctr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422" name="Oval 54"/>
          <p:cNvSpPr>
            <a:spLocks noChangeArrowheads="1"/>
          </p:cNvSpPr>
          <p:nvPr/>
        </p:nvSpPr>
        <p:spPr bwMode="gray">
          <a:xfrm>
            <a:off x="10064717" y="4464426"/>
            <a:ext cx="1044562" cy="97980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50800" dist="50800" dir="2820000" sx="101000" sy="101000" algn="ctr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1"/>
            </a:contourClr>
          </a:sp3d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2424" name="Oval 56"/>
          <p:cNvSpPr>
            <a:spLocks noChangeArrowheads="1"/>
          </p:cNvSpPr>
          <p:nvPr/>
        </p:nvSpPr>
        <p:spPr bwMode="gray">
          <a:xfrm>
            <a:off x="5253235" y="4852841"/>
            <a:ext cx="1925487" cy="1618183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 l="1000"/>
            </a:stretch>
          </a:blipFill>
          <a:ln w="28575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blurRad="50800" dist="50800" dir="2820000" sx="101000" sy="101000" algn="ctr" rotWithShape="0">
              <a:srgbClr val="000000">
                <a:alpha val="67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42425" name="Oval 57"/>
          <p:cNvSpPr>
            <a:spLocks noChangeArrowheads="1"/>
          </p:cNvSpPr>
          <p:nvPr/>
        </p:nvSpPr>
        <p:spPr bwMode="gray">
          <a:xfrm>
            <a:off x="318163" y="571500"/>
            <a:ext cx="3121074" cy="27305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 l="-13000" r="-13000"/>
            </a:stretch>
          </a:blipFill>
          <a:ln w="76200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blurRad="50800" dist="50800" dir="2820000" sx="101000" sy="101000" algn="ctr" rotWithShape="0">
              <a:srgbClr val="000000">
                <a:alpha val="67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42426" name="Oval 58"/>
          <p:cNvSpPr>
            <a:spLocks noChangeArrowheads="1"/>
          </p:cNvSpPr>
          <p:nvPr/>
        </p:nvSpPr>
        <p:spPr bwMode="gray">
          <a:xfrm>
            <a:off x="2157544" y="3505202"/>
            <a:ext cx="2496343" cy="2122847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 l="2000"/>
            </a:stretch>
          </a:blipFill>
          <a:ln w="57150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blurRad="50800" dist="50800" dir="2820000" sx="101000" sy="101000" algn="ctr" rotWithShape="0">
              <a:srgbClr val="000000">
                <a:alpha val="67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Google Shape;154;p24"/>
          <p:cNvSpPr txBox="1"/>
          <p:nvPr/>
        </p:nvSpPr>
        <p:spPr>
          <a:xfrm>
            <a:off x="3736536" y="584281"/>
            <a:ext cx="8410956" cy="256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/>
                <a:solidFill>
                  <a:srgbClr val="DEA400"/>
                </a:solidFill>
                <a:effectLst>
                  <a:outerShdw dist="63500" dir="2700000" algn="tl" rotWithShape="0">
                    <a:prstClr val="black">
                      <a:alpha val="68000"/>
                    </a:prstClr>
                  </a:outerShdw>
                </a:effectLst>
                <a:cs typeface="Times New Roman" pitchFamily="18" charset="0"/>
              </a:rPr>
              <a:t>Российская Гильдия </a:t>
            </a:r>
            <a:r>
              <a:rPr lang="ru-RU" sz="4400" b="1" dirty="0" err="1" smtClean="0">
                <a:ln/>
                <a:solidFill>
                  <a:srgbClr val="DEA400"/>
                </a:solidFill>
                <a:effectLst>
                  <a:outerShdw dist="63500" dir="2700000" algn="tl" rotWithShape="0">
                    <a:prstClr val="black">
                      <a:alpha val="68000"/>
                    </a:prstClr>
                  </a:outerShdw>
                </a:effectLst>
                <a:cs typeface="Times New Roman" pitchFamily="18" charset="0"/>
              </a:rPr>
              <a:t>Риэлторов</a:t>
            </a:r>
            <a:r>
              <a:rPr lang="ru-RU" sz="4400" b="1" dirty="0" smtClean="0">
                <a:ln/>
                <a:solidFill>
                  <a:srgbClr val="DEA400"/>
                </a:solidFill>
                <a:effectLst>
                  <a:outerShdw dist="63500" dir="2700000" algn="tl" rotWithShape="0">
                    <a:prstClr val="black">
                      <a:alpha val="68000"/>
                    </a:prstClr>
                  </a:outerShdw>
                </a:effectLst>
                <a:cs typeface="Times New Roman" pitchFamily="18" charset="0"/>
              </a:rPr>
              <a:t> – взаимодействие с Национальным Объединением Оценщиков</a:t>
            </a:r>
            <a:endParaRPr lang="en-US" sz="4400" b="1" dirty="0">
              <a:ln/>
              <a:solidFill>
                <a:srgbClr val="DEA400"/>
              </a:solidFill>
              <a:effectLst>
                <a:outerShdw dist="63500" dir="2700000" algn="tl" rotWithShape="0">
                  <a:prstClr val="black">
                    <a:alpha val="68000"/>
                  </a:prstClr>
                </a:outerShdw>
              </a:effectLst>
              <a:cs typeface="Times New Roman" pitchFamily="18" charset="0"/>
            </a:endParaRPr>
          </a:p>
          <a:p>
            <a:pPr algn="ctr"/>
            <a:endParaRPr lang="ru-RU" sz="4400" b="1" dirty="0">
              <a:ln/>
              <a:solidFill>
                <a:srgbClr val="DEA400"/>
              </a:solidFill>
              <a:effectLst>
                <a:outerShdw dist="63500" dir="2700000" algn="tl" rotWithShape="0">
                  <a:prstClr val="black">
                    <a:alpha val="68000"/>
                  </a:prst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20" y="5272224"/>
            <a:ext cx="1558325" cy="126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55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44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19" grpId="0" animBg="1"/>
      <p:bldP spid="442422" grpId="0" animBg="1"/>
      <p:bldP spid="442424" grpId="0" animBg="1"/>
      <p:bldP spid="442425" grpId="0" animBg="1"/>
      <p:bldP spid="4424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733015" y="6412680"/>
            <a:ext cx="288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16" name="Group 70">
            <a:extLst>
              <a:ext uri="{FF2B5EF4-FFF2-40B4-BE49-F238E27FC236}">
                <a16:creationId xmlns:a16="http://schemas.microsoft.com/office/drawing/2014/main" xmlns="" id="{F92EF655-09B3-44B0-96AC-28F901114986}"/>
              </a:ext>
            </a:extLst>
          </p:cNvPr>
          <p:cNvGrpSpPr/>
          <p:nvPr/>
        </p:nvGrpSpPr>
        <p:grpSpPr>
          <a:xfrm>
            <a:off x="470480" y="1096062"/>
            <a:ext cx="11329820" cy="2587113"/>
            <a:chOff x="514302" y="2695012"/>
            <a:chExt cx="11329820" cy="2587113"/>
          </a:xfrm>
        </p:grpSpPr>
        <p:sp>
          <p:nvSpPr>
            <p:cNvPr id="17" name="Oval 10">
              <a:extLst>
                <a:ext uri="{FF2B5EF4-FFF2-40B4-BE49-F238E27FC236}">
                  <a16:creationId xmlns:a16="http://schemas.microsoft.com/office/drawing/2014/main" xmlns="" id="{8A7992CA-A4D4-4C7A-A95D-4385DF3C0E27}"/>
                </a:ext>
              </a:extLst>
            </p:cNvPr>
            <p:cNvSpPr/>
            <p:nvPr/>
          </p:nvSpPr>
          <p:spPr>
            <a:xfrm>
              <a:off x="514302" y="2695012"/>
              <a:ext cx="1041905" cy="1103256"/>
            </a:xfrm>
            <a:prstGeom prst="ellipse">
              <a:avLst/>
            </a:pr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290B2D6-E62D-4D61-9DBA-64988586BEE4}"/>
                </a:ext>
              </a:extLst>
            </p:cNvPr>
            <p:cNvSpPr txBox="1"/>
            <p:nvPr/>
          </p:nvSpPr>
          <p:spPr>
            <a:xfrm>
              <a:off x="1852822" y="4543461"/>
              <a:ext cx="9991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2100" dirty="0" smtClean="0"/>
                <a:t>В России более 10 000 агентств недвижимости и более 200 000 </a:t>
              </a:r>
              <a:r>
                <a:rPr lang="ru-RU" sz="2100" dirty="0" err="1" smtClean="0"/>
                <a:t>риэлторов</a:t>
              </a:r>
              <a:endParaRPr lang="ru-RU" sz="2100" dirty="0" smtClean="0"/>
            </a:p>
            <a:p>
              <a:pPr marL="0" lvl="1"/>
              <a:r>
                <a:rPr lang="ru-RU" sz="2100" dirty="0" smtClean="0"/>
                <a:t>РГР представлена в 57 регионах РФ</a:t>
              </a:r>
              <a:endParaRPr lang="ru-RU" sz="2100" dirty="0"/>
            </a:p>
          </p:txBody>
        </p:sp>
      </p:grpSp>
      <p:grpSp>
        <p:nvGrpSpPr>
          <p:cNvPr id="21" name="Group 72">
            <a:extLst>
              <a:ext uri="{FF2B5EF4-FFF2-40B4-BE49-F238E27FC236}">
                <a16:creationId xmlns:a16="http://schemas.microsoft.com/office/drawing/2014/main" xmlns="" id="{B5C0C215-ACF7-45C5-9DE8-97DDFB401056}"/>
              </a:ext>
            </a:extLst>
          </p:cNvPr>
          <p:cNvGrpSpPr/>
          <p:nvPr/>
        </p:nvGrpSpPr>
        <p:grpSpPr>
          <a:xfrm>
            <a:off x="470480" y="1439941"/>
            <a:ext cx="11195248" cy="2394855"/>
            <a:chOff x="514302" y="2243716"/>
            <a:chExt cx="11195247" cy="2394855"/>
          </a:xfrm>
        </p:grpSpPr>
        <p:sp>
          <p:nvSpPr>
            <p:cNvPr id="22" name="Oval 15">
              <a:extLst>
                <a:ext uri="{FF2B5EF4-FFF2-40B4-BE49-F238E27FC236}">
                  <a16:creationId xmlns:a16="http://schemas.microsoft.com/office/drawing/2014/main" xmlns="" id="{A2C00CE6-992C-4495-9B5D-53F702B91415}"/>
                </a:ext>
              </a:extLst>
            </p:cNvPr>
            <p:cNvSpPr/>
            <p:nvPr/>
          </p:nvSpPr>
          <p:spPr>
            <a:xfrm>
              <a:off x="514302" y="3596666"/>
              <a:ext cx="1041905" cy="1041905"/>
            </a:xfrm>
            <a:prstGeom prst="ellipse">
              <a:avLst/>
            </a:prstGeom>
            <a:solidFill>
              <a:srgbClr val="98A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7B30B13-2444-4D78-BE00-D81DD0C03A4D}"/>
                </a:ext>
              </a:extLst>
            </p:cNvPr>
            <p:cNvSpPr txBox="1"/>
            <p:nvPr/>
          </p:nvSpPr>
          <p:spPr>
            <a:xfrm>
              <a:off x="1852822" y="2243716"/>
              <a:ext cx="985672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2100" dirty="0" smtClean="0"/>
                <a:t>РГР создана в 1992 году, отметила 28-летие</a:t>
              </a:r>
              <a:endParaRPr lang="ru-RU" sz="2100" dirty="0"/>
            </a:p>
          </p:txBody>
        </p:sp>
      </p:grpSp>
      <p:grpSp>
        <p:nvGrpSpPr>
          <p:cNvPr id="26" name="Group 73">
            <a:extLst>
              <a:ext uri="{FF2B5EF4-FFF2-40B4-BE49-F238E27FC236}">
                <a16:creationId xmlns:a16="http://schemas.microsoft.com/office/drawing/2014/main" xmlns="" id="{B2F3F2F8-33FF-4102-862E-20DAD0C71447}"/>
              </a:ext>
            </a:extLst>
          </p:cNvPr>
          <p:cNvGrpSpPr/>
          <p:nvPr/>
        </p:nvGrpSpPr>
        <p:grpSpPr>
          <a:xfrm>
            <a:off x="469217" y="4268426"/>
            <a:ext cx="11262535" cy="1056752"/>
            <a:chOff x="514302" y="4833186"/>
            <a:chExt cx="11262534" cy="1056752"/>
          </a:xfrm>
        </p:grpSpPr>
        <p:sp>
          <p:nvSpPr>
            <p:cNvPr id="27" name="Oval 21">
              <a:extLst>
                <a:ext uri="{FF2B5EF4-FFF2-40B4-BE49-F238E27FC236}">
                  <a16:creationId xmlns:a16="http://schemas.microsoft.com/office/drawing/2014/main" xmlns="" id="{6CF3200F-183A-45CC-B5B7-D8308D13ACF8}"/>
                </a:ext>
              </a:extLst>
            </p:cNvPr>
            <p:cNvSpPr/>
            <p:nvPr/>
          </p:nvSpPr>
          <p:spPr>
            <a:xfrm>
              <a:off x="514302" y="4833186"/>
              <a:ext cx="1056752" cy="1056752"/>
            </a:xfrm>
            <a:prstGeom prst="ellipse">
              <a:avLst/>
            </a:prstGeom>
            <a:solidFill>
              <a:srgbClr val="D3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2AB67DC-CB88-4E99-AD30-CE7DAEB362F9}"/>
                </a:ext>
              </a:extLst>
            </p:cNvPr>
            <p:cNvSpPr txBox="1"/>
            <p:nvPr/>
          </p:nvSpPr>
          <p:spPr>
            <a:xfrm>
              <a:off x="1785536" y="5130729"/>
              <a:ext cx="99913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2100" dirty="0" smtClean="0"/>
                <a:t>В РГР 12 комитетов, в </a:t>
              </a:r>
              <a:r>
                <a:rPr lang="ru-RU" sz="2100" dirty="0" err="1" smtClean="0"/>
                <a:t>т.ч</a:t>
              </a:r>
              <a:r>
                <a:rPr lang="ru-RU" sz="2100" dirty="0" smtClean="0"/>
                <a:t>. Комитет по аналитике</a:t>
              </a:r>
              <a:endParaRPr lang="ru-RU" sz="2100" dirty="0"/>
            </a:p>
          </p:txBody>
        </p:sp>
      </p:grpSp>
      <p:pic>
        <p:nvPicPr>
          <p:cNvPr id="19" name="Google Shape;294;p29" descr="\\hefs\user$\Apyatkina\Documents\_Оформление\Презентации ХЭ\АРСП (Горский 26 апр.2018)\Knight-01-june.gif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65927" y="4290931"/>
            <a:ext cx="638111" cy="89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37" y="1130979"/>
            <a:ext cx="1293575" cy="1084015"/>
          </a:xfrm>
          <a:prstGeom prst="rect">
            <a:avLst/>
          </a:prstGeom>
        </p:spPr>
      </p:pic>
      <p:pic>
        <p:nvPicPr>
          <p:cNvPr id="32" name="Google Shape;193;p26" descr="\\hefs\user$\Apyatkina\Documents\_Оформление\Презентации ХЭ\Картинки\Гиф\business_go_huddle_500_clr_12067-1457731358.gif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81263" y="2676227"/>
            <a:ext cx="1316132" cy="12752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049518" y="222330"/>
            <a:ext cx="6203666" cy="10112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solidFill>
                  <a:srgbClr val="5A6D72"/>
                </a:solidFill>
                <a:latin typeface="+mn-lt"/>
                <a:ea typeface="+mn-ea"/>
                <a:cs typeface="+mn-cs"/>
              </a:rPr>
              <a:t>Риэлторы</a:t>
            </a:r>
            <a:r>
              <a:rPr lang="ru-RU" b="1" dirty="0">
                <a:solidFill>
                  <a:srgbClr val="5A6D72"/>
                </a:solidFill>
                <a:latin typeface="+mn-lt"/>
                <a:ea typeface="+mn-ea"/>
                <a:cs typeface="+mn-cs"/>
              </a:rPr>
              <a:t> России</a:t>
            </a:r>
            <a:endParaRPr lang="en-US" b="1" dirty="0">
              <a:solidFill>
                <a:srgbClr val="5A6D7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2220444.ru/media/zoo/images/21-08-2017_4239e7faaff0a2cb4ab83b4d72f3077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889" y="286293"/>
            <a:ext cx="2388023" cy="14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2AB67DC-CB88-4E99-AD30-CE7DAEB362F9}"/>
              </a:ext>
            </a:extLst>
          </p:cNvPr>
          <p:cNvSpPr txBox="1"/>
          <p:nvPr/>
        </p:nvSpPr>
        <p:spPr>
          <a:xfrm>
            <a:off x="1809000" y="5962054"/>
            <a:ext cx="97082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100" dirty="0" smtClean="0"/>
              <a:t>Президент РГР – член Совета СРО СПО (Сообщество профессионалов оценки СПб)</a:t>
            </a:r>
            <a:endParaRPr lang="ru-RU" sz="21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63740" y="5759353"/>
            <a:ext cx="867705" cy="857731"/>
            <a:chOff x="10259611" y="4879480"/>
            <a:chExt cx="1246534" cy="123220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0273939" y="4879480"/>
              <a:ext cx="1232206" cy="1232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Google Shape;201;p26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10259611" y="4893482"/>
              <a:ext cx="1246534" cy="121820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767877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8897" y="1924067"/>
            <a:ext cx="826068" cy="882648"/>
          </a:xfrm>
          <a:prstGeom prst="rect">
            <a:avLst/>
          </a:prstGeom>
        </p:spPr>
      </p:pic>
      <p:sp>
        <p:nvSpPr>
          <p:cNvPr id="25" name="Oval 3"/>
          <p:cNvSpPr>
            <a:spLocks noChangeArrowheads="1"/>
          </p:cNvSpPr>
          <p:nvPr/>
        </p:nvSpPr>
        <p:spPr bwMode="gray">
          <a:xfrm>
            <a:off x="8484152" y="763991"/>
            <a:ext cx="3158331" cy="3222564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gray">
          <a:xfrm>
            <a:off x="8664112" y="957722"/>
            <a:ext cx="2798408" cy="283510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gray">
          <a:xfrm>
            <a:off x="8828988" y="1140948"/>
            <a:ext cx="2468656" cy="246865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gray">
          <a:xfrm rot="9044363">
            <a:off x="8174079" y="2230766"/>
            <a:ext cx="1553948" cy="1540768"/>
          </a:xfrm>
          <a:prstGeom prst="chevron">
            <a:avLst>
              <a:gd name="adj" fmla="val 28655"/>
            </a:avLst>
          </a:prstGeom>
          <a:solidFill>
            <a:srgbClr val="5A6D7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5A6D72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 sz="1400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gray">
          <a:xfrm rot="16200000">
            <a:off x="9228467" y="385330"/>
            <a:ext cx="1553949" cy="1540768"/>
          </a:xfrm>
          <a:prstGeom prst="chevron">
            <a:avLst>
              <a:gd name="adj" fmla="val 28655"/>
            </a:avLst>
          </a:prstGeom>
          <a:solidFill>
            <a:srgbClr val="98AAAE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rgbClr val="D3DFDA"/>
            </a:extrusionClr>
          </a:sp3d>
          <a:extLst/>
        </p:spPr>
        <p:txBody>
          <a:bodyPr wrap="none" anchor="ctr">
            <a:flatTx/>
          </a:bodyPr>
          <a:lstStyle/>
          <a:p>
            <a:endParaRPr lang="ru-RU" sz="1400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gray">
          <a:xfrm rot="1788254">
            <a:off x="10306342" y="2208353"/>
            <a:ext cx="1553948" cy="1540768"/>
          </a:xfrm>
          <a:prstGeom prst="chevron">
            <a:avLst>
              <a:gd name="adj" fmla="val 28655"/>
            </a:avLst>
          </a:prstGeom>
          <a:solidFill>
            <a:srgbClr val="D3DFDA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163500" contourW="12700" prstMaterial="legacyMatte">
            <a:bevelT w="13500" h="13500" prst="angle"/>
            <a:bevelB w="13500" h="13500" prst="angle"/>
            <a:extrusionClr>
              <a:srgbClr val="D3DFDA"/>
            </a:extrusionClr>
            <a:contourClr>
              <a:srgbClr val="D3DFDA"/>
            </a:contourClr>
          </a:sp3d>
          <a:extLst/>
        </p:spPr>
        <p:txBody>
          <a:bodyPr wrap="none" anchor="ctr">
            <a:flatTx/>
          </a:bodyPr>
          <a:lstStyle/>
          <a:p>
            <a:endParaRPr lang="ru-RU" sz="1400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black">
          <a:xfrm>
            <a:off x="9241550" y="866532"/>
            <a:ext cx="15353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Банки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black">
          <a:xfrm>
            <a:off x="10336072" y="2961913"/>
            <a:ext cx="1494485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Страховые компании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black">
          <a:xfrm>
            <a:off x="8235547" y="2686351"/>
            <a:ext cx="13152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bg1"/>
                </a:solidFill>
              </a:rPr>
              <a:t>.  .  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733015" y="6412680"/>
            <a:ext cx="288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7" name="Google Shape;225;p27" descr="\\hefs\user$\Apyatkina\Documents\_Оформление\Презентации ХЭ\АРСП (Горский 26 апр.2018)\reso-garantiya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692270" y="2375828"/>
            <a:ext cx="591715" cy="59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23;p27" descr="\\hefs\user$\Apyatkina\Documents\_Оформление\Презентации ХЭ\АРСП (Горский 26 апр.2018)\29454028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71960" y="3330769"/>
            <a:ext cx="591715" cy="55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463" y="2405157"/>
            <a:ext cx="1685057" cy="562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0960" y="2375830"/>
            <a:ext cx="623755" cy="6237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2370" y="1415984"/>
            <a:ext cx="751668" cy="5557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7307" y="1274171"/>
            <a:ext cx="569181" cy="69751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5116" y="2568815"/>
            <a:ext cx="501552" cy="503270"/>
          </a:xfrm>
          <a:prstGeom prst="rect">
            <a:avLst/>
          </a:prstGeom>
          <a:effectLst>
            <a:outerShdw blurRad="50800" dist="88900" dir="8520000" algn="t" rotWithShape="0">
              <a:prstClr val="black">
                <a:alpha val="61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774" y="4233690"/>
            <a:ext cx="2021387" cy="3914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966" y="1423429"/>
            <a:ext cx="1827007" cy="61809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498" y="1408786"/>
            <a:ext cx="961965" cy="6033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463" y="3334292"/>
            <a:ext cx="550623" cy="5506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463" y="1402767"/>
            <a:ext cx="572313" cy="5723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450" y="1395514"/>
            <a:ext cx="616611" cy="61226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9830" y="4241861"/>
            <a:ext cx="969835" cy="37510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7311" y="4295095"/>
            <a:ext cx="988871" cy="32186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448" y="4287861"/>
            <a:ext cx="835451" cy="361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450" y="4826491"/>
            <a:ext cx="1480500" cy="82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2601" y="5051758"/>
            <a:ext cx="818607" cy="3479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9970" y="5085176"/>
            <a:ext cx="1294824" cy="3071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917" y="5075816"/>
            <a:ext cx="952500" cy="3238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40704" y="240386"/>
            <a:ext cx="75434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5A6D72"/>
                </a:solidFill>
              </a:rPr>
              <a:t>ПАРТНЕРЫ РГР</a:t>
            </a:r>
            <a:endParaRPr lang="en-US" sz="3200" b="1" dirty="0">
              <a:solidFill>
                <a:srgbClr val="5A6D72"/>
              </a:solidFill>
              <a:ea typeface="Poppins SemiBold" charset="0"/>
              <a:cs typeface="Poppins SemiBold" charset="0"/>
            </a:endParaRPr>
          </a:p>
        </p:txBody>
      </p:sp>
      <p:sp>
        <p:nvSpPr>
          <p:cNvPr id="46" name="Rectangle 2"/>
          <p:cNvSpPr/>
          <p:nvPr/>
        </p:nvSpPr>
        <p:spPr>
          <a:xfrm>
            <a:off x="826134" y="873543"/>
            <a:ext cx="1143223" cy="603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Rectangle 22"/>
          <p:cNvSpPr/>
          <p:nvPr/>
        </p:nvSpPr>
        <p:spPr>
          <a:xfrm>
            <a:off x="1969355" y="873543"/>
            <a:ext cx="1143223" cy="60336"/>
          </a:xfrm>
          <a:prstGeom prst="rect">
            <a:avLst/>
          </a:prstGeom>
          <a:solidFill>
            <a:srgbClr val="98A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6D72"/>
              </a:solidFill>
            </a:endParaRPr>
          </a:p>
        </p:txBody>
      </p:sp>
      <p:sp>
        <p:nvSpPr>
          <p:cNvPr id="48" name="Rectangle 23"/>
          <p:cNvSpPr/>
          <p:nvPr/>
        </p:nvSpPr>
        <p:spPr>
          <a:xfrm>
            <a:off x="3112578" y="873543"/>
            <a:ext cx="1143223" cy="60336"/>
          </a:xfrm>
          <a:prstGeom prst="rect">
            <a:avLst/>
          </a:prstGeom>
          <a:solidFill>
            <a:srgbClr val="B9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24"/>
          <p:cNvSpPr/>
          <p:nvPr/>
        </p:nvSpPr>
        <p:spPr>
          <a:xfrm>
            <a:off x="4245774" y="873543"/>
            <a:ext cx="1143223" cy="60336"/>
          </a:xfrm>
          <a:prstGeom prst="rect">
            <a:avLst/>
          </a:prstGeom>
          <a:solidFill>
            <a:srgbClr val="D3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5"/>
          <p:cNvSpPr/>
          <p:nvPr/>
        </p:nvSpPr>
        <p:spPr>
          <a:xfrm>
            <a:off x="5373938" y="873543"/>
            <a:ext cx="2270871" cy="603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9451" y="5568249"/>
            <a:ext cx="2629629" cy="98843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59000"/>
              </a:schemeClr>
            </a:outerShdw>
          </a:effectLst>
        </p:spPr>
      </p:pic>
      <p:sp>
        <p:nvSpPr>
          <p:cNvPr id="51" name="Прямоугольник 50"/>
          <p:cNvSpPr/>
          <p:nvPr/>
        </p:nvSpPr>
        <p:spPr>
          <a:xfrm>
            <a:off x="255294" y="5789053"/>
            <a:ext cx="669033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900" dirty="0"/>
              <a:t>Получение преференций, специальных условий и скидок </a:t>
            </a:r>
            <a:r>
              <a:rPr lang="ru-RU" sz="1900" dirty="0">
                <a:solidFill>
                  <a:srgbClr val="FF0000"/>
                </a:solidFill>
              </a:rPr>
              <a:t>только для членов РГР</a:t>
            </a:r>
            <a:r>
              <a:rPr lang="ru-RU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640818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9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9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4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9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4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9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4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9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42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1"/>
          <p:cNvSpPr/>
          <p:nvPr/>
        </p:nvSpPr>
        <p:spPr>
          <a:xfrm>
            <a:off x="641005" y="4296894"/>
            <a:ext cx="10836000" cy="720000"/>
          </a:xfrm>
          <a:prstGeom prst="rect">
            <a:avLst/>
          </a:prstGeom>
          <a:solidFill>
            <a:srgbClr val="D3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1733015" y="6412680"/>
            <a:ext cx="288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4043" y="337075"/>
            <a:ext cx="100825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ru-RU" sz="3600" b="1" dirty="0">
                <a:solidFill>
                  <a:srgbClr val="5A6D72"/>
                </a:solidFill>
              </a:rPr>
              <a:t>П</a:t>
            </a:r>
            <a:r>
              <a:rPr lang="ru-RU" sz="3600" b="1" dirty="0" smtClean="0">
                <a:solidFill>
                  <a:srgbClr val="5A6D72"/>
                </a:solidFill>
              </a:rPr>
              <a:t>артнеры </a:t>
            </a:r>
            <a:r>
              <a:rPr lang="ru-RU" sz="3600" b="1" dirty="0">
                <a:solidFill>
                  <a:srgbClr val="5A6D72"/>
                </a:solidFill>
              </a:rPr>
              <a:t>РГР:</a:t>
            </a:r>
          </a:p>
        </p:txBody>
      </p:sp>
      <p:sp>
        <p:nvSpPr>
          <p:cNvPr id="19" name="Rectangle 28"/>
          <p:cNvSpPr/>
          <p:nvPr/>
        </p:nvSpPr>
        <p:spPr>
          <a:xfrm>
            <a:off x="641005" y="1041818"/>
            <a:ext cx="10836000" cy="720000"/>
          </a:xfrm>
          <a:prstGeom prst="rect">
            <a:avLst/>
          </a:prstGeom>
          <a:solidFill>
            <a:srgbClr val="D3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2"/>
          <p:cNvSpPr/>
          <p:nvPr/>
        </p:nvSpPr>
        <p:spPr>
          <a:xfrm>
            <a:off x="641005" y="1855587"/>
            <a:ext cx="10836000" cy="720000"/>
          </a:xfrm>
          <a:prstGeom prst="rect">
            <a:avLst/>
          </a:prstGeom>
          <a:solidFill>
            <a:srgbClr val="D3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3"/>
          <p:cNvSpPr/>
          <p:nvPr/>
        </p:nvSpPr>
        <p:spPr>
          <a:xfrm>
            <a:off x="635397" y="1855587"/>
            <a:ext cx="7198418" cy="720000"/>
          </a:xfrm>
          <a:prstGeom prst="rect">
            <a:avLst/>
          </a:prstGeom>
          <a:solidFill>
            <a:srgbClr val="488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35"/>
          <p:cNvSpPr/>
          <p:nvPr/>
        </p:nvSpPr>
        <p:spPr>
          <a:xfrm>
            <a:off x="641005" y="2669356"/>
            <a:ext cx="10836000" cy="720000"/>
          </a:xfrm>
          <a:prstGeom prst="rect">
            <a:avLst/>
          </a:prstGeom>
          <a:solidFill>
            <a:srgbClr val="D3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6"/>
          <p:cNvSpPr/>
          <p:nvPr/>
        </p:nvSpPr>
        <p:spPr>
          <a:xfrm>
            <a:off x="635396" y="2669356"/>
            <a:ext cx="6902795" cy="720000"/>
          </a:xfrm>
          <a:prstGeom prst="rect">
            <a:avLst/>
          </a:prstGeom>
          <a:solidFill>
            <a:srgbClr val="77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888991" y="2813288"/>
            <a:ext cx="93376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Гильдия управляющих и девелоперов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28" name="Rectangle 38"/>
          <p:cNvSpPr/>
          <p:nvPr/>
        </p:nvSpPr>
        <p:spPr>
          <a:xfrm>
            <a:off x="641005" y="3483125"/>
            <a:ext cx="10836000" cy="720000"/>
          </a:xfrm>
          <a:prstGeom prst="rect">
            <a:avLst/>
          </a:prstGeom>
          <a:solidFill>
            <a:srgbClr val="D3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9"/>
          <p:cNvSpPr/>
          <p:nvPr/>
        </p:nvSpPr>
        <p:spPr>
          <a:xfrm>
            <a:off x="635397" y="3483125"/>
            <a:ext cx="5610774" cy="720000"/>
          </a:xfrm>
          <a:prstGeom prst="rect">
            <a:avLst/>
          </a:prstGeom>
          <a:solidFill>
            <a:srgbClr val="556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864940" y="2030921"/>
            <a:ext cx="87624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Сообщество профессионалов оценки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32" name="Rectangle 42"/>
          <p:cNvSpPr/>
          <p:nvPr/>
        </p:nvSpPr>
        <p:spPr>
          <a:xfrm>
            <a:off x="676141" y="1041818"/>
            <a:ext cx="3602499" cy="720001"/>
          </a:xfrm>
          <a:prstGeom prst="rect">
            <a:avLst/>
          </a:prstGeom>
          <a:solidFill>
            <a:srgbClr val="99B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864940" y="1214357"/>
            <a:ext cx="92193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Росреестр</a:t>
            </a:r>
            <a:r>
              <a:rPr lang="ru-RU" sz="2400" b="1" dirty="0">
                <a:solidFill>
                  <a:schemeClr val="bg1"/>
                </a:solidFill>
              </a:rPr>
              <a:t> РФ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34" name="Rectangle 32"/>
          <p:cNvSpPr/>
          <p:nvPr/>
        </p:nvSpPr>
        <p:spPr>
          <a:xfrm>
            <a:off x="649377" y="5110665"/>
            <a:ext cx="10836000" cy="720000"/>
          </a:xfrm>
          <a:prstGeom prst="rect">
            <a:avLst/>
          </a:prstGeom>
          <a:solidFill>
            <a:srgbClr val="D3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3"/>
          <p:cNvSpPr/>
          <p:nvPr/>
        </p:nvSpPr>
        <p:spPr>
          <a:xfrm>
            <a:off x="649377" y="5110665"/>
            <a:ext cx="5273648" cy="720000"/>
          </a:xfrm>
          <a:prstGeom prst="rect">
            <a:avLst/>
          </a:prstGeom>
          <a:solidFill>
            <a:srgbClr val="3F7F9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875282" y="5285999"/>
            <a:ext cx="93246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Объединение строителей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883" y="3483125"/>
            <a:ext cx="733983" cy="720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1005" y="4263847"/>
            <a:ext cx="728373" cy="7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626334" y="1855587"/>
            <a:ext cx="746540" cy="720000"/>
            <a:chOff x="10259611" y="4879480"/>
            <a:chExt cx="1246534" cy="123220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273939" y="4879480"/>
              <a:ext cx="1232206" cy="1232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Google Shape;201;p26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10259611" y="4893482"/>
              <a:ext cx="1246534" cy="12182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Группа 17"/>
          <p:cNvGrpSpPr/>
          <p:nvPr/>
        </p:nvGrpSpPr>
        <p:grpSpPr>
          <a:xfrm>
            <a:off x="626334" y="2669356"/>
            <a:ext cx="733983" cy="720000"/>
            <a:chOff x="6269738" y="5180474"/>
            <a:chExt cx="1232206" cy="123220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269738" y="5180474"/>
              <a:ext cx="1232206" cy="1232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Google Shape;200;p26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6277692" y="5357731"/>
              <a:ext cx="1170253" cy="8776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648689" y="1041818"/>
            <a:ext cx="728372" cy="720000"/>
            <a:chOff x="8099683" y="5275480"/>
            <a:chExt cx="1232206" cy="123220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099683" y="5275480"/>
              <a:ext cx="1232206" cy="1232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Google Shape;210;p26"/>
            <p:cNvPicPr preferRelativeResize="0"/>
            <p:nvPr/>
          </p:nvPicPr>
          <p:blipFill rotWithShape="1">
            <a:blip r:embed="rId6" cstate="print">
              <a:alphaModFix/>
            </a:blip>
            <a:srcRect/>
            <a:stretch/>
          </p:blipFill>
          <p:spPr>
            <a:xfrm>
              <a:off x="8146126" y="5275480"/>
              <a:ext cx="1139319" cy="1232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Прямоугольник 38"/>
          <p:cNvSpPr/>
          <p:nvPr/>
        </p:nvSpPr>
        <p:spPr>
          <a:xfrm>
            <a:off x="648688" y="5110665"/>
            <a:ext cx="720000" cy="7200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 l="-20000" t="-20000" r="-20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42"/>
          <p:cNvSpPr/>
          <p:nvPr/>
        </p:nvSpPr>
        <p:spPr>
          <a:xfrm>
            <a:off x="1382142" y="4263847"/>
            <a:ext cx="3602499" cy="720001"/>
          </a:xfrm>
          <a:prstGeom prst="rect">
            <a:avLst/>
          </a:prstGeom>
          <a:solidFill>
            <a:srgbClr val="99B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92599" y="5992079"/>
            <a:ext cx="1030233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900" dirty="0"/>
              <a:t>Получение преференций, специальных условий и скидок </a:t>
            </a:r>
            <a:r>
              <a:rPr lang="ru-RU" sz="1900" dirty="0">
                <a:solidFill>
                  <a:srgbClr val="FF0000"/>
                </a:solidFill>
              </a:rPr>
              <a:t>только для членов РГР</a:t>
            </a:r>
            <a:r>
              <a:rPr lang="ru-RU" sz="1900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64940" y="3658459"/>
            <a:ext cx="908611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Российский Аукционный Дом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sym typeface="Calibri"/>
              </a:rPr>
              <a:t>.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Poppins Light" charset="0"/>
              <a:cs typeface="Poppins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8872" y="4420448"/>
            <a:ext cx="92063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Ассоциация Банков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47" y="169490"/>
            <a:ext cx="651191" cy="6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6346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16159 0 L -0.06348 0 L -0.11829 0 L -0.08372 0 L -0.14909 0 L -0.06445 0 L -0.18464 0 " pathEditMode="relative" ptsTypes="AAAAAAAA">
                                      <p:cBhvr>
                                        <p:cTn id="40" dur="3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-0.16159 0 L -0.06348 0 L -0.11829 0 L -0.08372 0 L -0.14909 0 L -0.06445 0 L -0.18464 0 " pathEditMode="relative" ptsTypes="AAAAAAAA">
                                      <p:cBhvr>
                                        <p:cTn id="42" dur="3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 0 L -0.16159 0 L -0.06348 0 L -0.11829 0 L -0.08372 0 L -0.14909 0 L -0.06445 0 L -0.18464 0 " pathEditMode="relative" ptsTypes="AAAAAAAA">
                                      <p:cBhvr>
                                        <p:cTn id="44" dur="3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L -0.16159 0 L -0.06348 0 L -0.11829 0 L -0.08372 0 L -0.14909 0 L -0.06445 0 L -0.18464 0 " pathEditMode="relative" ptsTypes="AAAAAAAA">
                                      <p:cBhvr>
                                        <p:cTn id="46" dur="3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16159 0 L -0.06348 0 L -0.11829 0 L -0.08372 0 L -0.14909 0 L -0.06445 0 L -0.18464 0 " pathEditMode="relative" ptsTypes="AAAAAAAA">
                                      <p:cBhvr>
                                        <p:cTn id="54" dur="3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L -0.16159 0 L -0.06348 0 L -0.11829 0 L -0.08372 0 L -0.14909 0 L -0.06445 0 L -0.18464 0 " pathEditMode="relative" ptsTypes="AAAAAAAA">
                                      <p:cBhvr>
                                        <p:cTn id="83" dur="3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/>
      <p:bldP spid="19" grpId="0" animBg="1"/>
      <p:bldP spid="22" grpId="0" animBg="1"/>
      <p:bldP spid="23" grpId="0" animBg="1"/>
      <p:bldP spid="23" grpId="1" animBg="1"/>
      <p:bldP spid="25" grpId="0" animBg="1"/>
      <p:bldP spid="26" grpId="0" animBg="1"/>
      <p:bldP spid="26" grpId="1" animBg="1"/>
      <p:bldP spid="28" grpId="0" animBg="1"/>
      <p:bldP spid="29" grpId="0" animBg="1"/>
      <p:bldP spid="29" grpId="1" animBg="1"/>
      <p:bldP spid="32" grpId="0" animBg="1"/>
      <p:bldP spid="32" grpId="1" animBg="1"/>
      <p:bldP spid="34" grpId="0" animBg="1"/>
      <p:bldP spid="35" grpId="0" animBg="1"/>
      <p:bldP spid="35" grpId="1" animBg="1"/>
      <p:bldP spid="13" grpId="0" animBg="1"/>
      <p:bldP spid="14" grpId="0" animBg="1"/>
      <p:bldP spid="39" grpId="0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 132"/>
          <p:cNvSpPr/>
          <p:nvPr/>
        </p:nvSpPr>
        <p:spPr>
          <a:xfrm>
            <a:off x="1827651" y="550109"/>
            <a:ext cx="10049365" cy="5511800"/>
          </a:xfrm>
          <a:prstGeom prst="rect">
            <a:avLst/>
          </a:prstGeom>
          <a:blipFill dpi="0" rotWithShape="1">
            <a:blip r:embed="rId2" cstate="print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33015" y="6412680"/>
            <a:ext cx="288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107" name="Straight Connector 66">
            <a:extLst>
              <a:ext uri="{FF2B5EF4-FFF2-40B4-BE49-F238E27FC236}">
                <a16:creationId xmlns:a16="http://schemas.microsoft.com/office/drawing/2014/main" xmlns="" id="{98A70E92-F264-47A6-8EB5-E1F743416AC4}"/>
              </a:ext>
            </a:extLst>
          </p:cNvPr>
          <p:cNvCxnSpPr>
            <a:cxnSpLocks/>
          </p:cNvCxnSpPr>
          <p:nvPr/>
        </p:nvCxnSpPr>
        <p:spPr>
          <a:xfrm flipH="1" flipV="1">
            <a:off x="330218" y="334171"/>
            <a:ext cx="655391" cy="129311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38">
            <a:extLst>
              <a:ext uri="{FF2B5EF4-FFF2-40B4-BE49-F238E27FC236}">
                <a16:creationId xmlns:a16="http://schemas.microsoft.com/office/drawing/2014/main" xmlns="" id="{1FB1D66C-A675-4E89-AF22-1BE0E407A08D}"/>
              </a:ext>
            </a:extLst>
          </p:cNvPr>
          <p:cNvCxnSpPr>
            <a:cxnSpLocks/>
          </p:cNvCxnSpPr>
          <p:nvPr/>
        </p:nvCxnSpPr>
        <p:spPr>
          <a:xfrm flipV="1">
            <a:off x="312669" y="5761438"/>
            <a:ext cx="847043" cy="1811988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27">
            <a:extLst>
              <a:ext uri="{FF2B5EF4-FFF2-40B4-BE49-F238E27FC236}">
                <a16:creationId xmlns:a16="http://schemas.microsoft.com/office/drawing/2014/main" xmlns="" id="{F6D1B375-3CBB-4F31-BF6F-2530FCADC84D}"/>
              </a:ext>
            </a:extLst>
          </p:cNvPr>
          <p:cNvCxnSpPr>
            <a:cxnSpLocks/>
          </p:cNvCxnSpPr>
          <p:nvPr/>
        </p:nvCxnSpPr>
        <p:spPr>
          <a:xfrm flipH="1" flipV="1">
            <a:off x="448681" y="3640181"/>
            <a:ext cx="728579" cy="183876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23">
            <a:extLst>
              <a:ext uri="{FF2B5EF4-FFF2-40B4-BE49-F238E27FC236}">
                <a16:creationId xmlns:a16="http://schemas.microsoft.com/office/drawing/2014/main" xmlns="" id="{C5F893E3-9E92-4678-BAE1-ABE84AFE8FA3}"/>
              </a:ext>
            </a:extLst>
          </p:cNvPr>
          <p:cNvCxnSpPr>
            <a:cxnSpLocks/>
          </p:cNvCxnSpPr>
          <p:nvPr/>
        </p:nvCxnSpPr>
        <p:spPr>
          <a:xfrm flipV="1">
            <a:off x="439653" y="1674116"/>
            <a:ext cx="616489" cy="171704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">
            <a:extLst>
              <a:ext uri="{FF2B5EF4-FFF2-40B4-BE49-F238E27FC236}">
                <a16:creationId xmlns:a16="http://schemas.microsoft.com/office/drawing/2014/main" xmlns="" id="{555FC8F4-43EE-43E4-BBBC-49434B3A520A}"/>
              </a:ext>
            </a:extLst>
          </p:cNvPr>
          <p:cNvSpPr/>
          <p:nvPr/>
        </p:nvSpPr>
        <p:spPr>
          <a:xfrm>
            <a:off x="761901" y="1379874"/>
            <a:ext cx="588480" cy="588480"/>
          </a:xfrm>
          <a:prstGeom prst="ellipse">
            <a:avLst/>
          </a:prstGeom>
          <a:solidFill>
            <a:srgbClr val="4882AA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4C20B305-6275-48E1-8946-A32347CB376F}"/>
              </a:ext>
            </a:extLst>
          </p:cNvPr>
          <p:cNvSpPr txBox="1"/>
          <p:nvPr/>
        </p:nvSpPr>
        <p:spPr>
          <a:xfrm>
            <a:off x="882039" y="1405464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1</a:t>
            </a:r>
          </a:p>
        </p:txBody>
      </p:sp>
      <p:sp>
        <p:nvSpPr>
          <p:cNvPr id="113" name="Oval 12">
            <a:extLst>
              <a:ext uri="{FF2B5EF4-FFF2-40B4-BE49-F238E27FC236}">
                <a16:creationId xmlns:a16="http://schemas.microsoft.com/office/drawing/2014/main" xmlns="" id="{BE4AD99A-076B-4B78-BBFD-38BC498DCCBC}"/>
              </a:ext>
            </a:extLst>
          </p:cNvPr>
          <p:cNvSpPr/>
          <p:nvPr/>
        </p:nvSpPr>
        <p:spPr>
          <a:xfrm>
            <a:off x="145412" y="3213356"/>
            <a:ext cx="588480" cy="588480"/>
          </a:xfrm>
          <a:prstGeom prst="ellipse">
            <a:avLst/>
          </a:prstGeom>
          <a:solidFill>
            <a:srgbClr val="778B9D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1A6BC045-9DFF-42FD-8C36-FC34502A7320}"/>
              </a:ext>
            </a:extLst>
          </p:cNvPr>
          <p:cNvSpPr txBox="1"/>
          <p:nvPr/>
        </p:nvSpPr>
        <p:spPr>
          <a:xfrm>
            <a:off x="265550" y="3238946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15" name="Oval 14">
            <a:extLst>
              <a:ext uri="{FF2B5EF4-FFF2-40B4-BE49-F238E27FC236}">
                <a16:creationId xmlns:a16="http://schemas.microsoft.com/office/drawing/2014/main" xmlns="" id="{D32467DC-68B2-4A06-97DB-38EF79A869C1}"/>
              </a:ext>
            </a:extLst>
          </p:cNvPr>
          <p:cNvSpPr/>
          <p:nvPr/>
        </p:nvSpPr>
        <p:spPr>
          <a:xfrm>
            <a:off x="865471" y="5130192"/>
            <a:ext cx="588480" cy="588480"/>
          </a:xfrm>
          <a:prstGeom prst="ellipse">
            <a:avLst/>
          </a:prstGeom>
          <a:solidFill>
            <a:srgbClr val="99B3C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59EAAEBB-9149-4D8C-85F9-C700A4FAC1A9}"/>
              </a:ext>
            </a:extLst>
          </p:cNvPr>
          <p:cNvSpPr txBox="1"/>
          <p:nvPr/>
        </p:nvSpPr>
        <p:spPr>
          <a:xfrm>
            <a:off x="985609" y="5155782"/>
            <a:ext cx="383303" cy="646331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3</a:t>
            </a:r>
          </a:p>
        </p:txBody>
      </p:sp>
      <p:grpSp>
        <p:nvGrpSpPr>
          <p:cNvPr id="141" name="Group 53">
            <a:extLst>
              <a:ext uri="{FF2B5EF4-FFF2-40B4-BE49-F238E27FC236}">
                <a16:creationId xmlns:a16="http://schemas.microsoft.com/office/drawing/2014/main" xmlns="" id="{71DA1449-9BBE-4FB5-854D-B6D832CCD806}"/>
              </a:ext>
            </a:extLst>
          </p:cNvPr>
          <p:cNvGrpSpPr/>
          <p:nvPr/>
        </p:nvGrpSpPr>
        <p:grpSpPr>
          <a:xfrm>
            <a:off x="1497209" y="1222530"/>
            <a:ext cx="8980601" cy="958737"/>
            <a:chOff x="1494518" y="2209800"/>
            <a:chExt cx="1903179" cy="958737"/>
          </a:xfrm>
        </p:grpSpPr>
        <p:sp>
          <p:nvSpPr>
            <p:cNvPr id="142" name="Rectangle: Top Corners Rounded 11">
              <a:extLst>
                <a:ext uri="{FF2B5EF4-FFF2-40B4-BE49-F238E27FC236}">
                  <a16:creationId xmlns:a16="http://schemas.microsoft.com/office/drawing/2014/main" xmlns="" id="{E176DFE6-E6EE-4CBF-AB55-962516DAF6EF}"/>
                </a:ext>
              </a:extLst>
            </p:cNvPr>
            <p:cNvSpPr/>
            <p:nvPr/>
          </p:nvSpPr>
          <p:spPr>
            <a:xfrm>
              <a:off x="1494518" y="2209800"/>
              <a:ext cx="1818270" cy="95873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589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0F2352D7-E64D-4683-8555-4BBBFBED2197}"/>
                </a:ext>
              </a:extLst>
            </p:cNvPr>
            <p:cNvSpPr txBox="1"/>
            <p:nvPr/>
          </p:nvSpPr>
          <p:spPr>
            <a:xfrm>
              <a:off x="1534079" y="2340415"/>
              <a:ext cx="18636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2000" b="1" dirty="0">
                  <a:solidFill>
                    <a:srgbClr val="FFFF00"/>
                  </a:solidFill>
                </a:rPr>
                <a:t>Наполнение </a:t>
              </a:r>
              <a:r>
                <a:rPr lang="ru-RU" sz="2000" b="1" dirty="0" err="1">
                  <a:solidFill>
                    <a:srgbClr val="FFFF00"/>
                  </a:solidFill>
                </a:rPr>
                <a:t>Росреестра</a:t>
              </a:r>
              <a:r>
                <a:rPr lang="ru-RU" sz="2000" b="1" dirty="0">
                  <a:solidFill>
                    <a:srgbClr val="FFFF00"/>
                  </a:solidFill>
                </a:rPr>
                <a:t> сертифицированных компаний аттестованных специалистов –</a:t>
              </a:r>
              <a:r>
                <a:rPr lang="ru-RU" sz="2000" b="1" dirty="0">
                  <a:solidFill>
                    <a:schemeClr val="bg1"/>
                  </a:solidFill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созданы единые стандарты </a:t>
              </a:r>
              <a:r>
                <a:rPr lang="ru-RU" sz="2000" b="1" dirty="0" err="1">
                  <a:solidFill>
                    <a:srgbClr val="FF0000"/>
                  </a:solidFill>
                </a:rPr>
                <a:t>риэлторской</a:t>
              </a:r>
              <a:r>
                <a:rPr lang="ru-RU" sz="2000" b="1" dirty="0">
                  <a:solidFill>
                    <a:srgbClr val="FF0000"/>
                  </a:solidFill>
                </a:rPr>
                <a:t> деятельности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48" name="Group 53">
            <a:extLst>
              <a:ext uri="{FF2B5EF4-FFF2-40B4-BE49-F238E27FC236}">
                <a16:creationId xmlns:a16="http://schemas.microsoft.com/office/drawing/2014/main" xmlns="" id="{71DA1449-9BBE-4FB5-854D-B6D832CCD806}"/>
              </a:ext>
            </a:extLst>
          </p:cNvPr>
          <p:cNvGrpSpPr/>
          <p:nvPr/>
        </p:nvGrpSpPr>
        <p:grpSpPr>
          <a:xfrm>
            <a:off x="985609" y="3082742"/>
            <a:ext cx="8001597" cy="958737"/>
            <a:chOff x="1494518" y="2209800"/>
            <a:chExt cx="1855051" cy="958737"/>
          </a:xfrm>
        </p:grpSpPr>
        <p:sp>
          <p:nvSpPr>
            <p:cNvPr id="149" name="Rectangle: Top Corners Rounded 11">
              <a:extLst>
                <a:ext uri="{FF2B5EF4-FFF2-40B4-BE49-F238E27FC236}">
                  <a16:creationId xmlns:a16="http://schemas.microsoft.com/office/drawing/2014/main" xmlns="" id="{E176DFE6-E6EE-4CBF-AB55-962516DAF6EF}"/>
                </a:ext>
              </a:extLst>
            </p:cNvPr>
            <p:cNvSpPr/>
            <p:nvPr/>
          </p:nvSpPr>
          <p:spPr>
            <a:xfrm>
              <a:off x="1494518" y="2209800"/>
              <a:ext cx="1814850" cy="95873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778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0F2352D7-E64D-4683-8555-4BBBFBED2197}"/>
                </a:ext>
              </a:extLst>
            </p:cNvPr>
            <p:cNvSpPr txBox="1"/>
            <p:nvPr/>
          </p:nvSpPr>
          <p:spPr>
            <a:xfrm>
              <a:off x="1538949" y="2394928"/>
              <a:ext cx="1810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2000" b="1" dirty="0" smtClean="0">
                  <a:solidFill>
                    <a:srgbClr val="FFFF00"/>
                  </a:solidFill>
                </a:rPr>
                <a:t>ФБН </a:t>
              </a:r>
              <a:r>
                <a:rPr lang="ru-RU" sz="2000" b="1" dirty="0">
                  <a:solidFill>
                    <a:srgbClr val="FFFF00"/>
                  </a:solidFill>
                </a:rPr>
                <a:t>(федеральная база 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недвижимости) </a:t>
              </a:r>
              <a:r>
                <a:rPr lang="ru-RU" sz="2000" b="1" dirty="0">
                  <a:solidFill>
                    <a:srgbClr val="FFFF00"/>
                  </a:solidFill>
                </a:rPr>
                <a:t>– </a:t>
              </a:r>
              <a:r>
                <a:rPr lang="ru-RU" sz="2000" b="1" dirty="0">
                  <a:solidFill>
                    <a:srgbClr val="FF0000"/>
                  </a:solidFill>
                </a:rPr>
                <a:t>развитие и продвижение </a:t>
              </a:r>
            </a:p>
          </p:txBody>
        </p:sp>
      </p:grpSp>
      <p:grpSp>
        <p:nvGrpSpPr>
          <p:cNvPr id="151" name="Group 53">
            <a:extLst>
              <a:ext uri="{FF2B5EF4-FFF2-40B4-BE49-F238E27FC236}">
                <a16:creationId xmlns:a16="http://schemas.microsoft.com/office/drawing/2014/main" xmlns="" id="{71DA1449-9BBE-4FB5-854D-B6D832CCD806}"/>
              </a:ext>
            </a:extLst>
          </p:cNvPr>
          <p:cNvGrpSpPr/>
          <p:nvPr/>
        </p:nvGrpSpPr>
        <p:grpSpPr>
          <a:xfrm>
            <a:off x="1751517" y="4999577"/>
            <a:ext cx="8980601" cy="958737"/>
            <a:chOff x="1494518" y="2209800"/>
            <a:chExt cx="1903179" cy="958737"/>
          </a:xfrm>
        </p:grpSpPr>
        <p:sp>
          <p:nvSpPr>
            <p:cNvPr id="152" name="Rectangle: Top Corners Rounded 11">
              <a:extLst>
                <a:ext uri="{FF2B5EF4-FFF2-40B4-BE49-F238E27FC236}">
                  <a16:creationId xmlns:a16="http://schemas.microsoft.com/office/drawing/2014/main" xmlns="" id="{E176DFE6-E6EE-4CBF-AB55-962516DAF6EF}"/>
                </a:ext>
              </a:extLst>
            </p:cNvPr>
            <p:cNvSpPr/>
            <p:nvPr/>
          </p:nvSpPr>
          <p:spPr>
            <a:xfrm>
              <a:off x="1494518" y="2209800"/>
              <a:ext cx="1795393" cy="95873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99B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xmlns="" id="{0F2352D7-E64D-4683-8555-4BBBFBED2197}"/>
                </a:ext>
              </a:extLst>
            </p:cNvPr>
            <p:cNvSpPr txBox="1"/>
            <p:nvPr/>
          </p:nvSpPr>
          <p:spPr>
            <a:xfrm>
              <a:off x="1534079" y="2340415"/>
              <a:ext cx="1863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FFFF00"/>
                  </a:solidFill>
                </a:rPr>
                <a:t>МБД (</a:t>
              </a:r>
              <a:r>
                <a:rPr lang="ru-RU" sz="2000" b="1" dirty="0" err="1">
                  <a:solidFill>
                    <a:srgbClr val="FFFF00"/>
                  </a:solidFill>
                </a:rPr>
                <a:t>межагентская</a:t>
              </a:r>
              <a:r>
                <a:rPr lang="ru-RU" sz="2000" b="1" dirty="0">
                  <a:solidFill>
                    <a:srgbClr val="FFFF00"/>
                  </a:solidFill>
                </a:rPr>
                <a:t> база данных) –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региональная платформа</a:t>
              </a:r>
              <a:endParaRPr lang="en-US" sz="2000" b="1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47" y="169490"/>
            <a:ext cx="651191" cy="6957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67929" y="100933"/>
            <a:ext cx="106347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 smtClean="0">
                <a:solidFill>
                  <a:srgbClr val="5A6D72"/>
                </a:solidFill>
              </a:rPr>
              <a:t>Цифровые сервисы РГР </a:t>
            </a:r>
            <a:r>
              <a:rPr lang="ru-RU" sz="3200" b="1" dirty="0" smtClean="0">
                <a:solidFill>
                  <a:srgbClr val="5A6D72"/>
                </a:solidFill>
              </a:rPr>
              <a:t>– </a:t>
            </a:r>
            <a:r>
              <a:rPr lang="ru-RU" sz="2800" b="1" dirty="0" smtClean="0">
                <a:solidFill>
                  <a:srgbClr val="5A6D72"/>
                </a:solidFill>
              </a:rPr>
              <a:t>взаимодействие с оценщиками</a:t>
            </a:r>
            <a:endParaRPr lang="en-US" sz="2800" b="1" dirty="0">
              <a:solidFill>
                <a:srgbClr val="5A6D72"/>
              </a:solidFill>
              <a:ea typeface="Poppins SemiBold" charset="0"/>
              <a:cs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118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 animBg="1"/>
      <p:bldP spid="114" grpId="0"/>
      <p:bldP spid="115" grpId="0" animBg="1"/>
      <p:bldP spid="116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8609" y="790537"/>
            <a:ext cx="90288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5A6D72"/>
                </a:solidFill>
              </a:rPr>
              <a:t>МЫ НЕ МОЖЕМ БЫТЬ В ТЕНИ</a:t>
            </a:r>
            <a:endParaRPr lang="en-US" sz="3200" b="1" dirty="0">
              <a:solidFill>
                <a:srgbClr val="5A6D72"/>
              </a:solidFill>
              <a:ea typeface="Poppins SemiBold" charset="0"/>
              <a:cs typeface="Poppins SemiBold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40207" y="2844863"/>
            <a:ext cx="8882189" cy="4993311"/>
          </a:xfrm>
          <a:prstGeom prst="rect">
            <a:avLst/>
          </a:prstGeom>
        </p:spPr>
        <p:txBody>
          <a:bodyPr vert="horz" lIns="92595" tIns="46298" rIns="92595" bIns="4629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2974" lvl="1" indent="0">
              <a:buNone/>
            </a:pPr>
            <a:r>
              <a:rPr lang="ru-RU" sz="1700" dirty="0"/>
              <a:t>Продвижение РГР </a:t>
            </a:r>
          </a:p>
          <a:p>
            <a:pPr lvl="1">
              <a:buFont typeface="Calibri" pitchFamily="34" charset="0"/>
              <a:buChar char="▪"/>
            </a:pPr>
            <a:r>
              <a:rPr lang="ru-RU" sz="1700" dirty="0" err="1"/>
              <a:t>Имиджевый</a:t>
            </a:r>
            <a:r>
              <a:rPr lang="ru-RU" sz="1700" dirty="0"/>
              <a:t> </a:t>
            </a:r>
            <a:r>
              <a:rPr lang="en-US" sz="1700" dirty="0"/>
              <a:t>PR</a:t>
            </a:r>
            <a:r>
              <a:rPr lang="ru-RU" sz="1700" dirty="0"/>
              <a:t> – повышение узнаваемости РГР – крупные федеральные и региональные мероприятия.</a:t>
            </a:r>
          </a:p>
          <a:p>
            <a:pPr lvl="1">
              <a:buFont typeface="Calibri" pitchFamily="34" charset="0"/>
              <a:buChar char="▪"/>
            </a:pPr>
            <a:r>
              <a:rPr lang="ru-RU" sz="1700" dirty="0"/>
              <a:t>Проектный </a:t>
            </a:r>
            <a:r>
              <a:rPr lang="en-US" sz="1700" dirty="0"/>
              <a:t>PR</a:t>
            </a:r>
            <a:r>
              <a:rPr lang="ru-RU" sz="1700" dirty="0"/>
              <a:t> – сертификация, </a:t>
            </a:r>
            <a:r>
              <a:rPr lang="ru-RU" sz="1700" dirty="0" smtClean="0"/>
              <a:t>ФБН, </a:t>
            </a:r>
            <a:r>
              <a:rPr lang="ru-RU" sz="1700" dirty="0"/>
              <a:t>закон о </a:t>
            </a:r>
            <a:r>
              <a:rPr lang="ru-RU" sz="1700" dirty="0" err="1"/>
              <a:t>риэлторской</a:t>
            </a:r>
            <a:r>
              <a:rPr lang="ru-RU" sz="1700" dirty="0"/>
              <a:t> деятельности</a:t>
            </a:r>
          </a:p>
          <a:p>
            <a:pPr lvl="1">
              <a:buFont typeface="Calibri" pitchFamily="34" charset="0"/>
              <a:buChar char="▪"/>
            </a:pPr>
            <a:r>
              <a:rPr lang="ru-RU" sz="1700" dirty="0"/>
              <a:t>Персональный </a:t>
            </a:r>
            <a:r>
              <a:rPr lang="en-US" sz="1700" dirty="0"/>
              <a:t>PR</a:t>
            </a:r>
            <a:r>
              <a:rPr lang="ru-RU" sz="1700" dirty="0"/>
              <a:t> – помощь РГР в продвижении региональных мероприятий</a:t>
            </a:r>
          </a:p>
          <a:p>
            <a:pPr marL="462974" lvl="1" indent="0">
              <a:buNone/>
            </a:pPr>
            <a:endParaRPr lang="ru-RU" sz="1700" dirty="0"/>
          </a:p>
          <a:p>
            <a:pPr marL="462974" lvl="1" indent="0">
              <a:buNone/>
            </a:pPr>
            <a:endParaRPr lang="ru-RU" sz="1700" dirty="0"/>
          </a:p>
          <a:p>
            <a:pPr marL="462974" lvl="1" indent="0">
              <a:buNone/>
            </a:pPr>
            <a:r>
              <a:rPr lang="ru-RU" sz="1700" dirty="0"/>
              <a:t>Взаимодействие с центральными и региональными СМИ – </a:t>
            </a:r>
            <a:r>
              <a:rPr lang="ru-RU" sz="1700" dirty="0">
                <a:solidFill>
                  <a:srgbClr val="FF0000"/>
                </a:solidFill>
              </a:rPr>
              <a:t>освещение региональных </a:t>
            </a:r>
            <a:r>
              <a:rPr lang="ru-RU" sz="1700" dirty="0" err="1">
                <a:solidFill>
                  <a:srgbClr val="FF0000"/>
                </a:solidFill>
              </a:rPr>
              <a:t>инфоповодов</a:t>
            </a:r>
            <a:r>
              <a:rPr lang="ru-RU" sz="1700" dirty="0">
                <a:solidFill>
                  <a:srgbClr val="FF0000"/>
                </a:solidFill>
              </a:rPr>
              <a:t> </a:t>
            </a:r>
            <a:r>
              <a:rPr lang="ru-RU" sz="1700" dirty="0"/>
              <a:t>внутри РГР и на федеральном уровне.</a:t>
            </a:r>
          </a:p>
          <a:p>
            <a:pPr lvl="1">
              <a:buFontTx/>
              <a:buChar char="-"/>
            </a:pPr>
            <a:endParaRPr lang="ru-RU" sz="1700" dirty="0"/>
          </a:p>
          <a:p>
            <a:pPr marL="462974" lvl="1" indent="0">
              <a:buNone/>
            </a:pPr>
            <a:endParaRPr lang="ru-RU" sz="1700" dirty="0"/>
          </a:p>
          <a:p>
            <a:pPr marL="462974" lvl="1" indent="0">
              <a:buNone/>
            </a:pPr>
            <a:endParaRPr lang="ru-RU" sz="1700" dirty="0"/>
          </a:p>
          <a:p>
            <a:pPr marL="462974" lvl="1" indent="0">
              <a:buNone/>
            </a:pPr>
            <a:endParaRPr lang="ru-RU" sz="17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8079" y="1372013"/>
            <a:ext cx="11709461" cy="1753011"/>
          </a:xfrm>
          <a:prstGeom prst="rect">
            <a:avLst/>
          </a:prstGeom>
        </p:spPr>
        <p:txBody>
          <a:bodyPr vert="horz" lIns="92595" tIns="46298" rIns="92595" bIns="4629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2974" lvl="1" indent="0">
              <a:buNone/>
            </a:pPr>
            <a:r>
              <a:rPr lang="ru-RU" sz="1700" dirty="0"/>
              <a:t>Взаимодействие с </a:t>
            </a:r>
            <a:r>
              <a:rPr lang="ru-RU" sz="1700" dirty="0" smtClean="0"/>
              <a:t>госорганами на федеральном и региональном уровне – совместные мероприятия:</a:t>
            </a:r>
            <a:endParaRPr lang="ru-RU" sz="1700" dirty="0"/>
          </a:p>
          <a:p>
            <a:pPr lvl="1">
              <a:buFont typeface="Calibri" pitchFamily="34" charset="0"/>
              <a:buChar char="▪"/>
            </a:pPr>
            <a:r>
              <a:rPr lang="ru-RU" sz="1700" dirty="0" smtClean="0"/>
              <a:t>конференции,                                                              </a:t>
            </a:r>
          </a:p>
          <a:p>
            <a:pPr lvl="1">
              <a:buFont typeface="Calibri" pitchFamily="34" charset="0"/>
              <a:buChar char="▪"/>
            </a:pPr>
            <a:r>
              <a:rPr lang="ru-RU" sz="1700" dirty="0" smtClean="0"/>
              <a:t>дни </a:t>
            </a:r>
            <a:r>
              <a:rPr lang="ru-RU" sz="1700" dirty="0"/>
              <a:t>открытых дверей региональных объединений, </a:t>
            </a:r>
          </a:p>
          <a:p>
            <a:pPr lvl="1">
              <a:buFont typeface="Calibri" pitchFamily="34" charset="0"/>
              <a:buChar char="▪"/>
            </a:pPr>
            <a:r>
              <a:rPr lang="ru-RU" sz="1700" dirty="0" smtClean="0"/>
              <a:t>круглые столы,                                                             </a:t>
            </a:r>
            <a:endParaRPr lang="ru-RU" sz="1700" dirty="0"/>
          </a:p>
        </p:txBody>
      </p:sp>
      <p:sp>
        <p:nvSpPr>
          <p:cNvPr id="6" name="AutoShape 103"/>
          <p:cNvSpPr>
            <a:spLocks noChangeArrowheads="1"/>
          </p:cNvSpPr>
          <p:nvPr/>
        </p:nvSpPr>
        <p:spPr bwMode="gray">
          <a:xfrm flipH="1">
            <a:off x="9063655" y="1786721"/>
            <a:ext cx="2941933" cy="2973251"/>
          </a:xfrm>
          <a:prstGeom prst="roundRect">
            <a:avLst>
              <a:gd name="adj" fmla="val 2259"/>
            </a:avLst>
          </a:prstGeom>
          <a:blipFill dpi="0" rotWithShape="1">
            <a:blip r:embed="rId2" cstate="print"/>
            <a:srcRect/>
            <a:stretch>
              <a:fillRect l="-5000" r="-3000"/>
            </a:stretch>
          </a:blipFill>
          <a:ln>
            <a:noFill/>
          </a:ln>
          <a:effectLst/>
        </p:spPr>
        <p:txBody>
          <a:bodyPr wrap="none" lIns="92595" tIns="46298" rIns="92595" bIns="46298" anchor="ctr"/>
          <a:lstStyle/>
          <a:p>
            <a:endParaRPr lang="ru-RU"/>
          </a:p>
        </p:txBody>
      </p:sp>
      <p:pic>
        <p:nvPicPr>
          <p:cNvPr id="7" name="Picture 3" descr="\\hefs\user$\Apyatkina\Documents\_Оформление\Презентации ХЭ\Картинки\Гиф\presenting_to_audience_500_clr_706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7119" y="3337753"/>
            <a:ext cx="3129208" cy="21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3;p25"/>
          <p:cNvSpPr txBox="1"/>
          <p:nvPr/>
        </p:nvSpPr>
        <p:spPr>
          <a:xfrm>
            <a:off x="9351800" y="2217144"/>
            <a:ext cx="2510701" cy="690615"/>
          </a:xfrm>
          <a:prstGeom prst="rect">
            <a:avLst/>
          </a:prstGeom>
          <a:solidFill>
            <a:srgbClr val="99B3C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ru-RU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не можем быть </a:t>
            </a:r>
          </a:p>
          <a:p>
            <a:pPr algn="ctr"/>
            <a:r>
              <a:rPr lang="ru-RU" sz="1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тени</a:t>
            </a:r>
            <a:endParaRPr sz="13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95323" y="1501443"/>
            <a:ext cx="249340" cy="249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2595" tIns="46298" rIns="92595" bIns="46298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17449" y="2928530"/>
            <a:ext cx="249340" cy="249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2595" tIns="46298" rIns="92595" bIns="46298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17449" y="5216811"/>
            <a:ext cx="249340" cy="2494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2595" tIns="46298" rIns="92595" bIns="46298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47" y="169490"/>
            <a:ext cx="651191" cy="69579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733015" y="6412680"/>
            <a:ext cx="288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8026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182 -0.0007 L 0.60781 0.09166 " pathEditMode="relative" ptsTypes="AA">
                                      <p:cBhvr>
                                        <p:cTn id="27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182 -0.0007 L 0.60781 0.09166 " pathEditMode="relative" ptsTypes="AA">
                                      <p:cBhvr>
                                        <p:cTn id="33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182 -0.0007 L 0.60781 0.09166 " pathEditMode="relative" ptsTypes="AA">
                                      <p:cBhvr>
                                        <p:cTn id="39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54783" y="39332"/>
            <a:ext cx="1387247" cy="10935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150" y="39332"/>
            <a:ext cx="8289126" cy="101123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5A6D72"/>
                </a:solidFill>
                <a:latin typeface="+mn-lt"/>
                <a:ea typeface="+mn-ea"/>
                <a:cs typeface="+mn-cs"/>
              </a:rPr>
              <a:t>Взаимодействие </a:t>
            </a:r>
            <a:r>
              <a:rPr lang="ru-RU" sz="3200" b="1" dirty="0" err="1">
                <a:solidFill>
                  <a:srgbClr val="5A6D72"/>
                </a:solidFill>
                <a:latin typeface="+mn-lt"/>
                <a:ea typeface="+mn-ea"/>
                <a:cs typeface="+mn-cs"/>
              </a:rPr>
              <a:t>риэлторов</a:t>
            </a:r>
            <a:r>
              <a:rPr lang="ru-RU" sz="3200" b="1" dirty="0">
                <a:solidFill>
                  <a:srgbClr val="5A6D72"/>
                </a:solidFill>
                <a:latin typeface="+mn-lt"/>
                <a:ea typeface="+mn-ea"/>
                <a:cs typeface="+mn-cs"/>
              </a:rPr>
              <a:t> и оценщиков</a:t>
            </a:r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ltGray">
          <a:xfrm flipH="1">
            <a:off x="1990981" y="5264633"/>
            <a:ext cx="9030021" cy="701675"/>
          </a:xfrm>
          <a:prstGeom prst="rect">
            <a:avLst/>
          </a:prstGeom>
          <a:blipFill dpi="0" rotWithShape="0">
            <a:blip r:embed="rId3" cstate="print">
              <a:alphaModFix amt="65000"/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ltGray">
          <a:xfrm flipH="1">
            <a:off x="1990981" y="4350025"/>
            <a:ext cx="9030021" cy="701675"/>
          </a:xfrm>
          <a:prstGeom prst="rect">
            <a:avLst/>
          </a:prstGeom>
          <a:blipFill dpi="0" rotWithShape="1">
            <a:blip r:embed="rId4" cstate="print">
              <a:alphaModFix amt="39000"/>
            </a:blip>
            <a:srcRect/>
            <a:stretch>
              <a:fillRect t="-101000" b="-117000"/>
            </a:stretch>
          </a:blipFill>
          <a:ln>
            <a:noFill/>
          </a:ln>
          <a:effectLst/>
          <a:ex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gray">
          <a:xfrm flipH="1">
            <a:off x="1990981" y="3396196"/>
            <a:ext cx="9030021" cy="7016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gray">
          <a:xfrm flipH="1">
            <a:off x="2040170" y="2471805"/>
            <a:ext cx="9030021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ltGray">
          <a:xfrm flipH="1">
            <a:off x="1990981" y="1539877"/>
            <a:ext cx="9030021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rgbClr val="92D050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2534950" y="1533663"/>
            <a:ext cx="8709923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l"/>
            <a:r>
              <a:rPr lang="ru-RU" sz="2100" dirty="0" smtClean="0"/>
              <a:t>Вторичное жилье – ставка капитализации 5-8% </a:t>
            </a:r>
          </a:p>
          <a:p>
            <a:pPr algn="l"/>
            <a:r>
              <a:rPr lang="ru-RU" sz="2100" dirty="0" smtClean="0"/>
              <a:t>(окупаемость 12-17 лет)</a:t>
            </a:r>
            <a:endParaRPr lang="ru-RU" sz="2100" dirty="0"/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2534950" y="2461453"/>
            <a:ext cx="9440991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l"/>
            <a:r>
              <a:rPr lang="ru-RU" sz="2100" dirty="0"/>
              <a:t>Офисные и торговые центры – ставка </a:t>
            </a:r>
            <a:r>
              <a:rPr lang="ru-RU" sz="2100" dirty="0" smtClean="0"/>
              <a:t>кап. 10-11,25</a:t>
            </a:r>
            <a:r>
              <a:rPr lang="ru-RU" sz="2100" dirty="0"/>
              <a:t>% </a:t>
            </a:r>
            <a:endParaRPr lang="ru-RU" sz="2100" dirty="0" smtClean="0"/>
          </a:p>
          <a:p>
            <a:pPr algn="l"/>
            <a:r>
              <a:rPr lang="ru-RU" sz="2100" dirty="0" smtClean="0"/>
              <a:t>(</a:t>
            </a:r>
            <a:r>
              <a:rPr lang="ru-RU" sz="2100" dirty="0"/>
              <a:t>окупаемость 8,8-11,5 лет)</a:t>
            </a:r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2534950" y="3423595"/>
            <a:ext cx="8709923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l"/>
            <a:r>
              <a:rPr lang="en-US" sz="2100" dirty="0"/>
              <a:t>Street retail – </a:t>
            </a:r>
            <a:r>
              <a:rPr lang="ru-RU" sz="2100" dirty="0"/>
              <a:t>ставка кап. 10-13% </a:t>
            </a:r>
          </a:p>
          <a:p>
            <a:pPr algn="l"/>
            <a:r>
              <a:rPr lang="ru-RU" sz="2100" dirty="0"/>
              <a:t>(окупаемость 8</a:t>
            </a:r>
            <a:r>
              <a:rPr lang="en-US" sz="2100" dirty="0"/>
              <a:t>-1</a:t>
            </a:r>
            <a:r>
              <a:rPr lang="ru-RU" sz="2100" dirty="0"/>
              <a:t>1</a:t>
            </a:r>
            <a:r>
              <a:rPr lang="en-US" sz="2100" dirty="0"/>
              <a:t> </a:t>
            </a:r>
            <a:r>
              <a:rPr lang="ru-RU" sz="2100" dirty="0"/>
              <a:t>лет)</a:t>
            </a:r>
            <a:endParaRPr lang="en-US" sz="2100" dirty="0"/>
          </a:p>
        </p:txBody>
      </p:sp>
      <p:sp>
        <p:nvSpPr>
          <p:cNvPr id="39" name="Oval 73"/>
          <p:cNvSpPr>
            <a:spLocks noChangeArrowheads="1"/>
          </p:cNvSpPr>
          <p:nvPr/>
        </p:nvSpPr>
        <p:spPr bwMode="gray">
          <a:xfrm>
            <a:off x="1421600" y="1511093"/>
            <a:ext cx="1026583" cy="762209"/>
          </a:xfrm>
          <a:prstGeom prst="ellipse">
            <a:avLst/>
          </a:prstGeom>
          <a:solidFill>
            <a:srgbClr val="92D050"/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40" name="Oval 76"/>
          <p:cNvSpPr>
            <a:spLocks noChangeArrowheads="1"/>
          </p:cNvSpPr>
          <p:nvPr/>
        </p:nvSpPr>
        <p:spPr bwMode="gray">
          <a:xfrm>
            <a:off x="1470794" y="2433506"/>
            <a:ext cx="1026583" cy="763791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41" name="Oval 79"/>
          <p:cNvSpPr>
            <a:spLocks noChangeArrowheads="1"/>
          </p:cNvSpPr>
          <p:nvPr/>
        </p:nvSpPr>
        <p:spPr bwMode="gray">
          <a:xfrm>
            <a:off x="1421600" y="3380113"/>
            <a:ext cx="1026583" cy="762209"/>
          </a:xfrm>
          <a:prstGeom prst="ellipse">
            <a:avLst/>
          </a:prstGeom>
          <a:solidFill>
            <a:schemeClr val="hlink"/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42" name="Oval 82"/>
          <p:cNvSpPr>
            <a:spLocks noChangeArrowheads="1"/>
          </p:cNvSpPr>
          <p:nvPr/>
        </p:nvSpPr>
        <p:spPr bwMode="gray">
          <a:xfrm>
            <a:off x="1414729" y="4294254"/>
            <a:ext cx="1024467" cy="762209"/>
          </a:xfrm>
          <a:prstGeom prst="ellipse">
            <a:avLst/>
          </a:prstGeom>
          <a:solidFill>
            <a:srgbClr val="BF846D"/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gray">
          <a:xfrm>
            <a:off x="8049504" y="4291289"/>
            <a:ext cx="3195375" cy="7651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739" y="3402021"/>
            <a:ext cx="1312215" cy="74029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150" y="2537253"/>
            <a:ext cx="761037" cy="57077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653" y="1511089"/>
            <a:ext cx="878308" cy="65873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651" y="4294252"/>
            <a:ext cx="878633" cy="709109"/>
          </a:xfrm>
          <a:prstGeom prst="rect">
            <a:avLst/>
          </a:prstGeom>
        </p:spPr>
      </p:pic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2485763" y="4343813"/>
            <a:ext cx="8709923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l"/>
            <a:r>
              <a:rPr lang="ru-RU" sz="2100" dirty="0"/>
              <a:t>Складские помещения – ставка кап. 11-13,25%</a:t>
            </a:r>
            <a:r>
              <a:rPr lang="en-US" sz="2100" dirty="0"/>
              <a:t> </a:t>
            </a:r>
            <a:r>
              <a:rPr lang="ru-RU" sz="2100" dirty="0"/>
              <a:t>                 </a:t>
            </a:r>
          </a:p>
          <a:p>
            <a:pPr algn="l"/>
            <a:r>
              <a:rPr lang="ru-RU" sz="2100" dirty="0">
                <a:solidFill>
                  <a:srgbClr val="FF0000"/>
                </a:solidFill>
              </a:rPr>
              <a:t>(рост с 2018 г. 1,5-2,5%)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2534949" y="5264633"/>
            <a:ext cx="8709923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algn="l"/>
            <a:r>
              <a:rPr lang="ru-RU" sz="2100" dirty="0" err="1"/>
              <a:t>Апарт</a:t>
            </a:r>
            <a:r>
              <a:rPr lang="ru-RU" sz="2100" dirty="0"/>
              <a:t>-отели </a:t>
            </a:r>
            <a:r>
              <a:rPr lang="en-US" sz="2100" dirty="0"/>
              <a:t>– </a:t>
            </a:r>
            <a:r>
              <a:rPr lang="ru-RU" sz="2100" dirty="0"/>
              <a:t>ставка кап. 14-18% </a:t>
            </a:r>
          </a:p>
          <a:p>
            <a:pPr algn="l"/>
            <a:r>
              <a:rPr lang="ru-RU" sz="2100" dirty="0"/>
              <a:t>(окупаемость 5-7</a:t>
            </a:r>
            <a:r>
              <a:rPr lang="en-US" sz="2100" dirty="0"/>
              <a:t> </a:t>
            </a:r>
            <a:r>
              <a:rPr lang="ru-RU" sz="2100" dirty="0"/>
              <a:t>лет)</a:t>
            </a:r>
            <a:endParaRPr lang="en-US" sz="2100" dirty="0"/>
          </a:p>
        </p:txBody>
      </p:sp>
      <p:sp>
        <p:nvSpPr>
          <p:cNvPr id="50" name="Oval 82"/>
          <p:cNvSpPr>
            <a:spLocks noChangeArrowheads="1"/>
          </p:cNvSpPr>
          <p:nvPr/>
        </p:nvSpPr>
        <p:spPr bwMode="gray">
          <a:xfrm>
            <a:off x="1414729" y="5208864"/>
            <a:ext cx="1024467" cy="76220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sp>
        <p:nvSpPr>
          <p:cNvPr id="51" name="Rectangle 40"/>
          <p:cNvSpPr>
            <a:spLocks noChangeArrowheads="1"/>
          </p:cNvSpPr>
          <p:nvPr/>
        </p:nvSpPr>
        <p:spPr bwMode="gray">
          <a:xfrm>
            <a:off x="8626999" y="5264637"/>
            <a:ext cx="2821075" cy="7651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lIns="121917" tIns="60958" rIns="121917" bIns="60958" anchor="ctr"/>
          <a:lstStyle/>
          <a:p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668" y="5264635"/>
            <a:ext cx="773341" cy="5800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47" y="169490"/>
            <a:ext cx="651191" cy="69579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1733015" y="6412680"/>
            <a:ext cx="288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793505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9" grpId="0" animBg="1"/>
      <p:bldP spid="30" grpId="0" animBg="1"/>
      <p:bldP spid="32" grpId="0"/>
      <p:bldP spid="33" grpId="0"/>
      <p:bldP spid="38" grpId="0"/>
      <p:bldP spid="43" grpId="0" animBg="1"/>
      <p:bldP spid="48" grpId="0"/>
      <p:bldP spid="49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0;p31"/>
          <p:cNvSpPr/>
          <p:nvPr/>
        </p:nvSpPr>
        <p:spPr>
          <a:xfrm>
            <a:off x="468167" y="1142678"/>
            <a:ext cx="11173707" cy="5270002"/>
          </a:xfrm>
          <a:prstGeom prst="rect">
            <a:avLst/>
          </a:prstGeom>
          <a:solidFill>
            <a:srgbClr val="D3DFDA">
              <a:alpha val="75000"/>
            </a:srgbClr>
          </a:solidFill>
          <a:ln>
            <a:noFill/>
          </a:ln>
        </p:spPr>
        <p:txBody>
          <a:bodyPr spcFirstLastPara="1" wrap="square" lIns="51825" tIns="25900" rIns="51825" bIns="25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31;p31"/>
          <p:cNvSpPr/>
          <p:nvPr/>
        </p:nvSpPr>
        <p:spPr>
          <a:xfrm>
            <a:off x="468167" y="1142677"/>
            <a:ext cx="4904656" cy="5270002"/>
          </a:xfrm>
          <a:prstGeom prst="rect">
            <a:avLst/>
          </a:prstGeom>
          <a:solidFill>
            <a:srgbClr val="99B3C3">
              <a:alpha val="50000"/>
            </a:srgbClr>
          </a:solidFill>
          <a:ln>
            <a:noFill/>
          </a:ln>
        </p:spPr>
        <p:txBody>
          <a:bodyPr spcFirstLastPara="1" wrap="square" lIns="51825" tIns="25900" rIns="51825" bIns="25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32;p31"/>
          <p:cNvSpPr/>
          <p:nvPr/>
        </p:nvSpPr>
        <p:spPr>
          <a:xfrm>
            <a:off x="486270" y="1142676"/>
            <a:ext cx="4605412" cy="5270002"/>
          </a:xfrm>
          <a:prstGeom prst="rect">
            <a:avLst/>
          </a:prstGeom>
          <a:solidFill>
            <a:srgbClr val="98AAAE">
              <a:alpha val="50000"/>
            </a:srgbClr>
          </a:solidFill>
          <a:ln>
            <a:noFill/>
          </a:ln>
        </p:spPr>
        <p:txBody>
          <a:bodyPr spcFirstLastPara="1" wrap="square" lIns="51825" tIns="25900" rIns="51825" bIns="25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33;p31"/>
          <p:cNvSpPr/>
          <p:nvPr/>
        </p:nvSpPr>
        <p:spPr>
          <a:xfrm>
            <a:off x="468165" y="1142678"/>
            <a:ext cx="4349219" cy="5270000"/>
          </a:xfrm>
          <a:prstGeom prst="rect">
            <a:avLst/>
          </a:prstGeom>
          <a:solidFill>
            <a:srgbClr val="778B9D">
              <a:alpha val="50000"/>
            </a:srgbClr>
          </a:solidFill>
          <a:ln>
            <a:noFill/>
          </a:ln>
        </p:spPr>
        <p:txBody>
          <a:bodyPr spcFirstLastPara="1" wrap="square" lIns="51825" tIns="25900" rIns="51825" bIns="25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34;p31"/>
          <p:cNvSpPr txBox="1"/>
          <p:nvPr/>
        </p:nvSpPr>
        <p:spPr>
          <a:xfrm>
            <a:off x="5693665" y="1424102"/>
            <a:ext cx="5712156" cy="484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2400" b="1" dirty="0" smtClean="0">
                <a:solidFill>
                  <a:srgbClr val="556777"/>
                </a:solidFill>
                <a:latin typeface="Calibri"/>
                <a:ea typeface="Calibri"/>
                <a:cs typeface="Calibri"/>
                <a:sym typeface="Calibri"/>
              </a:rPr>
              <a:t>Взаимодействие с:</a:t>
            </a:r>
            <a:endParaRPr lang="ru-RU" sz="2400" b="1" dirty="0" smtClean="0">
              <a:solidFill>
                <a:srgbClr val="556777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556777"/>
                </a:solidFill>
                <a:latin typeface="Calibri"/>
                <a:ea typeface="Calibri"/>
                <a:cs typeface="Calibri"/>
              </a:rPr>
              <a:t>оценщиками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556777"/>
                </a:solidFill>
                <a:latin typeface="Calibri"/>
                <a:ea typeface="Calibri"/>
                <a:cs typeface="Calibri"/>
              </a:rPr>
              <a:t>нотариусами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rgbClr val="556777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ru-RU" sz="2000" b="1" dirty="0">
              <a:solidFill>
                <a:srgbClr val="556777"/>
              </a:solidFill>
              <a:latin typeface="Calibri"/>
              <a:ea typeface="Calibri"/>
              <a:cs typeface="Calibri"/>
            </a:endParaRPr>
          </a:p>
          <a:p>
            <a:pPr lvl="0"/>
            <a:r>
              <a:rPr lang="ru-RU" sz="2400" b="1" dirty="0" smtClean="0">
                <a:solidFill>
                  <a:srgbClr val="556777"/>
                </a:solidFill>
                <a:ea typeface="Calibri"/>
                <a:cs typeface="Calibri"/>
                <a:sym typeface="Calibri"/>
              </a:rPr>
              <a:t>Комитет по аналитике</a:t>
            </a:r>
            <a:endParaRPr lang="ru-RU" sz="2400" b="1" dirty="0">
              <a:solidFill>
                <a:srgbClr val="556777"/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556777"/>
                </a:solidFill>
                <a:ea typeface="Calibri"/>
                <a:cs typeface="Calibri"/>
                <a:sym typeface="Calibri"/>
              </a:rPr>
              <a:t>Создание </a:t>
            </a:r>
            <a:r>
              <a:rPr lang="ru-RU" sz="2000" b="1" dirty="0">
                <a:solidFill>
                  <a:srgbClr val="556777"/>
                </a:solidFill>
                <a:ea typeface="Calibri"/>
                <a:cs typeface="Calibri"/>
                <a:sym typeface="Calibri"/>
              </a:rPr>
              <a:t>открытой и закрытой зоны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556777"/>
                </a:solidFill>
                <a:ea typeface="Calibri"/>
                <a:cs typeface="Calibri"/>
                <a:sym typeface="Calibri"/>
              </a:rPr>
              <a:t>Сбор информации</a:t>
            </a:r>
            <a:endParaRPr lang="ru-RU" sz="2000" b="1" dirty="0">
              <a:solidFill>
                <a:srgbClr val="556777"/>
              </a:solidFill>
              <a:ea typeface="Calibri"/>
              <a:cs typeface="Calibri"/>
              <a:sym typeface="Calibri"/>
            </a:endParaRPr>
          </a:p>
          <a:p>
            <a:pPr lvl="0"/>
            <a:endParaRPr lang="ru-RU" sz="2000" b="1" dirty="0">
              <a:solidFill>
                <a:srgbClr val="556777"/>
              </a:solidFill>
              <a:ea typeface="Calibri"/>
              <a:cs typeface="Calibri"/>
              <a:sym typeface="Calibri"/>
            </a:endParaRPr>
          </a:p>
          <a:p>
            <a:pPr marL="285750" lvl="0" indent="-285750">
              <a:buFontTx/>
              <a:buChar char="-"/>
            </a:pPr>
            <a:endParaRPr lang="ru-RU" sz="2000" b="1" dirty="0">
              <a:solidFill>
                <a:srgbClr val="556777"/>
              </a:solidFill>
              <a:ea typeface="Calibri"/>
              <a:cs typeface="Calibri"/>
              <a:sym typeface="Calibri"/>
            </a:endParaRPr>
          </a:p>
          <a:p>
            <a:pPr lvl="0"/>
            <a:r>
              <a:rPr lang="ru-RU" sz="2400" b="1" dirty="0" smtClean="0">
                <a:solidFill>
                  <a:srgbClr val="556777"/>
                </a:solidFill>
                <a:ea typeface="Calibri"/>
                <a:cs typeface="Calibri"/>
                <a:sym typeface="Calibri"/>
              </a:rPr>
              <a:t>Обучение, повышение квалификации (Институт недвижимости </a:t>
            </a:r>
            <a:r>
              <a:rPr lang="ru-RU" sz="2400" b="1" dirty="0">
                <a:solidFill>
                  <a:srgbClr val="556777"/>
                </a:solidFill>
                <a:ea typeface="Calibri"/>
                <a:cs typeface="Calibri"/>
                <a:sym typeface="Calibri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совместные программы с оценочным сообществом</a:t>
            </a:r>
            <a:r>
              <a:rPr lang="ru-RU" sz="2400" b="1" dirty="0" smtClean="0">
                <a:solidFill>
                  <a:srgbClr val="556777"/>
                </a:solidFill>
                <a:ea typeface="Calibri"/>
                <a:cs typeface="Calibri"/>
                <a:sym typeface="Calibri"/>
              </a:rPr>
              <a:t>).</a:t>
            </a:r>
          </a:p>
          <a:p>
            <a:pPr lvl="0"/>
            <a:endParaRPr lang="ru-RU" sz="1600" b="1" dirty="0">
              <a:solidFill>
                <a:srgbClr val="556777"/>
              </a:solidFill>
              <a:ea typeface="Calibri"/>
              <a:cs typeface="Calibri"/>
              <a:sym typeface="Calibri"/>
            </a:endParaRPr>
          </a:p>
          <a:p>
            <a:endParaRPr lang="en-US" sz="1400" dirty="0"/>
          </a:p>
          <a:p>
            <a:r>
              <a:rPr lang="ru-RU" sz="1400" dirty="0" smtClean="0"/>
              <a:t> </a:t>
            </a:r>
            <a:endParaRPr lang="en-US"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341;p31" descr="\\hefs\user$\Apyatkina\Documents\_Оформление\Презентации ХЭ\АРСП (Горский 26 апр.2018)\making_copies_pa_500_clr_1890.gif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07488" y="3398660"/>
            <a:ext cx="1067120" cy="133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42;p31" descr="\\hefs\user$\Apyatkina\Documents\_Оформление\Презентации ХЭ\АРСП (Горский 26 апр.2018)\orig4.gif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989688" y="3448549"/>
            <a:ext cx="977787" cy="122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43;p31" descr="\\hefs\user$\Apyatkina\Documents\_Оформление\Презентации ХЭ\АРСП (Горский 26 апр.2018)\скачанные файлы.gif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112578" y="3448549"/>
            <a:ext cx="1391396" cy="139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47;p31" descr="\\hefs\user$\Apyatkina\Documents\_Оформление\Презентации ХЭ\АРСП (Горский 26 апр.2018)\139406-201037825-which-Tools-Can-I-Use-For-The-Foundation-Phase-.gif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087548" y="1287361"/>
            <a:ext cx="2596640" cy="1947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788976" y="240385"/>
            <a:ext cx="92137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b="1" dirty="0" smtClean="0">
                <a:solidFill>
                  <a:srgbClr val="5A6D72"/>
                </a:solidFill>
              </a:rPr>
              <a:t>СЕРВИСЫ  РГР</a:t>
            </a:r>
            <a:endParaRPr lang="en-US" sz="3600" b="1" dirty="0">
              <a:solidFill>
                <a:srgbClr val="5A6D72"/>
              </a:solidFill>
              <a:ea typeface="Poppins SemiBold" charset="0"/>
              <a:cs typeface="Poppins SemiBold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47" y="169490"/>
            <a:ext cx="651191" cy="695793"/>
          </a:xfrm>
          <a:prstGeom prst="rect">
            <a:avLst/>
          </a:prstGeom>
        </p:spPr>
      </p:pic>
      <p:sp>
        <p:nvSpPr>
          <p:cNvPr id="22" name="Rectangle 2"/>
          <p:cNvSpPr/>
          <p:nvPr/>
        </p:nvSpPr>
        <p:spPr>
          <a:xfrm>
            <a:off x="826134" y="873543"/>
            <a:ext cx="1143223" cy="603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69355" y="873543"/>
            <a:ext cx="1143223" cy="60336"/>
          </a:xfrm>
          <a:prstGeom prst="rect">
            <a:avLst/>
          </a:prstGeom>
          <a:solidFill>
            <a:srgbClr val="98A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A6D7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12578" y="873543"/>
            <a:ext cx="1143223" cy="60336"/>
          </a:xfrm>
          <a:prstGeom prst="rect">
            <a:avLst/>
          </a:prstGeom>
          <a:solidFill>
            <a:srgbClr val="B9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45774" y="873543"/>
            <a:ext cx="1143223" cy="60336"/>
          </a:xfrm>
          <a:prstGeom prst="rect">
            <a:avLst/>
          </a:prstGeom>
          <a:solidFill>
            <a:srgbClr val="D3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73938" y="873543"/>
            <a:ext cx="2270871" cy="603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0000">
                <a:srgbClr val="FFFFF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oogle Shape;297;p29" descr="\\hefs\user$\Apyatkina\Documents\_Оформление\Презентации ХЭ\Картинки\Гиф\124817735_student1.gif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1116950" y="4670783"/>
            <a:ext cx="2848031" cy="166929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11733015" y="6412680"/>
            <a:ext cx="288000" cy="2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8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6449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52;p32"/>
          <p:cNvSpPr/>
          <p:nvPr/>
        </p:nvSpPr>
        <p:spPr>
          <a:xfrm>
            <a:off x="5761958" y="4908176"/>
            <a:ext cx="6424317" cy="1949824"/>
          </a:xfrm>
          <a:prstGeom prst="rect">
            <a:avLst/>
          </a:prstGeom>
          <a:solidFill>
            <a:srgbClr val="0070C0">
              <a:alpha val="20784"/>
            </a:srgbClr>
          </a:solidFill>
          <a:ln>
            <a:noFill/>
          </a:ln>
        </p:spPr>
        <p:txBody>
          <a:bodyPr spcFirstLastPara="1" wrap="square" lIns="51825" tIns="25900" rIns="51825" bIns="25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3;p32"/>
          <p:cNvSpPr/>
          <p:nvPr/>
        </p:nvSpPr>
        <p:spPr>
          <a:xfrm>
            <a:off x="4305621" y="1"/>
            <a:ext cx="7886379" cy="2590896"/>
          </a:xfrm>
          <a:prstGeom prst="rect">
            <a:avLst/>
          </a:prstGeom>
          <a:solidFill>
            <a:srgbClr val="98AAAE">
              <a:alpha val="20784"/>
            </a:srgbClr>
          </a:solidFill>
          <a:ln>
            <a:noFill/>
          </a:ln>
        </p:spPr>
        <p:txBody>
          <a:bodyPr spcFirstLastPara="1" wrap="square" lIns="51825" tIns="25900" rIns="51825" bIns="25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4;p32"/>
          <p:cNvSpPr/>
          <p:nvPr/>
        </p:nvSpPr>
        <p:spPr>
          <a:xfrm>
            <a:off x="4455" y="2590900"/>
            <a:ext cx="5757503" cy="4267100"/>
          </a:xfrm>
          <a:prstGeom prst="rect">
            <a:avLst/>
          </a:prstGeom>
          <a:solidFill>
            <a:srgbClr val="98AAAE"/>
          </a:solidFill>
          <a:ln>
            <a:noFill/>
          </a:ln>
        </p:spPr>
        <p:txBody>
          <a:bodyPr spcFirstLastPara="1" wrap="square" lIns="51825" tIns="25900" rIns="51825" bIns="25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55;p32"/>
          <p:cNvSpPr/>
          <p:nvPr/>
        </p:nvSpPr>
        <p:spPr>
          <a:xfrm>
            <a:off x="4305620" y="-17710"/>
            <a:ext cx="9375456" cy="737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825" tIns="25900" rIns="51825" bIns="25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56;p32"/>
          <p:cNvSpPr/>
          <p:nvPr/>
        </p:nvSpPr>
        <p:spPr>
          <a:xfrm>
            <a:off x="4305621" y="2590898"/>
            <a:ext cx="7886377" cy="2317278"/>
          </a:xfrm>
          <a:prstGeom prst="rect">
            <a:avLst/>
          </a:prstGeom>
          <a:solidFill>
            <a:srgbClr val="D20000"/>
          </a:solidFill>
          <a:ln>
            <a:noFill/>
          </a:ln>
        </p:spPr>
        <p:txBody>
          <a:bodyPr spcFirstLastPara="1" wrap="square" lIns="51825" tIns="25900" rIns="51825" bIns="25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57;p32"/>
          <p:cNvSpPr/>
          <p:nvPr/>
        </p:nvSpPr>
        <p:spPr>
          <a:xfrm>
            <a:off x="4669472" y="2985249"/>
            <a:ext cx="8139177" cy="2583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4800" i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Ibi</a:t>
            </a:r>
            <a:r>
              <a:rPr lang="en-US" sz="48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i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Victoria</a:t>
            </a:r>
            <a:r>
              <a:rPr lang="ru-RU" sz="4800" i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4800" i="1" dirty="0" err="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ubi</a:t>
            </a:r>
            <a:r>
              <a:rPr lang="en-US" sz="4800" i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 Concordia</a:t>
            </a:r>
            <a:r>
              <a:rPr lang="ru-RU" sz="4800" i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 – </a:t>
            </a:r>
            <a:br>
              <a:rPr lang="ru-RU" sz="4800" i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</a:br>
            <a:r>
              <a:rPr lang="ru-RU" sz="4800" i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Там Победа, </a:t>
            </a:r>
            <a:r>
              <a:rPr lang="ru-RU" sz="48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где </a:t>
            </a:r>
            <a:r>
              <a:rPr lang="ru-RU" sz="4800" i="1" dirty="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Согласие!</a:t>
            </a:r>
            <a:endParaRPr sz="48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59;p32"/>
          <p:cNvSpPr txBox="1"/>
          <p:nvPr/>
        </p:nvSpPr>
        <p:spPr>
          <a:xfrm>
            <a:off x="504496" y="4690205"/>
            <a:ext cx="3971969" cy="134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825" tIns="25900" rIns="51825" bIns="25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Горский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Игорь Анатольевич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Президент </a:t>
            </a:r>
            <a:r>
              <a:rPr lang="ru-RU" sz="24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РГР – член Совета СРО СПО (Сообщество профессионалов оценки СПб)</a:t>
            </a:r>
            <a:endParaRPr sz="2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98" y="1139687"/>
            <a:ext cx="3318479" cy="32306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031" y="371268"/>
            <a:ext cx="1488315" cy="15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609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13847</TotalTime>
  <Words>381</Words>
  <Application>Microsoft Office PowerPoint</Application>
  <PresentationFormat>Произвольный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Взаимодействие риэлторов и оценщиков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Анна Пяткина</dc:creator>
  <cp:lastModifiedBy>KAV</cp:lastModifiedBy>
  <cp:revision>329</cp:revision>
  <dcterms:created xsi:type="dcterms:W3CDTF">2017-10-30T13:02:30Z</dcterms:created>
  <dcterms:modified xsi:type="dcterms:W3CDTF">2020-12-09T08:03:20Z</dcterms:modified>
</cp:coreProperties>
</file>