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8" r:id="rId3"/>
    <p:sldId id="299" r:id="rId4"/>
    <p:sldId id="300" r:id="rId5"/>
    <p:sldId id="301" r:id="rId6"/>
    <p:sldId id="30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131A9"/>
    <a:srgbClr val="313EB1"/>
    <a:srgbClr val="38524D"/>
    <a:srgbClr val="E8FDCF"/>
    <a:srgbClr val="A7E13F"/>
    <a:srgbClr val="C3FFB3"/>
    <a:srgbClr val="FFDB0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73" autoAdjust="0"/>
  </p:normalViewPr>
  <p:slideViewPr>
    <p:cSldViewPr showGuides="1">
      <p:cViewPr varScale="1">
        <p:scale>
          <a:sx n="106" d="100"/>
          <a:sy n="106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8" d="100"/>
          <a:sy n="98" d="100"/>
        </p:scale>
        <p:origin x="-351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B3603-C9A0-4F80-85B3-395203596B1D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B3DC0-B337-48BC-9A88-8CA0DAF7C3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213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B3DC0-B337-48BC-9A88-8CA0DAF7C3B2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6120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B3DC0-B337-48BC-9A88-8CA0DAF7C3B2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612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B3DC0-B337-48BC-9A88-8CA0DAF7C3B2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6120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B3DC0-B337-48BC-9A88-8CA0DAF7C3B2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6120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B3DC0-B337-48BC-9A88-8CA0DAF7C3B2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612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7589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6000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429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062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763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432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957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41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9024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648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140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F1E5A-9875-4321-BF5C-250F60B38CD6}" type="datetimeFigureOut">
              <a:rPr lang="ru-RU" smtClean="0"/>
              <a:pPr/>
              <a:t>08.12.2020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73C38-9085-4DB4-A0F1-0A7C3B32216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150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2" y="2492896"/>
            <a:ext cx="9206891" cy="43651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33000">
                <a:schemeClr val="tx1">
                  <a:lumMod val="75000"/>
                  <a:lumOff val="2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600" dirty="0">
              <a:solidFill>
                <a:srgbClr val="A7E13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11486" y="5589240"/>
            <a:ext cx="49329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rgbClr val="E8FDCF"/>
                </a:solidFill>
              </a:rPr>
              <a:t>Светлана </a:t>
            </a:r>
            <a:r>
              <a:rPr lang="ru-RU" sz="2000" b="1" dirty="0" smtClean="0">
                <a:solidFill>
                  <a:srgbClr val="E8FDCF"/>
                </a:solidFill>
              </a:rPr>
              <a:t>Табакова, </a:t>
            </a:r>
            <a:br>
              <a:rPr lang="ru-RU" sz="2000" b="1" dirty="0" smtClean="0">
                <a:solidFill>
                  <a:srgbClr val="E8FDCF"/>
                </a:solidFill>
              </a:rPr>
            </a:br>
            <a:r>
              <a:rPr lang="ru-RU" sz="2000" b="1" dirty="0" smtClean="0">
                <a:solidFill>
                  <a:srgbClr val="E8FDCF"/>
                </a:solidFill>
              </a:rPr>
              <a:t>Председатель Совета Ассоциации РОО, к.э.н</a:t>
            </a:r>
            <a:endParaRPr lang="ru-RU" sz="2000" b="1" dirty="0">
              <a:solidFill>
                <a:srgbClr val="E8FDC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6512" y="3573016"/>
            <a:ext cx="8325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spc="3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ЕВРОПЕЙСКИЕ </a:t>
            </a:r>
            <a:br>
              <a:rPr lang="ru-RU" sz="4000" b="1" spc="3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spc="3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СТАНДАРТЫ ОЦЕНКИ </a:t>
            </a:r>
            <a:br>
              <a:rPr lang="ru-RU" sz="4000" b="1" spc="3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spc="3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  <a:endParaRPr lang="ru-RU" sz="3600" b="1" spc="300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D:\REKLAMA CO-INVEST\Слайды\2019\Внеочередное собрание РОО\Рисунок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75"/>
          <a:stretch/>
        </p:blipFill>
        <p:spPr bwMode="auto">
          <a:xfrm>
            <a:off x="354194" y="260648"/>
            <a:ext cx="526718" cy="54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667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6237312"/>
            <a:ext cx="9144000" cy="620688"/>
          </a:xfrm>
          <a:prstGeom prst="rect">
            <a:avLst/>
          </a:prstGeom>
          <a:gradFill>
            <a:gsLst>
              <a:gs pos="0">
                <a:schemeClr val="bg1"/>
              </a:gs>
              <a:gs pos="26000">
                <a:schemeClr val="tx2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4" y="1369925"/>
            <a:ext cx="3261638" cy="4579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" y="116632"/>
            <a:ext cx="9105275" cy="864096"/>
          </a:xfrm>
        </p:spPr>
        <p:txBody>
          <a:bodyPr>
            <a:normAutofit/>
          </a:bodyPr>
          <a:lstStyle/>
          <a:p>
            <a:r>
              <a:rPr lang="ru-RU" sz="3600" b="1" spc="300" dirty="0" smtClean="0"/>
              <a:t>Европейские стандарты оценки</a:t>
            </a:r>
            <a:endParaRPr lang="ru-RU" b="1" dirty="0" smtClean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430167" y="6403640"/>
            <a:ext cx="4682952" cy="41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russel4009@gmail.com</a:t>
            </a:r>
            <a:endParaRPr lang="ru-RU" sz="1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19873" y="1785005"/>
            <a:ext cx="51125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I. </a:t>
            </a:r>
            <a:r>
              <a:rPr lang="ru-RU" sz="1600" b="1" dirty="0" smtClean="0"/>
              <a:t>Европейские стандарты оценки - применение</a:t>
            </a:r>
          </a:p>
          <a:p>
            <a:endParaRPr lang="ru-RU" sz="1600" b="1" dirty="0"/>
          </a:p>
          <a:p>
            <a:r>
              <a:rPr lang="en-US" sz="1600" b="1" dirty="0"/>
              <a:t>I.A. </a:t>
            </a:r>
            <a:r>
              <a:rPr lang="ru-RU" sz="1600" b="1" dirty="0"/>
              <a:t>Европейские стандарты оценки </a:t>
            </a:r>
          </a:p>
          <a:p>
            <a:r>
              <a:rPr lang="en-US" sz="1600" dirty="0"/>
              <a:t>EVS 1 </a:t>
            </a:r>
            <a:r>
              <a:rPr lang="ru-RU" sz="1600" smtClean="0"/>
              <a:t>Рыночная стоимость, рыночная величина арендной платы</a:t>
            </a:r>
            <a:endParaRPr lang="ru-RU" sz="1600" dirty="0" smtClean="0"/>
          </a:p>
          <a:p>
            <a:pPr marL="357188" indent="-357188"/>
            <a:r>
              <a:rPr lang="en-US" sz="1600" dirty="0" smtClean="0"/>
              <a:t>EVS </a:t>
            </a:r>
            <a:r>
              <a:rPr lang="en-US" sz="1600"/>
              <a:t>2 </a:t>
            </a:r>
            <a:r>
              <a:rPr lang="ru-RU" sz="1600" smtClean="0"/>
              <a:t>Базы </a:t>
            </a:r>
            <a:r>
              <a:rPr lang="ru-RU" sz="1600" dirty="0" smtClean="0"/>
              <a:t>оценки, отличная от рыночной стоимости</a:t>
            </a:r>
            <a:r>
              <a:rPr lang="ru-RU" sz="1600" smtClean="0"/>
              <a:t>: справедливая </a:t>
            </a:r>
            <a:r>
              <a:rPr lang="ru-RU" sz="1600" dirty="0" smtClean="0"/>
              <a:t>стоимость, специальная стоимость, инвестиционная стоимость, стоимость для целей залога, стоимость для целей страхования, стоимость для местного и </a:t>
            </a:r>
            <a:r>
              <a:rPr lang="ru-RU" sz="1600" smtClean="0"/>
              <a:t>национального законодательства, стоимость при изъятии и компенсации</a:t>
            </a:r>
            <a:endParaRPr lang="ru-RU" sz="1600" dirty="0" smtClean="0"/>
          </a:p>
          <a:p>
            <a:r>
              <a:rPr lang="en-US" sz="1600" dirty="0" smtClean="0"/>
              <a:t>EVS </a:t>
            </a:r>
            <a:r>
              <a:rPr lang="en-US" sz="1600" dirty="0"/>
              <a:t>3 </a:t>
            </a:r>
            <a:r>
              <a:rPr lang="ru-RU" sz="1600" dirty="0" smtClean="0"/>
              <a:t>Квалифицированный оценщик</a:t>
            </a:r>
          </a:p>
          <a:p>
            <a:r>
              <a:rPr lang="en-US" sz="1600" dirty="0" smtClean="0"/>
              <a:t>EVS </a:t>
            </a:r>
            <a:r>
              <a:rPr lang="en-US" sz="1600" dirty="0"/>
              <a:t>4 </a:t>
            </a:r>
            <a:r>
              <a:rPr lang="ru-RU" sz="1600" dirty="0" smtClean="0"/>
              <a:t>Процесс оценки</a:t>
            </a:r>
            <a:endParaRPr lang="ru-RU" sz="1600" dirty="0"/>
          </a:p>
          <a:p>
            <a:r>
              <a:rPr lang="en-US" sz="1600" dirty="0" smtClean="0"/>
              <a:t>EVS </a:t>
            </a:r>
            <a:r>
              <a:rPr lang="en-US" sz="1600" dirty="0"/>
              <a:t>5 </a:t>
            </a:r>
            <a:r>
              <a:rPr lang="ru-RU" sz="1600" dirty="0" smtClean="0"/>
              <a:t>Отчет об оценке</a:t>
            </a:r>
          </a:p>
          <a:p>
            <a:r>
              <a:rPr lang="ru-RU" sz="1600" dirty="0" smtClean="0"/>
              <a:t>	</a:t>
            </a:r>
            <a:r>
              <a:rPr lang="en-US" sz="1600" dirty="0" smtClean="0"/>
              <a:t>ANNEX </a:t>
            </a:r>
            <a:r>
              <a:rPr lang="en-US" sz="1600" dirty="0"/>
              <a:t>EVS </a:t>
            </a:r>
            <a:r>
              <a:rPr lang="ru-RU" sz="1600" dirty="0" smtClean="0"/>
              <a:t>Особенности составления отчета 	для жилой недвижимости</a:t>
            </a:r>
            <a:endParaRPr lang="ru-RU" sz="1600" dirty="0"/>
          </a:p>
          <a:p>
            <a:r>
              <a:rPr lang="en-US" sz="1600" dirty="0"/>
              <a:t>EVS 6 </a:t>
            </a:r>
            <a:r>
              <a:rPr lang="ru-RU" sz="1600" dirty="0" smtClean="0"/>
              <a:t>Оценка и энергоэффективность</a:t>
            </a:r>
          </a:p>
          <a:p>
            <a:endParaRPr lang="ru-RU" sz="1600" dirty="0" smtClean="0"/>
          </a:p>
        </p:txBody>
      </p:sp>
      <p:pic>
        <p:nvPicPr>
          <p:cNvPr id="19" name="Picture 2" descr="Картинки по запросу &quot;суд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694" b="29124"/>
          <a:stretch/>
        </p:blipFill>
        <p:spPr bwMode="auto">
          <a:xfrm>
            <a:off x="-26379" y="980728"/>
            <a:ext cx="9170379" cy="14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1771"/>
            <a:ext cx="1581303" cy="151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0729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6237312"/>
            <a:ext cx="9144000" cy="620688"/>
          </a:xfrm>
          <a:prstGeom prst="rect">
            <a:avLst/>
          </a:prstGeom>
          <a:gradFill>
            <a:gsLst>
              <a:gs pos="0">
                <a:schemeClr val="bg1"/>
              </a:gs>
              <a:gs pos="26000">
                <a:schemeClr val="tx2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4" y="1369925"/>
            <a:ext cx="3261638" cy="4579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" y="116632"/>
            <a:ext cx="9105275" cy="864096"/>
          </a:xfrm>
        </p:spPr>
        <p:txBody>
          <a:bodyPr>
            <a:normAutofit/>
          </a:bodyPr>
          <a:lstStyle/>
          <a:p>
            <a:r>
              <a:rPr lang="ru-RU" sz="3600" b="1" spc="300" dirty="0" smtClean="0"/>
              <a:t>Европейские стандарты оценки</a:t>
            </a:r>
            <a:endParaRPr lang="ru-RU" b="1" dirty="0" smtClean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430167" y="6403640"/>
            <a:ext cx="4682952" cy="41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russel4009@gmail.com</a:t>
            </a:r>
            <a:endParaRPr lang="ru-RU" sz="1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19873" y="1352957"/>
            <a:ext cx="511256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I.B</a:t>
            </a:r>
            <a:r>
              <a:rPr lang="en-US" sz="1600" b="1" dirty="0"/>
              <a:t>. </a:t>
            </a:r>
            <a:r>
              <a:rPr lang="ru-RU" sz="1600" b="1" dirty="0" smtClean="0"/>
              <a:t>Европейские стандарты оценки – применение</a:t>
            </a:r>
          </a:p>
          <a:p>
            <a:endParaRPr lang="ru-RU" sz="1600" b="1" dirty="0" smtClean="0"/>
          </a:p>
          <a:p>
            <a:r>
              <a:rPr lang="en-US" sz="1600" dirty="0" smtClean="0"/>
              <a:t>EVGN </a:t>
            </a:r>
            <a:r>
              <a:rPr lang="en-US" sz="1600" dirty="0"/>
              <a:t>1 </a:t>
            </a:r>
            <a:r>
              <a:rPr lang="ru-RU" sz="1600" dirty="0" smtClean="0"/>
              <a:t>Оценка портфелей</a:t>
            </a:r>
            <a:endParaRPr lang="ru-RU" sz="1600" dirty="0"/>
          </a:p>
          <a:p>
            <a:r>
              <a:rPr lang="en-US" sz="1600" dirty="0" smtClean="0"/>
              <a:t>EVGN </a:t>
            </a:r>
            <a:r>
              <a:rPr lang="en-US" sz="1600" dirty="0"/>
              <a:t>2 </a:t>
            </a:r>
            <a:r>
              <a:rPr lang="ru-RU" sz="1600" dirty="0" smtClean="0"/>
              <a:t>Справедливая стоимость для финансовой отчетности</a:t>
            </a:r>
          </a:p>
          <a:p>
            <a:r>
              <a:rPr lang="en-US" sz="1600" dirty="0" smtClean="0"/>
              <a:t>EVGN </a:t>
            </a:r>
            <a:r>
              <a:rPr lang="en-US" sz="1600" dirty="0"/>
              <a:t>3 </a:t>
            </a:r>
            <a:r>
              <a:rPr lang="ru-RU" sz="1600" dirty="0" smtClean="0"/>
              <a:t>Оценка для целей страхования</a:t>
            </a:r>
          </a:p>
          <a:p>
            <a:r>
              <a:rPr lang="en-US" sz="1600" dirty="0" smtClean="0"/>
              <a:t>EVGN </a:t>
            </a:r>
            <a:r>
              <a:rPr lang="en-US" sz="1600" dirty="0"/>
              <a:t>4 </a:t>
            </a:r>
            <a:r>
              <a:rPr lang="ru-RU" sz="1600" dirty="0" smtClean="0"/>
              <a:t>Распределение стоимости между землей и зданиями</a:t>
            </a:r>
          </a:p>
          <a:p>
            <a:endParaRPr lang="ru-RU" sz="1600" dirty="0" smtClean="0"/>
          </a:p>
          <a:p>
            <a:r>
              <a:rPr lang="en-US" sz="1600" b="1" dirty="0" smtClean="0"/>
              <a:t>II</a:t>
            </a:r>
            <a:r>
              <a:rPr lang="en-US" sz="1600" b="1" dirty="0"/>
              <a:t>. </a:t>
            </a:r>
            <a:r>
              <a:rPr lang="ru-RU" sz="1600" b="1" dirty="0" smtClean="0"/>
              <a:t>Методология оценки</a:t>
            </a:r>
          </a:p>
          <a:p>
            <a:endParaRPr lang="ru-RU" sz="1600" b="1" dirty="0" smtClean="0"/>
          </a:p>
          <a:p>
            <a:r>
              <a:rPr lang="en-US" sz="1600" b="1" dirty="0" smtClean="0"/>
              <a:t>III</a:t>
            </a:r>
            <a:r>
              <a:rPr lang="en-US" sz="1600" b="1" dirty="0"/>
              <a:t>. </a:t>
            </a:r>
            <a:r>
              <a:rPr lang="ru-RU" sz="1600" b="1" dirty="0" smtClean="0"/>
              <a:t>Стоимостная оценка и устойчивое развитие</a:t>
            </a:r>
          </a:p>
          <a:p>
            <a:endParaRPr lang="ru-RU" sz="1600" b="1" dirty="0" smtClean="0"/>
          </a:p>
          <a:p>
            <a:endParaRPr lang="ru-RU" sz="1600" b="1" dirty="0" smtClean="0"/>
          </a:p>
        </p:txBody>
      </p:sp>
      <p:pic>
        <p:nvPicPr>
          <p:cNvPr id="19" name="Picture 2" descr="Картинки по запросу &quot;суд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694" b="29124"/>
          <a:stretch/>
        </p:blipFill>
        <p:spPr bwMode="auto">
          <a:xfrm>
            <a:off x="-26379" y="980728"/>
            <a:ext cx="9170379" cy="14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1771"/>
            <a:ext cx="1581303" cy="151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4918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6237312"/>
            <a:ext cx="9144000" cy="620688"/>
          </a:xfrm>
          <a:prstGeom prst="rect">
            <a:avLst/>
          </a:prstGeom>
          <a:gradFill>
            <a:gsLst>
              <a:gs pos="0">
                <a:schemeClr val="bg1"/>
              </a:gs>
              <a:gs pos="26000">
                <a:schemeClr val="tx2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4" y="1369925"/>
            <a:ext cx="3261638" cy="4579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" y="116632"/>
            <a:ext cx="9105275" cy="864096"/>
          </a:xfrm>
        </p:spPr>
        <p:txBody>
          <a:bodyPr>
            <a:normAutofit/>
          </a:bodyPr>
          <a:lstStyle/>
          <a:p>
            <a:r>
              <a:rPr lang="ru-RU" sz="3600" b="1" spc="300" dirty="0" smtClean="0"/>
              <a:t>Европейские стандарты оценки</a:t>
            </a:r>
            <a:endParaRPr lang="ru-RU" b="1" dirty="0" smtClean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430167" y="6403640"/>
            <a:ext cx="4682952" cy="41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russel4009@gmail.com</a:t>
            </a:r>
            <a:endParaRPr lang="ru-RU" sz="1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19873" y="1556792"/>
            <a:ext cx="511256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IV. </a:t>
            </a:r>
            <a:r>
              <a:rPr lang="ru-RU" sz="1600" b="1" dirty="0"/>
              <a:t>Влияние директив Европейского Союза на оценку имущества</a:t>
            </a:r>
          </a:p>
          <a:p>
            <a:r>
              <a:rPr lang="en-US" sz="1600" dirty="0"/>
              <a:t>EVIP 1 </a:t>
            </a:r>
            <a:r>
              <a:rPr lang="ru-RU" sz="1600" dirty="0"/>
              <a:t>Влияние требований по энергосбережению на оценку имущества</a:t>
            </a:r>
          </a:p>
          <a:p>
            <a:r>
              <a:rPr lang="en-US" sz="1600" dirty="0"/>
              <a:t>EVIP 2 </a:t>
            </a:r>
            <a:r>
              <a:rPr lang="ru-RU" sz="1600" dirty="0"/>
              <a:t>Регулярная оценка и другие факторы, влияющие на налогообложение имущества</a:t>
            </a:r>
          </a:p>
          <a:p>
            <a:r>
              <a:rPr lang="en-US" sz="1600" dirty="0"/>
              <a:t>EVIP 3 </a:t>
            </a:r>
            <a:r>
              <a:rPr lang="ru-RU" sz="1600" dirty="0" smtClean="0"/>
              <a:t>Множественные </a:t>
            </a:r>
            <a:r>
              <a:rPr lang="ru-RU" sz="1600" dirty="0"/>
              <a:t>интересы в жилой недвижимости</a:t>
            </a:r>
          </a:p>
          <a:p>
            <a:r>
              <a:rPr lang="en-US" sz="1600" dirty="0" smtClean="0"/>
              <a:t>EVIP </a:t>
            </a:r>
            <a:r>
              <a:rPr lang="en-US" sz="1600" dirty="0"/>
              <a:t>4 </a:t>
            </a:r>
            <a:r>
              <a:rPr lang="ru-RU" sz="1600" dirty="0" smtClean="0"/>
              <a:t>Собственность, защищаемая законом</a:t>
            </a:r>
          </a:p>
          <a:p>
            <a:r>
              <a:rPr lang="en-US" sz="1600" dirty="0" smtClean="0"/>
              <a:t>EVIP </a:t>
            </a:r>
            <a:r>
              <a:rPr lang="en-US" sz="1600" dirty="0"/>
              <a:t>5 </a:t>
            </a:r>
            <a:r>
              <a:rPr lang="ru-RU" sz="1600" dirty="0" smtClean="0"/>
              <a:t>Контроль за арендной платой и </a:t>
            </a:r>
            <a:r>
              <a:rPr lang="ru-RU" sz="1600" dirty="0"/>
              <a:t>Арендные отношения в жилом имуществе</a:t>
            </a:r>
            <a:endParaRPr lang="ru-RU" sz="1600" dirty="0" smtClean="0"/>
          </a:p>
          <a:p>
            <a:r>
              <a:rPr lang="en-US" sz="1600" dirty="0" smtClean="0"/>
              <a:t>EVIP 6</a:t>
            </a:r>
            <a:r>
              <a:rPr lang="ru-RU" sz="1600" dirty="0" smtClean="0"/>
              <a:t> Оценка права собственности в жилом имуществе</a:t>
            </a:r>
          </a:p>
          <a:p>
            <a:r>
              <a:rPr lang="en-US" sz="1600" dirty="0" smtClean="0"/>
              <a:t>EVIP </a:t>
            </a:r>
            <a:r>
              <a:rPr lang="en-US" sz="1600" dirty="0"/>
              <a:t>7 </a:t>
            </a:r>
            <a:r>
              <a:rPr lang="ru-RU" sz="1600" dirty="0"/>
              <a:t>Р</a:t>
            </a:r>
            <a:r>
              <a:rPr lang="ru-RU" sz="1600" dirty="0" smtClean="0"/>
              <a:t>азвитие статистических моделей</a:t>
            </a:r>
            <a:endParaRPr lang="ru-RU" sz="1600" dirty="0"/>
          </a:p>
          <a:p>
            <a:endParaRPr lang="ru-RU" sz="1600" b="1" dirty="0" smtClean="0"/>
          </a:p>
          <a:p>
            <a:r>
              <a:rPr lang="en-US" sz="1600" b="1" dirty="0" smtClean="0"/>
              <a:t>V</a:t>
            </a:r>
            <a:r>
              <a:rPr lang="en-US" sz="1600" b="1" dirty="0"/>
              <a:t>. </a:t>
            </a:r>
            <a:r>
              <a:rPr lang="ru-RU" sz="1600" b="1" dirty="0" smtClean="0"/>
              <a:t>Система измерения, обучения и квалификации. </a:t>
            </a:r>
          </a:p>
          <a:p>
            <a:r>
              <a:rPr lang="en-US" sz="1600" b="1" dirty="0" smtClean="0"/>
              <a:t>VI. </a:t>
            </a:r>
            <a:r>
              <a:rPr lang="ru-RU" sz="1600" b="1" dirty="0" smtClean="0"/>
              <a:t>Европейские кодексы</a:t>
            </a:r>
          </a:p>
          <a:p>
            <a:r>
              <a:rPr lang="en-US" sz="1600" b="1" dirty="0" smtClean="0"/>
              <a:t>VII</a:t>
            </a:r>
            <a:r>
              <a:rPr lang="en-US" sz="1600" b="1" dirty="0"/>
              <a:t>. </a:t>
            </a:r>
            <a:r>
              <a:rPr lang="ru-RU" sz="1600" b="1" dirty="0" smtClean="0"/>
              <a:t>Законодательство Европейского Союза и оценка имущества</a:t>
            </a:r>
          </a:p>
          <a:p>
            <a:r>
              <a:rPr lang="ru-RU" sz="1600" b="1" dirty="0"/>
              <a:t> </a:t>
            </a:r>
          </a:p>
        </p:txBody>
      </p:sp>
      <p:pic>
        <p:nvPicPr>
          <p:cNvPr id="19" name="Picture 2" descr="Картинки по запросу &quot;суд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694" b="29124"/>
          <a:stretch/>
        </p:blipFill>
        <p:spPr bwMode="auto">
          <a:xfrm>
            <a:off x="-26379" y="980728"/>
            <a:ext cx="9170379" cy="14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1771"/>
            <a:ext cx="1581303" cy="151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7911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6237312"/>
            <a:ext cx="9144000" cy="620688"/>
          </a:xfrm>
          <a:prstGeom prst="rect">
            <a:avLst/>
          </a:prstGeom>
          <a:gradFill>
            <a:gsLst>
              <a:gs pos="0">
                <a:schemeClr val="bg1"/>
              </a:gs>
              <a:gs pos="26000">
                <a:schemeClr val="tx2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4" y="1369925"/>
            <a:ext cx="3261638" cy="4579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" y="116632"/>
            <a:ext cx="9105275" cy="864096"/>
          </a:xfrm>
        </p:spPr>
        <p:txBody>
          <a:bodyPr>
            <a:normAutofit fontScale="90000"/>
          </a:bodyPr>
          <a:lstStyle/>
          <a:p>
            <a:r>
              <a:rPr lang="ru-RU" sz="3600" b="1" spc="300" dirty="0" smtClean="0"/>
              <a:t>Европейские стандарты оценки бизнеса</a:t>
            </a:r>
            <a:endParaRPr lang="ru-RU" b="1" dirty="0" smtClean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430167" y="6403640"/>
            <a:ext cx="4682952" cy="41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russel4009@gmail.com</a:t>
            </a:r>
            <a:endParaRPr lang="ru-RU" sz="1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19873" y="1340768"/>
            <a:ext cx="511256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ru-RU" sz="1600" b="1" dirty="0" smtClean="0"/>
              <a:t>Европейские </a:t>
            </a:r>
            <a:r>
              <a:rPr lang="ru-RU" sz="1600" b="1" dirty="0"/>
              <a:t>стандарты оценки бизнеса </a:t>
            </a:r>
            <a:endParaRPr lang="ru-RU" sz="1600" b="1" dirty="0" smtClean="0"/>
          </a:p>
          <a:p>
            <a:r>
              <a:rPr lang="en-US" sz="1600" dirty="0" smtClean="0"/>
              <a:t>EBVS </a:t>
            </a:r>
            <a:r>
              <a:rPr lang="en-US" sz="1600" dirty="0"/>
              <a:t>1 </a:t>
            </a:r>
            <a:r>
              <a:rPr lang="ru-RU" sz="1600"/>
              <a:t>Рыночная </a:t>
            </a:r>
            <a:r>
              <a:rPr lang="ru-RU" sz="1600" smtClean="0"/>
              <a:t>стоимость</a:t>
            </a:r>
            <a:endParaRPr lang="ru-RU" sz="1600" dirty="0" smtClean="0"/>
          </a:p>
          <a:p>
            <a:r>
              <a:rPr lang="en-US" sz="1600" dirty="0" smtClean="0"/>
              <a:t>EBVS </a:t>
            </a:r>
            <a:r>
              <a:rPr lang="en-US" sz="1600"/>
              <a:t>2 </a:t>
            </a:r>
            <a:r>
              <a:rPr lang="ru-RU" sz="1600" smtClean="0"/>
              <a:t>Базы оценки, </a:t>
            </a:r>
            <a:r>
              <a:rPr lang="ru-RU" sz="1600" dirty="0"/>
              <a:t>отличные от </a:t>
            </a:r>
            <a:r>
              <a:rPr lang="ru-RU" sz="1600"/>
              <a:t>рыночной </a:t>
            </a:r>
            <a:r>
              <a:rPr lang="ru-RU" sz="1600" smtClean="0"/>
              <a:t>стоимости</a:t>
            </a:r>
          </a:p>
          <a:p>
            <a:r>
              <a:rPr lang="ru-RU" sz="1600"/>
              <a:t>	</a:t>
            </a:r>
            <a:r>
              <a:rPr lang="ru-RU" sz="1600" smtClean="0"/>
              <a:t>- справедливая стоимость </a:t>
            </a:r>
          </a:p>
          <a:p>
            <a:r>
              <a:rPr lang="ru-RU" sz="1600"/>
              <a:t>	</a:t>
            </a:r>
            <a:r>
              <a:rPr lang="ru-RU" sz="1600" smtClean="0"/>
              <a:t>- инвестиционная стоимость</a:t>
            </a:r>
            <a:endParaRPr lang="ru-RU" sz="1600" dirty="0"/>
          </a:p>
          <a:p>
            <a:r>
              <a:rPr lang="en-US" sz="1600" dirty="0" smtClean="0"/>
              <a:t>EBVS </a:t>
            </a:r>
            <a:r>
              <a:rPr lang="en-US" sz="1600" dirty="0"/>
              <a:t>3 </a:t>
            </a:r>
            <a:r>
              <a:rPr lang="ru-RU" sz="1600" dirty="0" smtClean="0"/>
              <a:t>Подходы и методы оценки</a:t>
            </a:r>
          </a:p>
          <a:p>
            <a:r>
              <a:rPr lang="en-US" sz="1600" dirty="0" smtClean="0"/>
              <a:t>EBVS </a:t>
            </a:r>
            <a:r>
              <a:rPr lang="en-US" sz="1600" dirty="0"/>
              <a:t>4 </a:t>
            </a:r>
            <a:r>
              <a:rPr lang="ru-RU" sz="1600" dirty="0" smtClean="0"/>
              <a:t>Отчет об оценке</a:t>
            </a:r>
          </a:p>
          <a:p>
            <a:endParaRPr lang="ru-RU" sz="1600" dirty="0" smtClean="0"/>
          </a:p>
          <a:p>
            <a:r>
              <a:rPr lang="en-US" sz="1600" b="1" dirty="0" smtClean="0"/>
              <a:t>II. </a:t>
            </a:r>
            <a:r>
              <a:rPr lang="ru-RU" sz="1600" b="1" dirty="0" smtClean="0"/>
              <a:t>Применение европейских стандартов по оценке бизнеса</a:t>
            </a:r>
          </a:p>
          <a:p>
            <a:r>
              <a:rPr lang="en-US" sz="1600" dirty="0" smtClean="0"/>
              <a:t>EBVGN </a:t>
            </a:r>
            <a:r>
              <a:rPr lang="en-US" sz="1600" dirty="0"/>
              <a:t>1 </a:t>
            </a:r>
            <a:r>
              <a:rPr lang="ru-RU" sz="1600" dirty="0" smtClean="0"/>
              <a:t>Премия за контроль, скидки за отсутствие контроля, скидки за отсутствие ликвидности</a:t>
            </a:r>
          </a:p>
          <a:p>
            <a:r>
              <a:rPr lang="en-US" sz="1600" dirty="0" smtClean="0"/>
              <a:t>EBVGN </a:t>
            </a:r>
            <a:r>
              <a:rPr lang="en-US" sz="1600" dirty="0"/>
              <a:t>2 </a:t>
            </a:r>
            <a:r>
              <a:rPr lang="ru-RU" sz="1600" dirty="0" smtClean="0"/>
              <a:t>Ставки дисконтирования и метод </a:t>
            </a:r>
            <a:r>
              <a:rPr lang="en-US" sz="1600" dirty="0" smtClean="0"/>
              <a:t>DCF</a:t>
            </a:r>
            <a:endParaRPr lang="ru-RU" sz="1600" dirty="0" smtClean="0"/>
          </a:p>
          <a:p>
            <a:r>
              <a:rPr lang="en-US" sz="1600" dirty="0" smtClean="0"/>
              <a:t>EBVGN </a:t>
            </a:r>
            <a:r>
              <a:rPr lang="en-US" sz="1600" dirty="0"/>
              <a:t>3 </a:t>
            </a:r>
            <a:r>
              <a:rPr lang="ru-RU" sz="1600" dirty="0" smtClean="0"/>
              <a:t>Оценка нематериальных активов</a:t>
            </a:r>
          </a:p>
          <a:p>
            <a:endParaRPr lang="ru-RU" sz="1600" dirty="0" smtClean="0"/>
          </a:p>
          <a:p>
            <a:r>
              <a:rPr lang="en-US" sz="1600" b="1" dirty="0" smtClean="0"/>
              <a:t>III</a:t>
            </a:r>
            <a:r>
              <a:rPr lang="en-US" sz="1600" b="1" dirty="0"/>
              <a:t>. </a:t>
            </a:r>
            <a:r>
              <a:rPr lang="ru-RU" sz="1600" b="1" dirty="0"/>
              <a:t>Оценка бизнеса и устойчивое развитие</a:t>
            </a:r>
          </a:p>
          <a:p>
            <a:r>
              <a:rPr lang="en-US" sz="1600" b="1" dirty="0"/>
              <a:t>IV. </a:t>
            </a:r>
            <a:r>
              <a:rPr lang="ru-RU" sz="1600" b="1" dirty="0"/>
              <a:t>Европейский кодекс этики оценщиков бизнеса</a:t>
            </a:r>
          </a:p>
          <a:p>
            <a:r>
              <a:rPr lang="en-US" sz="1600" b="1" dirty="0"/>
              <a:t>V. </a:t>
            </a:r>
            <a:r>
              <a:rPr lang="ru-RU" sz="1600" b="1"/>
              <a:t>Законодательство </a:t>
            </a:r>
            <a:r>
              <a:rPr lang="ru-RU" sz="1600" b="1" smtClean="0"/>
              <a:t>Европейского Союза </a:t>
            </a:r>
            <a:r>
              <a:rPr lang="ru-RU" sz="1600" b="1" dirty="0"/>
              <a:t>и оценка бизнеса</a:t>
            </a:r>
          </a:p>
        </p:txBody>
      </p:sp>
      <p:pic>
        <p:nvPicPr>
          <p:cNvPr id="19" name="Picture 2" descr="Картинки по запросу &quot;суд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694" b="29124"/>
          <a:stretch/>
        </p:blipFill>
        <p:spPr bwMode="auto">
          <a:xfrm>
            <a:off x="-26379" y="980728"/>
            <a:ext cx="9170379" cy="14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1771"/>
            <a:ext cx="1581303" cy="151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4047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6237312"/>
            <a:ext cx="9144000" cy="620688"/>
          </a:xfrm>
          <a:prstGeom prst="rect">
            <a:avLst/>
          </a:prstGeom>
          <a:gradFill>
            <a:gsLst>
              <a:gs pos="0">
                <a:schemeClr val="bg1"/>
              </a:gs>
              <a:gs pos="26000">
                <a:schemeClr val="tx2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4" y="1369925"/>
            <a:ext cx="3261638" cy="4579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4" y="116632"/>
            <a:ext cx="9105275" cy="864096"/>
          </a:xfrm>
        </p:spPr>
        <p:txBody>
          <a:bodyPr>
            <a:normAutofit fontScale="90000"/>
          </a:bodyPr>
          <a:lstStyle/>
          <a:p>
            <a:r>
              <a:rPr lang="ru-RU" sz="3600" b="1" spc="300" dirty="0" smtClean="0"/>
              <a:t>Европейские стандарты оценки бизнеса</a:t>
            </a:r>
            <a:endParaRPr lang="ru-RU" b="1" dirty="0" smtClean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430167" y="6403640"/>
            <a:ext cx="4682952" cy="41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russel4009@gmail.com</a:t>
            </a:r>
            <a:endParaRPr lang="ru-RU" sz="18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19873" y="1968073"/>
            <a:ext cx="51125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III</a:t>
            </a:r>
            <a:r>
              <a:rPr lang="en-US" sz="1600" b="1" dirty="0"/>
              <a:t>. </a:t>
            </a:r>
            <a:r>
              <a:rPr lang="ru-RU" sz="1600" b="1" dirty="0" smtClean="0"/>
              <a:t>Оценка бизнеса и устойчивое развитие</a:t>
            </a:r>
          </a:p>
          <a:p>
            <a:r>
              <a:rPr lang="en-US" sz="1600" b="1" dirty="0" smtClean="0"/>
              <a:t>IV</a:t>
            </a:r>
            <a:r>
              <a:rPr lang="en-US" sz="1600" b="1" dirty="0"/>
              <a:t>. </a:t>
            </a:r>
            <a:r>
              <a:rPr lang="ru-RU" sz="1600" b="1" dirty="0" smtClean="0"/>
              <a:t>Европейский кодекс этики оценщиков бизнеса</a:t>
            </a:r>
          </a:p>
          <a:p>
            <a:r>
              <a:rPr lang="en-US" sz="1600" b="1" dirty="0" smtClean="0"/>
              <a:t>V</a:t>
            </a:r>
            <a:r>
              <a:rPr lang="en-US" sz="1600" b="1" dirty="0"/>
              <a:t>. </a:t>
            </a:r>
            <a:r>
              <a:rPr lang="ru-RU" sz="1600" b="1" smtClean="0"/>
              <a:t>Законодательство </a:t>
            </a:r>
            <a:r>
              <a:rPr lang="ru-RU" sz="1600" b="1"/>
              <a:t>Е</a:t>
            </a:r>
            <a:r>
              <a:rPr lang="ru-RU" sz="1600" b="1" smtClean="0"/>
              <a:t>вропейского </a:t>
            </a:r>
            <a:r>
              <a:rPr lang="ru-RU" sz="1600" b="1" dirty="0" smtClean="0"/>
              <a:t>союза и оценка бизнеса</a:t>
            </a:r>
          </a:p>
        </p:txBody>
      </p:sp>
      <p:pic>
        <p:nvPicPr>
          <p:cNvPr id="19" name="Picture 2" descr="Картинки по запросу &quot;суд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694" b="29124"/>
          <a:stretch/>
        </p:blipFill>
        <p:spPr bwMode="auto">
          <a:xfrm>
            <a:off x="-26379" y="980728"/>
            <a:ext cx="9170379" cy="14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1771"/>
            <a:ext cx="1581303" cy="151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281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4917</TotalTime>
  <Words>277</Words>
  <Application>Microsoft Office PowerPoint</Application>
  <PresentationFormat>Экран (4:3)</PresentationFormat>
  <Paragraphs>69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Европейские стандарты оценки</vt:lpstr>
      <vt:lpstr>Европейские стандарты оценки</vt:lpstr>
      <vt:lpstr>Европейские стандарты оценки</vt:lpstr>
      <vt:lpstr>Европейские стандарты оценки бизнеса</vt:lpstr>
      <vt:lpstr>Европейские стандарты оценки бизнеса</vt:lpstr>
    </vt:vector>
  </TitlesOfParts>
  <Company>ООО "КО-ИНВЕСТ"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 В. Дидковская</dc:creator>
  <cp:lastModifiedBy>KAV</cp:lastModifiedBy>
  <cp:revision>134</cp:revision>
  <dcterms:created xsi:type="dcterms:W3CDTF">2017-03-13T14:18:48Z</dcterms:created>
  <dcterms:modified xsi:type="dcterms:W3CDTF">2020-12-08T12:19:13Z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1011630989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pankova@coinvest.ru</vt:lpwstr>
  </property>
  <property fmtid="{D5CDD505-2E9C-101B-9397-08002B2CF9AE}" pid="6" name="_AuthorEmailDisplayName">
    <vt:lpwstr>Анна Панкова</vt:lpwstr>
  </property>
</Properties>
</file>