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65" r:id="rId5"/>
    <p:sldId id="267" r:id="rId6"/>
    <p:sldId id="275" r:id="rId7"/>
    <p:sldId id="266" r:id="rId8"/>
    <p:sldId id="268" r:id="rId9"/>
    <p:sldId id="269" r:id="rId10"/>
    <p:sldId id="270" r:id="rId11"/>
    <p:sldId id="274" r:id="rId12"/>
    <p:sldId id="271" r:id="rId13"/>
    <p:sldId id="273" r:id="rId14"/>
    <p:sldId id="272" r:id="rId15"/>
    <p:sldId id="25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5B3C94"/>
    <a:srgbClr val="FFC000"/>
    <a:srgbClr val="FF99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D069A-F44A-4A5F-ABB8-AF5B6FBA60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A7EA6387-6352-482E-B259-FFE6B8F21599}">
      <dgm:prSet phldrT="[Текст]"/>
      <dgm:spPr/>
      <dgm:t>
        <a:bodyPr/>
        <a:lstStyle/>
        <a:p>
          <a:r>
            <a:rPr lang="ru-RU" dirty="0" smtClean="0"/>
            <a:t>1</a:t>
          </a:r>
          <a:endParaRPr lang="ru-RU" dirty="0"/>
        </a:p>
      </dgm:t>
    </dgm:pt>
    <dgm:pt modelId="{FA75501C-E144-4EFA-A546-C72753CCA1A3}" type="parTrans" cxnId="{ABD7EAF5-59E6-4C11-91E3-3A7B73EA1CE3}">
      <dgm:prSet/>
      <dgm:spPr/>
      <dgm:t>
        <a:bodyPr/>
        <a:lstStyle/>
        <a:p>
          <a:endParaRPr lang="ru-RU"/>
        </a:p>
      </dgm:t>
    </dgm:pt>
    <dgm:pt modelId="{37DF015B-874B-4DD1-B383-95AF9730D1F6}" type="sibTrans" cxnId="{ABD7EAF5-59E6-4C11-91E3-3A7B73EA1CE3}">
      <dgm:prSet/>
      <dgm:spPr/>
      <dgm:t>
        <a:bodyPr/>
        <a:lstStyle/>
        <a:p>
          <a:endParaRPr lang="ru-RU"/>
        </a:p>
      </dgm:t>
    </dgm:pt>
    <dgm:pt modelId="{6C483665-BC43-4D4F-B0C1-E402B0878AB7}">
      <dgm:prSet phldrT="[Текст]" custT="1"/>
      <dgm:spPr/>
      <dgm:t>
        <a:bodyPr/>
        <a:lstStyle/>
        <a:p>
          <a:r>
            <a:rPr lang="ru-RU" sz="2000" kern="1200" dirty="0" smtClean="0">
              <a:solidFill>
                <a:srgbClr val="7030A0"/>
              </a:solidFill>
              <a:latin typeface="Arial" panose="020B0604020202020204" pitchFamily="34" charset="0"/>
              <a:ea typeface="+mn-ea"/>
              <a:cs typeface="Arial" panose="020B0604020202020204" pitchFamily="34" charset="0"/>
            </a:rPr>
            <a:t>Оценщик подает в свою СРО заявление о частной практике (с указанием даты начала и окончания в случае наличия)</a:t>
          </a:r>
          <a:endParaRPr lang="ru-RU" sz="2000" kern="1200" dirty="0">
            <a:solidFill>
              <a:srgbClr val="7030A0"/>
            </a:solidFill>
            <a:latin typeface="Arial" panose="020B0604020202020204" pitchFamily="34" charset="0"/>
            <a:ea typeface="+mn-ea"/>
            <a:cs typeface="Arial" panose="020B0604020202020204" pitchFamily="34" charset="0"/>
          </a:endParaRPr>
        </a:p>
      </dgm:t>
    </dgm:pt>
    <dgm:pt modelId="{FF3B8F41-11FB-468A-93E1-73A7C70D2D7A}" type="parTrans" cxnId="{8C3F52CC-F15F-4128-A097-5E8CBCB72B66}">
      <dgm:prSet/>
      <dgm:spPr/>
      <dgm:t>
        <a:bodyPr/>
        <a:lstStyle/>
        <a:p>
          <a:endParaRPr lang="ru-RU"/>
        </a:p>
      </dgm:t>
    </dgm:pt>
    <dgm:pt modelId="{61C4F1D7-C25E-4142-8D9F-6EDB387FCEDA}" type="sibTrans" cxnId="{8C3F52CC-F15F-4128-A097-5E8CBCB72B66}">
      <dgm:prSet/>
      <dgm:spPr/>
      <dgm:t>
        <a:bodyPr/>
        <a:lstStyle/>
        <a:p>
          <a:endParaRPr lang="ru-RU"/>
        </a:p>
      </dgm:t>
    </dgm:pt>
    <dgm:pt modelId="{F8C75D31-2263-4CF4-90E5-938D2F57CEC8}">
      <dgm:prSet phldrT="[Текст]"/>
      <dgm:spPr/>
      <dgm:t>
        <a:bodyPr/>
        <a:lstStyle/>
        <a:p>
          <a:r>
            <a:rPr lang="ru-RU" dirty="0" smtClean="0"/>
            <a:t>2</a:t>
          </a:r>
          <a:endParaRPr lang="ru-RU" dirty="0"/>
        </a:p>
      </dgm:t>
    </dgm:pt>
    <dgm:pt modelId="{A595BB40-DDF3-4405-8E52-AA42C0ED176F}" type="parTrans" cxnId="{D07123AD-CEF2-4C10-99CF-E9AA6C9BCEDD}">
      <dgm:prSet/>
      <dgm:spPr/>
      <dgm:t>
        <a:bodyPr/>
        <a:lstStyle/>
        <a:p>
          <a:endParaRPr lang="ru-RU"/>
        </a:p>
      </dgm:t>
    </dgm:pt>
    <dgm:pt modelId="{548FCE29-E0E4-4C5D-A6BE-931DBA61337B}" type="sibTrans" cxnId="{D07123AD-CEF2-4C10-99CF-E9AA6C9BCEDD}">
      <dgm:prSet/>
      <dgm:spPr/>
      <dgm:t>
        <a:bodyPr/>
        <a:lstStyle/>
        <a:p>
          <a:endParaRPr lang="ru-RU"/>
        </a:p>
      </dgm:t>
    </dgm:pt>
    <dgm:pt modelId="{186AC1FE-08EF-4693-8ABD-AA2E5A03EB98}">
      <dgm:prSet phldrT="[Текст]" custT="1"/>
      <dgm:spPr/>
      <dgm:t>
        <a:bodyPr/>
        <a:lstStyle/>
        <a:p>
          <a:r>
            <a:rPr lang="ru-RU" sz="2000" kern="1200" dirty="0" smtClean="0">
              <a:solidFill>
                <a:srgbClr val="7030A0"/>
              </a:solidFill>
              <a:latin typeface="Arial" panose="020B0604020202020204" pitchFamily="34" charset="0"/>
              <a:ea typeface="+mn-ea"/>
              <a:cs typeface="Arial" panose="020B0604020202020204" pitchFamily="34" charset="0"/>
            </a:rPr>
            <a:t>СРО передает сведения в </a:t>
          </a:r>
          <a:r>
            <a:rPr lang="ru-RU" sz="2000" kern="1200" dirty="0" err="1" smtClean="0">
              <a:solidFill>
                <a:srgbClr val="7030A0"/>
              </a:solidFill>
              <a:latin typeface="Arial" panose="020B0604020202020204" pitchFamily="34" charset="0"/>
              <a:ea typeface="+mn-ea"/>
              <a:cs typeface="Arial" panose="020B0604020202020204" pitchFamily="34" charset="0"/>
            </a:rPr>
            <a:t>Росреестр</a:t>
          </a:r>
          <a:r>
            <a:rPr lang="ru-RU" sz="2000" kern="1200" dirty="0" smtClean="0">
              <a:solidFill>
                <a:srgbClr val="7030A0"/>
              </a:solidFill>
              <a:latin typeface="Arial" panose="020B0604020202020204" pitchFamily="34" charset="0"/>
              <a:ea typeface="+mn-ea"/>
              <a:cs typeface="Arial" panose="020B0604020202020204" pitchFamily="34" charset="0"/>
            </a:rPr>
            <a:t> (1 рабочий день)</a:t>
          </a:r>
          <a:endParaRPr lang="ru-RU" sz="2000" kern="1200" dirty="0">
            <a:solidFill>
              <a:srgbClr val="7030A0"/>
            </a:solidFill>
            <a:latin typeface="Arial" panose="020B0604020202020204" pitchFamily="34" charset="0"/>
            <a:ea typeface="+mn-ea"/>
            <a:cs typeface="Arial" panose="020B0604020202020204" pitchFamily="34" charset="0"/>
          </a:endParaRPr>
        </a:p>
      </dgm:t>
    </dgm:pt>
    <dgm:pt modelId="{42617F82-C862-44B7-A75E-EF202A087638}" type="parTrans" cxnId="{86767CB3-B79A-4443-9562-1565EB22DC7F}">
      <dgm:prSet/>
      <dgm:spPr/>
      <dgm:t>
        <a:bodyPr/>
        <a:lstStyle/>
        <a:p>
          <a:endParaRPr lang="ru-RU"/>
        </a:p>
      </dgm:t>
    </dgm:pt>
    <dgm:pt modelId="{389E5816-E66A-4C35-9848-CAAE83722A83}" type="sibTrans" cxnId="{86767CB3-B79A-4443-9562-1565EB22DC7F}">
      <dgm:prSet/>
      <dgm:spPr/>
      <dgm:t>
        <a:bodyPr/>
        <a:lstStyle/>
        <a:p>
          <a:endParaRPr lang="ru-RU"/>
        </a:p>
      </dgm:t>
    </dgm:pt>
    <dgm:pt modelId="{3DB1DF6A-9909-4A92-93CF-5B6007667041}">
      <dgm:prSet phldrT="[Текст]"/>
      <dgm:spPr/>
      <dgm:t>
        <a:bodyPr/>
        <a:lstStyle/>
        <a:p>
          <a:r>
            <a:rPr lang="ru-RU" dirty="0" smtClean="0"/>
            <a:t>3</a:t>
          </a:r>
          <a:endParaRPr lang="ru-RU" dirty="0"/>
        </a:p>
      </dgm:t>
    </dgm:pt>
    <dgm:pt modelId="{9CD19A28-6FF9-44E4-B2B7-4BCEC5E22FCF}" type="parTrans" cxnId="{4FBA85C4-F3E7-4592-8952-948A2D92409B}">
      <dgm:prSet/>
      <dgm:spPr/>
      <dgm:t>
        <a:bodyPr/>
        <a:lstStyle/>
        <a:p>
          <a:endParaRPr lang="ru-RU"/>
        </a:p>
      </dgm:t>
    </dgm:pt>
    <dgm:pt modelId="{F8403E5F-01AD-4BA9-BA94-0C5112A910A3}" type="sibTrans" cxnId="{4FBA85C4-F3E7-4592-8952-948A2D92409B}">
      <dgm:prSet/>
      <dgm:spPr/>
      <dgm:t>
        <a:bodyPr/>
        <a:lstStyle/>
        <a:p>
          <a:endParaRPr lang="ru-RU"/>
        </a:p>
      </dgm:t>
    </dgm:pt>
    <dgm:pt modelId="{CE785D17-CBBF-430F-827E-468424F2E500}">
      <dgm:prSet phldrT="[Текст]" custT="1"/>
      <dgm:spPr/>
      <dgm:t>
        <a:bodyPr/>
        <a:lstStyle/>
        <a:p>
          <a:r>
            <a:rPr lang="ru-RU" sz="2000" kern="1200" dirty="0" err="1" smtClean="0">
              <a:solidFill>
                <a:srgbClr val="7030A0"/>
              </a:solidFill>
              <a:latin typeface="Arial" panose="020B0604020202020204" pitchFamily="34" charset="0"/>
              <a:ea typeface="+mn-ea"/>
              <a:cs typeface="Arial" panose="020B0604020202020204" pitchFamily="34" charset="0"/>
            </a:rPr>
            <a:t>Росреестр</a:t>
          </a:r>
          <a:r>
            <a:rPr lang="ru-RU" sz="2000" kern="1200" dirty="0" smtClean="0">
              <a:solidFill>
                <a:srgbClr val="7030A0"/>
              </a:solidFill>
              <a:latin typeface="Arial" panose="020B0604020202020204" pitchFamily="34" charset="0"/>
              <a:ea typeface="+mn-ea"/>
              <a:cs typeface="Arial" panose="020B0604020202020204" pitchFamily="34" charset="0"/>
            </a:rPr>
            <a:t> передает сведения в ФНС России до 10 числа каждого месяца</a:t>
          </a:r>
          <a:endParaRPr lang="ru-RU" sz="2000" kern="1200" dirty="0">
            <a:solidFill>
              <a:srgbClr val="7030A0"/>
            </a:solidFill>
            <a:latin typeface="Arial" panose="020B0604020202020204" pitchFamily="34" charset="0"/>
            <a:ea typeface="+mn-ea"/>
            <a:cs typeface="Arial" panose="020B0604020202020204" pitchFamily="34" charset="0"/>
          </a:endParaRPr>
        </a:p>
      </dgm:t>
    </dgm:pt>
    <dgm:pt modelId="{3487A3D4-8121-4837-856F-69A67038766A}" type="parTrans" cxnId="{6B629824-5FCA-44E8-B02B-8A9BA4C202DB}">
      <dgm:prSet/>
      <dgm:spPr/>
      <dgm:t>
        <a:bodyPr/>
        <a:lstStyle/>
        <a:p>
          <a:endParaRPr lang="ru-RU"/>
        </a:p>
      </dgm:t>
    </dgm:pt>
    <dgm:pt modelId="{6E21FBFA-C518-420C-A2F3-F4E2DEEC3B3D}" type="sibTrans" cxnId="{6B629824-5FCA-44E8-B02B-8A9BA4C202DB}">
      <dgm:prSet/>
      <dgm:spPr/>
      <dgm:t>
        <a:bodyPr/>
        <a:lstStyle/>
        <a:p>
          <a:endParaRPr lang="ru-RU"/>
        </a:p>
      </dgm:t>
    </dgm:pt>
    <dgm:pt modelId="{9C16F0F6-08B9-4877-A8FD-9CBF149421B9}" type="pres">
      <dgm:prSet presAssocID="{CEED069A-F44A-4A5F-ABB8-AF5B6FBA60D4}" presName="linearFlow" presStyleCnt="0">
        <dgm:presLayoutVars>
          <dgm:dir/>
          <dgm:animLvl val="lvl"/>
          <dgm:resizeHandles val="exact"/>
        </dgm:presLayoutVars>
      </dgm:prSet>
      <dgm:spPr/>
      <dgm:t>
        <a:bodyPr/>
        <a:lstStyle/>
        <a:p>
          <a:endParaRPr lang="ru-RU"/>
        </a:p>
      </dgm:t>
    </dgm:pt>
    <dgm:pt modelId="{0367E162-8E98-469C-80C2-58BB2188404A}" type="pres">
      <dgm:prSet presAssocID="{A7EA6387-6352-482E-B259-FFE6B8F21599}" presName="composite" presStyleCnt="0"/>
      <dgm:spPr/>
    </dgm:pt>
    <dgm:pt modelId="{49A96D26-14EA-4A61-92A0-F73E94F1C1E9}" type="pres">
      <dgm:prSet presAssocID="{A7EA6387-6352-482E-B259-FFE6B8F21599}" presName="parentText" presStyleLbl="alignNode1" presStyleIdx="0" presStyleCnt="3">
        <dgm:presLayoutVars>
          <dgm:chMax val="1"/>
          <dgm:bulletEnabled val="1"/>
        </dgm:presLayoutVars>
      </dgm:prSet>
      <dgm:spPr/>
      <dgm:t>
        <a:bodyPr/>
        <a:lstStyle/>
        <a:p>
          <a:endParaRPr lang="ru-RU"/>
        </a:p>
      </dgm:t>
    </dgm:pt>
    <dgm:pt modelId="{66992DEA-1D3D-4908-ADEA-6EECF332EA20}" type="pres">
      <dgm:prSet presAssocID="{A7EA6387-6352-482E-B259-FFE6B8F21599}" presName="descendantText" presStyleLbl="alignAcc1" presStyleIdx="0" presStyleCnt="3">
        <dgm:presLayoutVars>
          <dgm:bulletEnabled val="1"/>
        </dgm:presLayoutVars>
      </dgm:prSet>
      <dgm:spPr/>
      <dgm:t>
        <a:bodyPr/>
        <a:lstStyle/>
        <a:p>
          <a:endParaRPr lang="ru-RU"/>
        </a:p>
      </dgm:t>
    </dgm:pt>
    <dgm:pt modelId="{E668714A-7A34-45E7-8247-98D598A3D8D7}" type="pres">
      <dgm:prSet presAssocID="{37DF015B-874B-4DD1-B383-95AF9730D1F6}" presName="sp" presStyleCnt="0"/>
      <dgm:spPr/>
    </dgm:pt>
    <dgm:pt modelId="{53AAEB22-7C4A-4E74-A12C-8B700E0F63D6}" type="pres">
      <dgm:prSet presAssocID="{F8C75D31-2263-4CF4-90E5-938D2F57CEC8}" presName="composite" presStyleCnt="0"/>
      <dgm:spPr/>
    </dgm:pt>
    <dgm:pt modelId="{287D58B5-6CD4-4B0D-92D6-B3B01AFDFB78}" type="pres">
      <dgm:prSet presAssocID="{F8C75D31-2263-4CF4-90E5-938D2F57CEC8}" presName="parentText" presStyleLbl="alignNode1" presStyleIdx="1" presStyleCnt="3">
        <dgm:presLayoutVars>
          <dgm:chMax val="1"/>
          <dgm:bulletEnabled val="1"/>
        </dgm:presLayoutVars>
      </dgm:prSet>
      <dgm:spPr/>
      <dgm:t>
        <a:bodyPr/>
        <a:lstStyle/>
        <a:p>
          <a:endParaRPr lang="ru-RU"/>
        </a:p>
      </dgm:t>
    </dgm:pt>
    <dgm:pt modelId="{B4B386BD-34DF-4858-85C9-D849EC10088E}" type="pres">
      <dgm:prSet presAssocID="{F8C75D31-2263-4CF4-90E5-938D2F57CEC8}" presName="descendantText" presStyleLbl="alignAcc1" presStyleIdx="1" presStyleCnt="3">
        <dgm:presLayoutVars>
          <dgm:bulletEnabled val="1"/>
        </dgm:presLayoutVars>
      </dgm:prSet>
      <dgm:spPr/>
      <dgm:t>
        <a:bodyPr/>
        <a:lstStyle/>
        <a:p>
          <a:endParaRPr lang="ru-RU"/>
        </a:p>
      </dgm:t>
    </dgm:pt>
    <dgm:pt modelId="{C0B8FD77-006E-49E0-89E0-06ED2FB7A0BE}" type="pres">
      <dgm:prSet presAssocID="{548FCE29-E0E4-4C5D-A6BE-931DBA61337B}" presName="sp" presStyleCnt="0"/>
      <dgm:spPr/>
    </dgm:pt>
    <dgm:pt modelId="{086E87B7-E35D-406B-BDFC-61B2A1E317B7}" type="pres">
      <dgm:prSet presAssocID="{3DB1DF6A-9909-4A92-93CF-5B6007667041}" presName="composite" presStyleCnt="0"/>
      <dgm:spPr/>
    </dgm:pt>
    <dgm:pt modelId="{9BB83C5A-9AF4-4A69-BBB4-20231B5E3067}" type="pres">
      <dgm:prSet presAssocID="{3DB1DF6A-9909-4A92-93CF-5B6007667041}" presName="parentText" presStyleLbl="alignNode1" presStyleIdx="2" presStyleCnt="3">
        <dgm:presLayoutVars>
          <dgm:chMax val="1"/>
          <dgm:bulletEnabled val="1"/>
        </dgm:presLayoutVars>
      </dgm:prSet>
      <dgm:spPr/>
      <dgm:t>
        <a:bodyPr/>
        <a:lstStyle/>
        <a:p>
          <a:endParaRPr lang="ru-RU"/>
        </a:p>
      </dgm:t>
    </dgm:pt>
    <dgm:pt modelId="{210AB1F5-8E79-4A37-B5A9-62CF170ED655}" type="pres">
      <dgm:prSet presAssocID="{3DB1DF6A-9909-4A92-93CF-5B6007667041}" presName="descendantText" presStyleLbl="alignAcc1" presStyleIdx="2" presStyleCnt="3">
        <dgm:presLayoutVars>
          <dgm:bulletEnabled val="1"/>
        </dgm:presLayoutVars>
      </dgm:prSet>
      <dgm:spPr/>
      <dgm:t>
        <a:bodyPr/>
        <a:lstStyle/>
        <a:p>
          <a:endParaRPr lang="ru-RU"/>
        </a:p>
      </dgm:t>
    </dgm:pt>
  </dgm:ptLst>
  <dgm:cxnLst>
    <dgm:cxn modelId="{D07123AD-CEF2-4C10-99CF-E9AA6C9BCEDD}" srcId="{CEED069A-F44A-4A5F-ABB8-AF5B6FBA60D4}" destId="{F8C75D31-2263-4CF4-90E5-938D2F57CEC8}" srcOrd="1" destOrd="0" parTransId="{A595BB40-DDF3-4405-8E52-AA42C0ED176F}" sibTransId="{548FCE29-E0E4-4C5D-A6BE-931DBA61337B}"/>
    <dgm:cxn modelId="{0E331DCC-6104-44C2-8834-6CC309208C27}" type="presOf" srcId="{186AC1FE-08EF-4693-8ABD-AA2E5A03EB98}" destId="{B4B386BD-34DF-4858-85C9-D849EC10088E}" srcOrd="0" destOrd="0" presId="urn:microsoft.com/office/officeart/2005/8/layout/chevron2"/>
    <dgm:cxn modelId="{ABD7EAF5-59E6-4C11-91E3-3A7B73EA1CE3}" srcId="{CEED069A-F44A-4A5F-ABB8-AF5B6FBA60D4}" destId="{A7EA6387-6352-482E-B259-FFE6B8F21599}" srcOrd="0" destOrd="0" parTransId="{FA75501C-E144-4EFA-A546-C72753CCA1A3}" sibTransId="{37DF015B-874B-4DD1-B383-95AF9730D1F6}"/>
    <dgm:cxn modelId="{314371AC-D0E4-4C56-B5A8-9AEBA8B29ADD}" type="presOf" srcId="{6C483665-BC43-4D4F-B0C1-E402B0878AB7}" destId="{66992DEA-1D3D-4908-ADEA-6EECF332EA20}" srcOrd="0" destOrd="0" presId="urn:microsoft.com/office/officeart/2005/8/layout/chevron2"/>
    <dgm:cxn modelId="{B9C03915-1379-4154-ACE5-0082BAAD8829}" type="presOf" srcId="{CE785D17-CBBF-430F-827E-468424F2E500}" destId="{210AB1F5-8E79-4A37-B5A9-62CF170ED655}" srcOrd="0" destOrd="0" presId="urn:microsoft.com/office/officeart/2005/8/layout/chevron2"/>
    <dgm:cxn modelId="{86767CB3-B79A-4443-9562-1565EB22DC7F}" srcId="{F8C75D31-2263-4CF4-90E5-938D2F57CEC8}" destId="{186AC1FE-08EF-4693-8ABD-AA2E5A03EB98}" srcOrd="0" destOrd="0" parTransId="{42617F82-C862-44B7-A75E-EF202A087638}" sibTransId="{389E5816-E66A-4C35-9848-CAAE83722A83}"/>
    <dgm:cxn modelId="{8C3F52CC-F15F-4128-A097-5E8CBCB72B66}" srcId="{A7EA6387-6352-482E-B259-FFE6B8F21599}" destId="{6C483665-BC43-4D4F-B0C1-E402B0878AB7}" srcOrd="0" destOrd="0" parTransId="{FF3B8F41-11FB-468A-93E1-73A7C70D2D7A}" sibTransId="{61C4F1D7-C25E-4142-8D9F-6EDB387FCEDA}"/>
    <dgm:cxn modelId="{548B28EA-BF0D-4A94-8078-B35E891ABE4C}" type="presOf" srcId="{F8C75D31-2263-4CF4-90E5-938D2F57CEC8}" destId="{287D58B5-6CD4-4B0D-92D6-B3B01AFDFB78}" srcOrd="0" destOrd="0" presId="urn:microsoft.com/office/officeart/2005/8/layout/chevron2"/>
    <dgm:cxn modelId="{4FBA85C4-F3E7-4592-8952-948A2D92409B}" srcId="{CEED069A-F44A-4A5F-ABB8-AF5B6FBA60D4}" destId="{3DB1DF6A-9909-4A92-93CF-5B6007667041}" srcOrd="2" destOrd="0" parTransId="{9CD19A28-6FF9-44E4-B2B7-4BCEC5E22FCF}" sibTransId="{F8403E5F-01AD-4BA9-BA94-0C5112A910A3}"/>
    <dgm:cxn modelId="{77455EDA-93F2-4CE0-A6A3-1EA4FE42C2A5}" type="presOf" srcId="{CEED069A-F44A-4A5F-ABB8-AF5B6FBA60D4}" destId="{9C16F0F6-08B9-4877-A8FD-9CBF149421B9}" srcOrd="0" destOrd="0" presId="urn:microsoft.com/office/officeart/2005/8/layout/chevron2"/>
    <dgm:cxn modelId="{6B629824-5FCA-44E8-B02B-8A9BA4C202DB}" srcId="{3DB1DF6A-9909-4A92-93CF-5B6007667041}" destId="{CE785D17-CBBF-430F-827E-468424F2E500}" srcOrd="0" destOrd="0" parTransId="{3487A3D4-8121-4837-856F-69A67038766A}" sibTransId="{6E21FBFA-C518-420C-A2F3-F4E2DEEC3B3D}"/>
    <dgm:cxn modelId="{9AA5B486-EE22-4379-B1C8-A3FAC3213343}" type="presOf" srcId="{A7EA6387-6352-482E-B259-FFE6B8F21599}" destId="{49A96D26-14EA-4A61-92A0-F73E94F1C1E9}" srcOrd="0" destOrd="0" presId="urn:microsoft.com/office/officeart/2005/8/layout/chevron2"/>
    <dgm:cxn modelId="{56C7A065-4D33-476F-A89A-41CE38D4F851}" type="presOf" srcId="{3DB1DF6A-9909-4A92-93CF-5B6007667041}" destId="{9BB83C5A-9AF4-4A69-BBB4-20231B5E3067}" srcOrd="0" destOrd="0" presId="urn:microsoft.com/office/officeart/2005/8/layout/chevron2"/>
    <dgm:cxn modelId="{C6597204-2B6F-4761-BC57-8638EE6D1C4F}" type="presParOf" srcId="{9C16F0F6-08B9-4877-A8FD-9CBF149421B9}" destId="{0367E162-8E98-469C-80C2-58BB2188404A}" srcOrd="0" destOrd="0" presId="urn:microsoft.com/office/officeart/2005/8/layout/chevron2"/>
    <dgm:cxn modelId="{3474B9F7-5825-4838-9225-B832AD753C7A}" type="presParOf" srcId="{0367E162-8E98-469C-80C2-58BB2188404A}" destId="{49A96D26-14EA-4A61-92A0-F73E94F1C1E9}" srcOrd="0" destOrd="0" presId="urn:microsoft.com/office/officeart/2005/8/layout/chevron2"/>
    <dgm:cxn modelId="{559B504B-6981-40B3-B6E2-CF2792C8DF6E}" type="presParOf" srcId="{0367E162-8E98-469C-80C2-58BB2188404A}" destId="{66992DEA-1D3D-4908-ADEA-6EECF332EA20}" srcOrd="1" destOrd="0" presId="urn:microsoft.com/office/officeart/2005/8/layout/chevron2"/>
    <dgm:cxn modelId="{F253B577-1DA5-432B-8DFE-2073BBB43333}" type="presParOf" srcId="{9C16F0F6-08B9-4877-A8FD-9CBF149421B9}" destId="{E668714A-7A34-45E7-8247-98D598A3D8D7}" srcOrd="1" destOrd="0" presId="urn:microsoft.com/office/officeart/2005/8/layout/chevron2"/>
    <dgm:cxn modelId="{1B348351-1EF9-4058-8220-CEF55318A2DB}" type="presParOf" srcId="{9C16F0F6-08B9-4877-A8FD-9CBF149421B9}" destId="{53AAEB22-7C4A-4E74-A12C-8B700E0F63D6}" srcOrd="2" destOrd="0" presId="urn:microsoft.com/office/officeart/2005/8/layout/chevron2"/>
    <dgm:cxn modelId="{940D06F6-FE1A-460D-8AB4-73C1AC381F7F}" type="presParOf" srcId="{53AAEB22-7C4A-4E74-A12C-8B700E0F63D6}" destId="{287D58B5-6CD4-4B0D-92D6-B3B01AFDFB78}" srcOrd="0" destOrd="0" presId="urn:microsoft.com/office/officeart/2005/8/layout/chevron2"/>
    <dgm:cxn modelId="{906809EA-49C1-4768-BB8C-E713148A0533}" type="presParOf" srcId="{53AAEB22-7C4A-4E74-A12C-8B700E0F63D6}" destId="{B4B386BD-34DF-4858-85C9-D849EC10088E}" srcOrd="1" destOrd="0" presId="urn:microsoft.com/office/officeart/2005/8/layout/chevron2"/>
    <dgm:cxn modelId="{A062D402-36CB-4D87-AC1D-BDBCB678AEE6}" type="presParOf" srcId="{9C16F0F6-08B9-4877-A8FD-9CBF149421B9}" destId="{C0B8FD77-006E-49E0-89E0-06ED2FB7A0BE}" srcOrd="3" destOrd="0" presId="urn:microsoft.com/office/officeart/2005/8/layout/chevron2"/>
    <dgm:cxn modelId="{81BBE8C5-855D-4C0E-8229-F6DA5FBFC989}" type="presParOf" srcId="{9C16F0F6-08B9-4877-A8FD-9CBF149421B9}" destId="{086E87B7-E35D-406B-BDFC-61B2A1E317B7}" srcOrd="4" destOrd="0" presId="urn:microsoft.com/office/officeart/2005/8/layout/chevron2"/>
    <dgm:cxn modelId="{A06DAC8E-AD0B-4341-8922-9B78D73B2606}" type="presParOf" srcId="{086E87B7-E35D-406B-BDFC-61B2A1E317B7}" destId="{9BB83C5A-9AF4-4A69-BBB4-20231B5E3067}" srcOrd="0" destOrd="0" presId="urn:microsoft.com/office/officeart/2005/8/layout/chevron2"/>
    <dgm:cxn modelId="{19AF2DB7-5375-40AA-8E8E-BBC9AE721F61}" type="presParOf" srcId="{086E87B7-E35D-406B-BDFC-61B2A1E317B7}" destId="{210AB1F5-8E79-4A37-B5A9-62CF170ED6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D069A-F44A-4A5F-ABB8-AF5B6FBA60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A7EA6387-6352-482E-B259-FFE6B8F21599}">
      <dgm:prSet phldrT="[Текст]"/>
      <dgm:spPr/>
      <dgm:t>
        <a:bodyPr/>
        <a:lstStyle/>
        <a:p>
          <a:r>
            <a:rPr lang="ru-RU" dirty="0" smtClean="0"/>
            <a:t>4</a:t>
          </a:r>
          <a:endParaRPr lang="ru-RU" dirty="0"/>
        </a:p>
      </dgm:t>
    </dgm:pt>
    <dgm:pt modelId="{FA75501C-E144-4EFA-A546-C72753CCA1A3}" type="parTrans" cxnId="{ABD7EAF5-59E6-4C11-91E3-3A7B73EA1CE3}">
      <dgm:prSet/>
      <dgm:spPr/>
      <dgm:t>
        <a:bodyPr/>
        <a:lstStyle/>
        <a:p>
          <a:endParaRPr lang="ru-RU"/>
        </a:p>
      </dgm:t>
    </dgm:pt>
    <dgm:pt modelId="{37DF015B-874B-4DD1-B383-95AF9730D1F6}" type="sibTrans" cxnId="{ABD7EAF5-59E6-4C11-91E3-3A7B73EA1CE3}">
      <dgm:prSet/>
      <dgm:spPr/>
      <dgm:t>
        <a:bodyPr/>
        <a:lstStyle/>
        <a:p>
          <a:endParaRPr lang="ru-RU"/>
        </a:p>
      </dgm:t>
    </dgm:pt>
    <dgm:pt modelId="{6C483665-BC43-4D4F-B0C1-E402B0878AB7}">
      <dgm:prSet phldrT="[Текст]" custT="1"/>
      <dgm:spPr/>
      <dgm:t>
        <a:bodyPr/>
        <a:lstStyle/>
        <a:p>
          <a:r>
            <a:rPr lang="ru-RU" sz="2000" kern="1200" dirty="0" smtClean="0">
              <a:solidFill>
                <a:srgbClr val="7030A0"/>
              </a:solidFill>
              <a:latin typeface="Arial" panose="020B0604020202020204" pitchFamily="34" charset="0"/>
              <a:ea typeface="+mn-ea"/>
              <a:cs typeface="Arial" panose="020B0604020202020204" pitchFamily="34" charset="0"/>
            </a:rPr>
            <a:t>ФНС России осуществляет постановку на учет оценщика в течение 5 дней с даты получения сведений из Росреестра</a:t>
          </a:r>
          <a:endParaRPr lang="ru-RU" sz="2000" kern="1200" dirty="0">
            <a:solidFill>
              <a:srgbClr val="7030A0"/>
            </a:solidFill>
            <a:latin typeface="Arial" panose="020B0604020202020204" pitchFamily="34" charset="0"/>
            <a:ea typeface="+mn-ea"/>
            <a:cs typeface="Arial" panose="020B0604020202020204" pitchFamily="34" charset="0"/>
          </a:endParaRPr>
        </a:p>
      </dgm:t>
    </dgm:pt>
    <dgm:pt modelId="{FF3B8F41-11FB-468A-93E1-73A7C70D2D7A}" type="parTrans" cxnId="{8C3F52CC-F15F-4128-A097-5E8CBCB72B66}">
      <dgm:prSet/>
      <dgm:spPr/>
      <dgm:t>
        <a:bodyPr/>
        <a:lstStyle/>
        <a:p>
          <a:endParaRPr lang="ru-RU"/>
        </a:p>
      </dgm:t>
    </dgm:pt>
    <dgm:pt modelId="{61C4F1D7-C25E-4142-8D9F-6EDB387FCEDA}" type="sibTrans" cxnId="{8C3F52CC-F15F-4128-A097-5E8CBCB72B66}">
      <dgm:prSet/>
      <dgm:spPr/>
      <dgm:t>
        <a:bodyPr/>
        <a:lstStyle/>
        <a:p>
          <a:endParaRPr lang="ru-RU"/>
        </a:p>
      </dgm:t>
    </dgm:pt>
    <dgm:pt modelId="{F8C75D31-2263-4CF4-90E5-938D2F57CEC8}">
      <dgm:prSet phldrT="[Текст]"/>
      <dgm:spPr/>
      <dgm:t>
        <a:bodyPr/>
        <a:lstStyle/>
        <a:p>
          <a:r>
            <a:rPr lang="ru-RU" dirty="0" smtClean="0"/>
            <a:t>5</a:t>
          </a:r>
          <a:endParaRPr lang="ru-RU" dirty="0"/>
        </a:p>
      </dgm:t>
    </dgm:pt>
    <dgm:pt modelId="{A595BB40-DDF3-4405-8E52-AA42C0ED176F}" type="parTrans" cxnId="{D07123AD-CEF2-4C10-99CF-E9AA6C9BCEDD}">
      <dgm:prSet/>
      <dgm:spPr/>
      <dgm:t>
        <a:bodyPr/>
        <a:lstStyle/>
        <a:p>
          <a:endParaRPr lang="ru-RU"/>
        </a:p>
      </dgm:t>
    </dgm:pt>
    <dgm:pt modelId="{548FCE29-E0E4-4C5D-A6BE-931DBA61337B}" type="sibTrans" cxnId="{D07123AD-CEF2-4C10-99CF-E9AA6C9BCEDD}">
      <dgm:prSet/>
      <dgm:spPr/>
      <dgm:t>
        <a:bodyPr/>
        <a:lstStyle/>
        <a:p>
          <a:endParaRPr lang="ru-RU"/>
        </a:p>
      </dgm:t>
    </dgm:pt>
    <dgm:pt modelId="{186AC1FE-08EF-4693-8ABD-AA2E5A03EB98}">
      <dgm:prSet phldrT="[Текст]" custT="1"/>
      <dgm:spPr/>
      <dgm:t>
        <a:bodyPr/>
        <a:lstStyle/>
        <a:p>
          <a:r>
            <a:rPr lang="ru-RU" sz="2000" kern="1200" dirty="0" smtClean="0">
              <a:solidFill>
                <a:srgbClr val="7030A0"/>
              </a:solidFill>
              <a:latin typeface="Arial" panose="020B0604020202020204" pitchFamily="34" charset="0"/>
              <a:ea typeface="+mn-ea"/>
              <a:cs typeface="Arial" panose="020B0604020202020204" pitchFamily="34" charset="0"/>
            </a:rPr>
            <a:t>ФНС России направляет уведомление оценщику о постановке на учет в качестве ЧПО в течение 5 дней</a:t>
          </a:r>
          <a:endParaRPr lang="ru-RU" sz="2000" kern="1200" dirty="0">
            <a:solidFill>
              <a:srgbClr val="7030A0"/>
            </a:solidFill>
            <a:latin typeface="Arial" panose="020B0604020202020204" pitchFamily="34" charset="0"/>
            <a:ea typeface="+mn-ea"/>
            <a:cs typeface="Arial" panose="020B0604020202020204" pitchFamily="34" charset="0"/>
          </a:endParaRPr>
        </a:p>
      </dgm:t>
    </dgm:pt>
    <dgm:pt modelId="{42617F82-C862-44B7-A75E-EF202A087638}" type="parTrans" cxnId="{86767CB3-B79A-4443-9562-1565EB22DC7F}">
      <dgm:prSet/>
      <dgm:spPr/>
      <dgm:t>
        <a:bodyPr/>
        <a:lstStyle/>
        <a:p>
          <a:endParaRPr lang="ru-RU"/>
        </a:p>
      </dgm:t>
    </dgm:pt>
    <dgm:pt modelId="{389E5816-E66A-4C35-9848-CAAE83722A83}" type="sibTrans" cxnId="{86767CB3-B79A-4443-9562-1565EB22DC7F}">
      <dgm:prSet/>
      <dgm:spPr/>
      <dgm:t>
        <a:bodyPr/>
        <a:lstStyle/>
        <a:p>
          <a:endParaRPr lang="ru-RU"/>
        </a:p>
      </dgm:t>
    </dgm:pt>
    <dgm:pt modelId="{3DB1DF6A-9909-4A92-93CF-5B6007667041}">
      <dgm:prSet phldrT="[Текст]"/>
      <dgm:spPr/>
      <dgm:t>
        <a:bodyPr/>
        <a:lstStyle/>
        <a:p>
          <a:r>
            <a:rPr lang="ru-RU" dirty="0" smtClean="0"/>
            <a:t>6</a:t>
          </a:r>
          <a:endParaRPr lang="ru-RU" dirty="0"/>
        </a:p>
      </dgm:t>
    </dgm:pt>
    <dgm:pt modelId="{9CD19A28-6FF9-44E4-B2B7-4BCEC5E22FCF}" type="parTrans" cxnId="{4FBA85C4-F3E7-4592-8952-948A2D92409B}">
      <dgm:prSet/>
      <dgm:spPr/>
      <dgm:t>
        <a:bodyPr/>
        <a:lstStyle/>
        <a:p>
          <a:endParaRPr lang="ru-RU"/>
        </a:p>
      </dgm:t>
    </dgm:pt>
    <dgm:pt modelId="{F8403E5F-01AD-4BA9-BA94-0C5112A910A3}" type="sibTrans" cxnId="{4FBA85C4-F3E7-4592-8952-948A2D92409B}">
      <dgm:prSet/>
      <dgm:spPr/>
      <dgm:t>
        <a:bodyPr/>
        <a:lstStyle/>
        <a:p>
          <a:endParaRPr lang="ru-RU"/>
        </a:p>
      </dgm:t>
    </dgm:pt>
    <dgm:pt modelId="{CE785D17-CBBF-430F-827E-468424F2E500}">
      <dgm:prSet phldrT="[Текст]" custT="1"/>
      <dgm:spPr/>
      <dgm:t>
        <a:bodyPr/>
        <a:lstStyle/>
        <a:p>
          <a:r>
            <a:rPr lang="ru-RU" sz="2000" kern="1200" dirty="0" smtClean="0">
              <a:solidFill>
                <a:srgbClr val="7030A0"/>
              </a:solidFill>
              <a:latin typeface="Arial" panose="020B0604020202020204" pitchFamily="34" charset="0"/>
              <a:ea typeface="+mn-ea"/>
              <a:cs typeface="Arial" panose="020B0604020202020204" pitchFamily="34" charset="0"/>
            </a:rPr>
            <a:t>Оценщик передает в СРО данные о постановке на учет в качестве ЧПО для корректного отображения в реестре</a:t>
          </a:r>
          <a:endParaRPr lang="ru-RU" sz="2000" kern="1200" dirty="0">
            <a:solidFill>
              <a:srgbClr val="7030A0"/>
            </a:solidFill>
            <a:latin typeface="Arial" panose="020B0604020202020204" pitchFamily="34" charset="0"/>
            <a:ea typeface="+mn-ea"/>
            <a:cs typeface="Arial" panose="020B0604020202020204" pitchFamily="34" charset="0"/>
          </a:endParaRPr>
        </a:p>
      </dgm:t>
    </dgm:pt>
    <dgm:pt modelId="{3487A3D4-8121-4837-856F-69A67038766A}" type="parTrans" cxnId="{6B629824-5FCA-44E8-B02B-8A9BA4C202DB}">
      <dgm:prSet/>
      <dgm:spPr/>
      <dgm:t>
        <a:bodyPr/>
        <a:lstStyle/>
        <a:p>
          <a:endParaRPr lang="ru-RU"/>
        </a:p>
      </dgm:t>
    </dgm:pt>
    <dgm:pt modelId="{6E21FBFA-C518-420C-A2F3-F4E2DEEC3B3D}" type="sibTrans" cxnId="{6B629824-5FCA-44E8-B02B-8A9BA4C202DB}">
      <dgm:prSet/>
      <dgm:spPr/>
      <dgm:t>
        <a:bodyPr/>
        <a:lstStyle/>
        <a:p>
          <a:endParaRPr lang="ru-RU"/>
        </a:p>
      </dgm:t>
    </dgm:pt>
    <dgm:pt modelId="{9C16F0F6-08B9-4877-A8FD-9CBF149421B9}" type="pres">
      <dgm:prSet presAssocID="{CEED069A-F44A-4A5F-ABB8-AF5B6FBA60D4}" presName="linearFlow" presStyleCnt="0">
        <dgm:presLayoutVars>
          <dgm:dir/>
          <dgm:animLvl val="lvl"/>
          <dgm:resizeHandles val="exact"/>
        </dgm:presLayoutVars>
      </dgm:prSet>
      <dgm:spPr/>
      <dgm:t>
        <a:bodyPr/>
        <a:lstStyle/>
        <a:p>
          <a:endParaRPr lang="ru-RU"/>
        </a:p>
      </dgm:t>
    </dgm:pt>
    <dgm:pt modelId="{0367E162-8E98-469C-80C2-58BB2188404A}" type="pres">
      <dgm:prSet presAssocID="{A7EA6387-6352-482E-B259-FFE6B8F21599}" presName="composite" presStyleCnt="0"/>
      <dgm:spPr/>
    </dgm:pt>
    <dgm:pt modelId="{49A96D26-14EA-4A61-92A0-F73E94F1C1E9}" type="pres">
      <dgm:prSet presAssocID="{A7EA6387-6352-482E-B259-FFE6B8F21599}" presName="parentText" presStyleLbl="alignNode1" presStyleIdx="0" presStyleCnt="3">
        <dgm:presLayoutVars>
          <dgm:chMax val="1"/>
          <dgm:bulletEnabled val="1"/>
        </dgm:presLayoutVars>
      </dgm:prSet>
      <dgm:spPr/>
      <dgm:t>
        <a:bodyPr/>
        <a:lstStyle/>
        <a:p>
          <a:endParaRPr lang="ru-RU"/>
        </a:p>
      </dgm:t>
    </dgm:pt>
    <dgm:pt modelId="{66992DEA-1D3D-4908-ADEA-6EECF332EA20}" type="pres">
      <dgm:prSet presAssocID="{A7EA6387-6352-482E-B259-FFE6B8F21599}" presName="descendantText" presStyleLbl="alignAcc1" presStyleIdx="0" presStyleCnt="3">
        <dgm:presLayoutVars>
          <dgm:bulletEnabled val="1"/>
        </dgm:presLayoutVars>
      </dgm:prSet>
      <dgm:spPr/>
      <dgm:t>
        <a:bodyPr/>
        <a:lstStyle/>
        <a:p>
          <a:endParaRPr lang="ru-RU"/>
        </a:p>
      </dgm:t>
    </dgm:pt>
    <dgm:pt modelId="{E668714A-7A34-45E7-8247-98D598A3D8D7}" type="pres">
      <dgm:prSet presAssocID="{37DF015B-874B-4DD1-B383-95AF9730D1F6}" presName="sp" presStyleCnt="0"/>
      <dgm:spPr/>
    </dgm:pt>
    <dgm:pt modelId="{53AAEB22-7C4A-4E74-A12C-8B700E0F63D6}" type="pres">
      <dgm:prSet presAssocID="{F8C75D31-2263-4CF4-90E5-938D2F57CEC8}" presName="composite" presStyleCnt="0"/>
      <dgm:spPr/>
    </dgm:pt>
    <dgm:pt modelId="{287D58B5-6CD4-4B0D-92D6-B3B01AFDFB78}" type="pres">
      <dgm:prSet presAssocID="{F8C75D31-2263-4CF4-90E5-938D2F57CEC8}" presName="parentText" presStyleLbl="alignNode1" presStyleIdx="1" presStyleCnt="3">
        <dgm:presLayoutVars>
          <dgm:chMax val="1"/>
          <dgm:bulletEnabled val="1"/>
        </dgm:presLayoutVars>
      </dgm:prSet>
      <dgm:spPr/>
      <dgm:t>
        <a:bodyPr/>
        <a:lstStyle/>
        <a:p>
          <a:endParaRPr lang="ru-RU"/>
        </a:p>
      </dgm:t>
    </dgm:pt>
    <dgm:pt modelId="{B4B386BD-34DF-4858-85C9-D849EC10088E}" type="pres">
      <dgm:prSet presAssocID="{F8C75D31-2263-4CF4-90E5-938D2F57CEC8}" presName="descendantText" presStyleLbl="alignAcc1" presStyleIdx="1" presStyleCnt="3">
        <dgm:presLayoutVars>
          <dgm:bulletEnabled val="1"/>
        </dgm:presLayoutVars>
      </dgm:prSet>
      <dgm:spPr/>
      <dgm:t>
        <a:bodyPr/>
        <a:lstStyle/>
        <a:p>
          <a:endParaRPr lang="ru-RU"/>
        </a:p>
      </dgm:t>
    </dgm:pt>
    <dgm:pt modelId="{C0B8FD77-006E-49E0-89E0-06ED2FB7A0BE}" type="pres">
      <dgm:prSet presAssocID="{548FCE29-E0E4-4C5D-A6BE-931DBA61337B}" presName="sp" presStyleCnt="0"/>
      <dgm:spPr/>
    </dgm:pt>
    <dgm:pt modelId="{086E87B7-E35D-406B-BDFC-61B2A1E317B7}" type="pres">
      <dgm:prSet presAssocID="{3DB1DF6A-9909-4A92-93CF-5B6007667041}" presName="composite" presStyleCnt="0"/>
      <dgm:spPr/>
    </dgm:pt>
    <dgm:pt modelId="{9BB83C5A-9AF4-4A69-BBB4-20231B5E3067}" type="pres">
      <dgm:prSet presAssocID="{3DB1DF6A-9909-4A92-93CF-5B6007667041}" presName="parentText" presStyleLbl="alignNode1" presStyleIdx="2" presStyleCnt="3">
        <dgm:presLayoutVars>
          <dgm:chMax val="1"/>
          <dgm:bulletEnabled val="1"/>
        </dgm:presLayoutVars>
      </dgm:prSet>
      <dgm:spPr/>
      <dgm:t>
        <a:bodyPr/>
        <a:lstStyle/>
        <a:p>
          <a:endParaRPr lang="ru-RU"/>
        </a:p>
      </dgm:t>
    </dgm:pt>
    <dgm:pt modelId="{210AB1F5-8E79-4A37-B5A9-62CF170ED655}" type="pres">
      <dgm:prSet presAssocID="{3DB1DF6A-9909-4A92-93CF-5B6007667041}" presName="descendantText" presStyleLbl="alignAcc1" presStyleIdx="2" presStyleCnt="3">
        <dgm:presLayoutVars>
          <dgm:bulletEnabled val="1"/>
        </dgm:presLayoutVars>
      </dgm:prSet>
      <dgm:spPr/>
      <dgm:t>
        <a:bodyPr/>
        <a:lstStyle/>
        <a:p>
          <a:endParaRPr lang="ru-RU"/>
        </a:p>
      </dgm:t>
    </dgm:pt>
  </dgm:ptLst>
  <dgm:cxnLst>
    <dgm:cxn modelId="{D07123AD-CEF2-4C10-99CF-E9AA6C9BCEDD}" srcId="{CEED069A-F44A-4A5F-ABB8-AF5B6FBA60D4}" destId="{F8C75D31-2263-4CF4-90E5-938D2F57CEC8}" srcOrd="1" destOrd="0" parTransId="{A595BB40-DDF3-4405-8E52-AA42C0ED176F}" sibTransId="{548FCE29-E0E4-4C5D-A6BE-931DBA61337B}"/>
    <dgm:cxn modelId="{0E331DCC-6104-44C2-8834-6CC309208C27}" type="presOf" srcId="{186AC1FE-08EF-4693-8ABD-AA2E5A03EB98}" destId="{B4B386BD-34DF-4858-85C9-D849EC10088E}" srcOrd="0" destOrd="0" presId="urn:microsoft.com/office/officeart/2005/8/layout/chevron2"/>
    <dgm:cxn modelId="{ABD7EAF5-59E6-4C11-91E3-3A7B73EA1CE3}" srcId="{CEED069A-F44A-4A5F-ABB8-AF5B6FBA60D4}" destId="{A7EA6387-6352-482E-B259-FFE6B8F21599}" srcOrd="0" destOrd="0" parTransId="{FA75501C-E144-4EFA-A546-C72753CCA1A3}" sibTransId="{37DF015B-874B-4DD1-B383-95AF9730D1F6}"/>
    <dgm:cxn modelId="{314371AC-D0E4-4C56-B5A8-9AEBA8B29ADD}" type="presOf" srcId="{6C483665-BC43-4D4F-B0C1-E402B0878AB7}" destId="{66992DEA-1D3D-4908-ADEA-6EECF332EA20}" srcOrd="0" destOrd="0" presId="urn:microsoft.com/office/officeart/2005/8/layout/chevron2"/>
    <dgm:cxn modelId="{B9C03915-1379-4154-ACE5-0082BAAD8829}" type="presOf" srcId="{CE785D17-CBBF-430F-827E-468424F2E500}" destId="{210AB1F5-8E79-4A37-B5A9-62CF170ED655}" srcOrd="0" destOrd="0" presId="urn:microsoft.com/office/officeart/2005/8/layout/chevron2"/>
    <dgm:cxn modelId="{86767CB3-B79A-4443-9562-1565EB22DC7F}" srcId="{F8C75D31-2263-4CF4-90E5-938D2F57CEC8}" destId="{186AC1FE-08EF-4693-8ABD-AA2E5A03EB98}" srcOrd="0" destOrd="0" parTransId="{42617F82-C862-44B7-A75E-EF202A087638}" sibTransId="{389E5816-E66A-4C35-9848-CAAE83722A83}"/>
    <dgm:cxn modelId="{8C3F52CC-F15F-4128-A097-5E8CBCB72B66}" srcId="{A7EA6387-6352-482E-B259-FFE6B8F21599}" destId="{6C483665-BC43-4D4F-B0C1-E402B0878AB7}" srcOrd="0" destOrd="0" parTransId="{FF3B8F41-11FB-468A-93E1-73A7C70D2D7A}" sibTransId="{61C4F1D7-C25E-4142-8D9F-6EDB387FCEDA}"/>
    <dgm:cxn modelId="{548B28EA-BF0D-4A94-8078-B35E891ABE4C}" type="presOf" srcId="{F8C75D31-2263-4CF4-90E5-938D2F57CEC8}" destId="{287D58B5-6CD4-4B0D-92D6-B3B01AFDFB78}" srcOrd="0" destOrd="0" presId="urn:microsoft.com/office/officeart/2005/8/layout/chevron2"/>
    <dgm:cxn modelId="{4FBA85C4-F3E7-4592-8952-948A2D92409B}" srcId="{CEED069A-F44A-4A5F-ABB8-AF5B6FBA60D4}" destId="{3DB1DF6A-9909-4A92-93CF-5B6007667041}" srcOrd="2" destOrd="0" parTransId="{9CD19A28-6FF9-44E4-B2B7-4BCEC5E22FCF}" sibTransId="{F8403E5F-01AD-4BA9-BA94-0C5112A910A3}"/>
    <dgm:cxn modelId="{77455EDA-93F2-4CE0-A6A3-1EA4FE42C2A5}" type="presOf" srcId="{CEED069A-F44A-4A5F-ABB8-AF5B6FBA60D4}" destId="{9C16F0F6-08B9-4877-A8FD-9CBF149421B9}" srcOrd="0" destOrd="0" presId="urn:microsoft.com/office/officeart/2005/8/layout/chevron2"/>
    <dgm:cxn modelId="{6B629824-5FCA-44E8-B02B-8A9BA4C202DB}" srcId="{3DB1DF6A-9909-4A92-93CF-5B6007667041}" destId="{CE785D17-CBBF-430F-827E-468424F2E500}" srcOrd="0" destOrd="0" parTransId="{3487A3D4-8121-4837-856F-69A67038766A}" sibTransId="{6E21FBFA-C518-420C-A2F3-F4E2DEEC3B3D}"/>
    <dgm:cxn modelId="{9AA5B486-EE22-4379-B1C8-A3FAC3213343}" type="presOf" srcId="{A7EA6387-6352-482E-B259-FFE6B8F21599}" destId="{49A96D26-14EA-4A61-92A0-F73E94F1C1E9}" srcOrd="0" destOrd="0" presId="urn:microsoft.com/office/officeart/2005/8/layout/chevron2"/>
    <dgm:cxn modelId="{56C7A065-4D33-476F-A89A-41CE38D4F851}" type="presOf" srcId="{3DB1DF6A-9909-4A92-93CF-5B6007667041}" destId="{9BB83C5A-9AF4-4A69-BBB4-20231B5E3067}" srcOrd="0" destOrd="0" presId="urn:microsoft.com/office/officeart/2005/8/layout/chevron2"/>
    <dgm:cxn modelId="{C6597204-2B6F-4761-BC57-8638EE6D1C4F}" type="presParOf" srcId="{9C16F0F6-08B9-4877-A8FD-9CBF149421B9}" destId="{0367E162-8E98-469C-80C2-58BB2188404A}" srcOrd="0" destOrd="0" presId="urn:microsoft.com/office/officeart/2005/8/layout/chevron2"/>
    <dgm:cxn modelId="{3474B9F7-5825-4838-9225-B832AD753C7A}" type="presParOf" srcId="{0367E162-8E98-469C-80C2-58BB2188404A}" destId="{49A96D26-14EA-4A61-92A0-F73E94F1C1E9}" srcOrd="0" destOrd="0" presId="urn:microsoft.com/office/officeart/2005/8/layout/chevron2"/>
    <dgm:cxn modelId="{559B504B-6981-40B3-B6E2-CF2792C8DF6E}" type="presParOf" srcId="{0367E162-8E98-469C-80C2-58BB2188404A}" destId="{66992DEA-1D3D-4908-ADEA-6EECF332EA20}" srcOrd="1" destOrd="0" presId="urn:microsoft.com/office/officeart/2005/8/layout/chevron2"/>
    <dgm:cxn modelId="{F253B577-1DA5-432B-8DFE-2073BBB43333}" type="presParOf" srcId="{9C16F0F6-08B9-4877-A8FD-9CBF149421B9}" destId="{E668714A-7A34-45E7-8247-98D598A3D8D7}" srcOrd="1" destOrd="0" presId="urn:microsoft.com/office/officeart/2005/8/layout/chevron2"/>
    <dgm:cxn modelId="{1B348351-1EF9-4058-8220-CEF55318A2DB}" type="presParOf" srcId="{9C16F0F6-08B9-4877-A8FD-9CBF149421B9}" destId="{53AAEB22-7C4A-4E74-A12C-8B700E0F63D6}" srcOrd="2" destOrd="0" presId="urn:microsoft.com/office/officeart/2005/8/layout/chevron2"/>
    <dgm:cxn modelId="{940D06F6-FE1A-460D-8AB4-73C1AC381F7F}" type="presParOf" srcId="{53AAEB22-7C4A-4E74-A12C-8B700E0F63D6}" destId="{287D58B5-6CD4-4B0D-92D6-B3B01AFDFB78}" srcOrd="0" destOrd="0" presId="urn:microsoft.com/office/officeart/2005/8/layout/chevron2"/>
    <dgm:cxn modelId="{906809EA-49C1-4768-BB8C-E713148A0533}" type="presParOf" srcId="{53AAEB22-7C4A-4E74-A12C-8B700E0F63D6}" destId="{B4B386BD-34DF-4858-85C9-D849EC10088E}" srcOrd="1" destOrd="0" presId="urn:microsoft.com/office/officeart/2005/8/layout/chevron2"/>
    <dgm:cxn modelId="{A062D402-36CB-4D87-AC1D-BDBCB678AEE6}" type="presParOf" srcId="{9C16F0F6-08B9-4877-A8FD-9CBF149421B9}" destId="{C0B8FD77-006E-49E0-89E0-06ED2FB7A0BE}" srcOrd="3" destOrd="0" presId="urn:microsoft.com/office/officeart/2005/8/layout/chevron2"/>
    <dgm:cxn modelId="{81BBE8C5-855D-4C0E-8229-F6DA5FBFC989}" type="presParOf" srcId="{9C16F0F6-08B9-4877-A8FD-9CBF149421B9}" destId="{086E87B7-E35D-406B-BDFC-61B2A1E317B7}" srcOrd="4" destOrd="0" presId="urn:microsoft.com/office/officeart/2005/8/layout/chevron2"/>
    <dgm:cxn modelId="{A06DAC8E-AD0B-4341-8922-9B78D73B2606}" type="presParOf" srcId="{086E87B7-E35D-406B-BDFC-61B2A1E317B7}" destId="{9BB83C5A-9AF4-4A69-BBB4-20231B5E3067}" srcOrd="0" destOrd="0" presId="urn:microsoft.com/office/officeart/2005/8/layout/chevron2"/>
    <dgm:cxn modelId="{19AF2DB7-5375-40AA-8E8E-BBC9AE721F61}" type="presParOf" srcId="{086E87B7-E35D-406B-BDFC-61B2A1E317B7}" destId="{210AB1F5-8E79-4A37-B5A9-62CF170ED65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96D26-14EA-4A61-92A0-F73E94F1C1E9}">
      <dsp:nvSpPr>
        <dsp:cNvPr id="0" name=""/>
        <dsp:cNvSpPr/>
      </dsp:nvSpPr>
      <dsp:spPr>
        <a:xfrm rot="5400000">
          <a:off x="-155279" y="156725"/>
          <a:ext cx="1035194" cy="7246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1</a:t>
          </a:r>
          <a:endParaRPr lang="ru-RU" sz="2000" kern="1200" dirty="0"/>
        </a:p>
      </dsp:txBody>
      <dsp:txXfrm rot="-5400000">
        <a:off x="0" y="363764"/>
        <a:ext cx="724636" cy="310558"/>
      </dsp:txXfrm>
    </dsp:sp>
    <dsp:sp modelId="{66992DEA-1D3D-4908-ADEA-6EECF332EA20}">
      <dsp:nvSpPr>
        <dsp:cNvPr id="0" name=""/>
        <dsp:cNvSpPr/>
      </dsp:nvSpPr>
      <dsp:spPr>
        <a:xfrm rot="5400000">
          <a:off x="4544406" y="-3818323"/>
          <a:ext cx="672876" cy="8312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7030A0"/>
              </a:solidFill>
              <a:latin typeface="Arial" panose="020B0604020202020204" pitchFamily="34" charset="0"/>
              <a:ea typeface="+mn-ea"/>
              <a:cs typeface="Arial" panose="020B0604020202020204" pitchFamily="34" charset="0"/>
            </a:rPr>
            <a:t>Оценщик подает в свою СРО заявление о частной практике (с указанием даты начала и окончания в случае наличия)</a:t>
          </a:r>
          <a:endParaRPr lang="ru-RU" sz="2000" kern="1200" dirty="0">
            <a:solidFill>
              <a:srgbClr val="7030A0"/>
            </a:solidFill>
            <a:latin typeface="Arial" panose="020B0604020202020204" pitchFamily="34" charset="0"/>
            <a:ea typeface="+mn-ea"/>
            <a:cs typeface="Arial" panose="020B0604020202020204" pitchFamily="34" charset="0"/>
          </a:endParaRPr>
        </a:p>
      </dsp:txBody>
      <dsp:txXfrm rot="-5400000">
        <a:off x="724637" y="34293"/>
        <a:ext cx="8279569" cy="607182"/>
      </dsp:txXfrm>
    </dsp:sp>
    <dsp:sp modelId="{287D58B5-6CD4-4B0D-92D6-B3B01AFDFB78}">
      <dsp:nvSpPr>
        <dsp:cNvPr id="0" name=""/>
        <dsp:cNvSpPr/>
      </dsp:nvSpPr>
      <dsp:spPr>
        <a:xfrm rot="5400000">
          <a:off x="-155279" y="986332"/>
          <a:ext cx="1035194" cy="7246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2</a:t>
          </a:r>
          <a:endParaRPr lang="ru-RU" sz="2000" kern="1200" dirty="0"/>
        </a:p>
      </dsp:txBody>
      <dsp:txXfrm rot="-5400000">
        <a:off x="0" y="1193371"/>
        <a:ext cx="724636" cy="310558"/>
      </dsp:txXfrm>
    </dsp:sp>
    <dsp:sp modelId="{B4B386BD-34DF-4858-85C9-D849EC10088E}">
      <dsp:nvSpPr>
        <dsp:cNvPr id="0" name=""/>
        <dsp:cNvSpPr/>
      </dsp:nvSpPr>
      <dsp:spPr>
        <a:xfrm rot="5400000">
          <a:off x="4544406" y="-2988716"/>
          <a:ext cx="672876" cy="8312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7030A0"/>
              </a:solidFill>
              <a:latin typeface="Arial" panose="020B0604020202020204" pitchFamily="34" charset="0"/>
              <a:ea typeface="+mn-ea"/>
              <a:cs typeface="Arial" panose="020B0604020202020204" pitchFamily="34" charset="0"/>
            </a:rPr>
            <a:t>СРО передает сведения в </a:t>
          </a:r>
          <a:r>
            <a:rPr lang="ru-RU" sz="2000" kern="1200" dirty="0" err="1" smtClean="0">
              <a:solidFill>
                <a:srgbClr val="7030A0"/>
              </a:solidFill>
              <a:latin typeface="Arial" panose="020B0604020202020204" pitchFamily="34" charset="0"/>
              <a:ea typeface="+mn-ea"/>
              <a:cs typeface="Arial" panose="020B0604020202020204" pitchFamily="34" charset="0"/>
            </a:rPr>
            <a:t>Росреестр</a:t>
          </a:r>
          <a:r>
            <a:rPr lang="ru-RU" sz="2000" kern="1200" dirty="0" smtClean="0">
              <a:solidFill>
                <a:srgbClr val="7030A0"/>
              </a:solidFill>
              <a:latin typeface="Arial" panose="020B0604020202020204" pitchFamily="34" charset="0"/>
              <a:ea typeface="+mn-ea"/>
              <a:cs typeface="Arial" panose="020B0604020202020204" pitchFamily="34" charset="0"/>
            </a:rPr>
            <a:t> (1 рабочий день)</a:t>
          </a:r>
          <a:endParaRPr lang="ru-RU" sz="2000" kern="1200" dirty="0">
            <a:solidFill>
              <a:srgbClr val="7030A0"/>
            </a:solidFill>
            <a:latin typeface="Arial" panose="020B0604020202020204" pitchFamily="34" charset="0"/>
            <a:ea typeface="+mn-ea"/>
            <a:cs typeface="Arial" panose="020B0604020202020204" pitchFamily="34" charset="0"/>
          </a:endParaRPr>
        </a:p>
      </dsp:txBody>
      <dsp:txXfrm rot="-5400000">
        <a:off x="724637" y="863900"/>
        <a:ext cx="8279569" cy="607182"/>
      </dsp:txXfrm>
    </dsp:sp>
    <dsp:sp modelId="{9BB83C5A-9AF4-4A69-BBB4-20231B5E3067}">
      <dsp:nvSpPr>
        <dsp:cNvPr id="0" name=""/>
        <dsp:cNvSpPr/>
      </dsp:nvSpPr>
      <dsp:spPr>
        <a:xfrm rot="5400000">
          <a:off x="-155279" y="1815938"/>
          <a:ext cx="1035194" cy="7246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3</a:t>
          </a:r>
          <a:endParaRPr lang="ru-RU" sz="2000" kern="1200" dirty="0"/>
        </a:p>
      </dsp:txBody>
      <dsp:txXfrm rot="-5400000">
        <a:off x="0" y="2022977"/>
        <a:ext cx="724636" cy="310558"/>
      </dsp:txXfrm>
    </dsp:sp>
    <dsp:sp modelId="{210AB1F5-8E79-4A37-B5A9-62CF170ED655}">
      <dsp:nvSpPr>
        <dsp:cNvPr id="0" name=""/>
        <dsp:cNvSpPr/>
      </dsp:nvSpPr>
      <dsp:spPr>
        <a:xfrm rot="5400000">
          <a:off x="4544406" y="-2159110"/>
          <a:ext cx="672876" cy="8312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err="1" smtClean="0">
              <a:solidFill>
                <a:srgbClr val="7030A0"/>
              </a:solidFill>
              <a:latin typeface="Arial" panose="020B0604020202020204" pitchFamily="34" charset="0"/>
              <a:ea typeface="+mn-ea"/>
              <a:cs typeface="Arial" panose="020B0604020202020204" pitchFamily="34" charset="0"/>
            </a:rPr>
            <a:t>Росреестр</a:t>
          </a:r>
          <a:r>
            <a:rPr lang="ru-RU" sz="2000" kern="1200" dirty="0" smtClean="0">
              <a:solidFill>
                <a:srgbClr val="7030A0"/>
              </a:solidFill>
              <a:latin typeface="Arial" panose="020B0604020202020204" pitchFamily="34" charset="0"/>
              <a:ea typeface="+mn-ea"/>
              <a:cs typeface="Arial" panose="020B0604020202020204" pitchFamily="34" charset="0"/>
            </a:rPr>
            <a:t> передает сведения в ФНС России до 10 числа каждого месяца</a:t>
          </a:r>
          <a:endParaRPr lang="ru-RU" sz="2000" kern="1200" dirty="0">
            <a:solidFill>
              <a:srgbClr val="7030A0"/>
            </a:solidFill>
            <a:latin typeface="Arial" panose="020B0604020202020204" pitchFamily="34" charset="0"/>
            <a:ea typeface="+mn-ea"/>
            <a:cs typeface="Arial" panose="020B0604020202020204" pitchFamily="34" charset="0"/>
          </a:endParaRPr>
        </a:p>
      </dsp:txBody>
      <dsp:txXfrm rot="-5400000">
        <a:off x="724637" y="1693506"/>
        <a:ext cx="8279569" cy="607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96D26-14EA-4A61-92A0-F73E94F1C1E9}">
      <dsp:nvSpPr>
        <dsp:cNvPr id="0" name=""/>
        <dsp:cNvSpPr/>
      </dsp:nvSpPr>
      <dsp:spPr>
        <a:xfrm rot="5400000">
          <a:off x="-155279" y="156725"/>
          <a:ext cx="1035194" cy="7246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4</a:t>
          </a:r>
          <a:endParaRPr lang="ru-RU" sz="2000" kern="1200" dirty="0"/>
        </a:p>
      </dsp:txBody>
      <dsp:txXfrm rot="-5400000">
        <a:off x="0" y="363764"/>
        <a:ext cx="724636" cy="310558"/>
      </dsp:txXfrm>
    </dsp:sp>
    <dsp:sp modelId="{66992DEA-1D3D-4908-ADEA-6EECF332EA20}">
      <dsp:nvSpPr>
        <dsp:cNvPr id="0" name=""/>
        <dsp:cNvSpPr/>
      </dsp:nvSpPr>
      <dsp:spPr>
        <a:xfrm rot="5400000">
          <a:off x="4544406" y="-3818323"/>
          <a:ext cx="672876" cy="8312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7030A0"/>
              </a:solidFill>
              <a:latin typeface="Arial" panose="020B0604020202020204" pitchFamily="34" charset="0"/>
              <a:ea typeface="+mn-ea"/>
              <a:cs typeface="Arial" panose="020B0604020202020204" pitchFamily="34" charset="0"/>
            </a:rPr>
            <a:t>ФНС России осуществляет постановку на учет оценщика в течение 5 дней с даты получения сведений из Росреестра</a:t>
          </a:r>
          <a:endParaRPr lang="ru-RU" sz="2000" kern="1200" dirty="0">
            <a:solidFill>
              <a:srgbClr val="7030A0"/>
            </a:solidFill>
            <a:latin typeface="Arial" panose="020B0604020202020204" pitchFamily="34" charset="0"/>
            <a:ea typeface="+mn-ea"/>
            <a:cs typeface="Arial" panose="020B0604020202020204" pitchFamily="34" charset="0"/>
          </a:endParaRPr>
        </a:p>
      </dsp:txBody>
      <dsp:txXfrm rot="-5400000">
        <a:off x="724637" y="34293"/>
        <a:ext cx="8279569" cy="607182"/>
      </dsp:txXfrm>
    </dsp:sp>
    <dsp:sp modelId="{287D58B5-6CD4-4B0D-92D6-B3B01AFDFB78}">
      <dsp:nvSpPr>
        <dsp:cNvPr id="0" name=""/>
        <dsp:cNvSpPr/>
      </dsp:nvSpPr>
      <dsp:spPr>
        <a:xfrm rot="5400000">
          <a:off x="-155279" y="986332"/>
          <a:ext cx="1035194" cy="7246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5</a:t>
          </a:r>
          <a:endParaRPr lang="ru-RU" sz="2000" kern="1200" dirty="0"/>
        </a:p>
      </dsp:txBody>
      <dsp:txXfrm rot="-5400000">
        <a:off x="0" y="1193371"/>
        <a:ext cx="724636" cy="310558"/>
      </dsp:txXfrm>
    </dsp:sp>
    <dsp:sp modelId="{B4B386BD-34DF-4858-85C9-D849EC10088E}">
      <dsp:nvSpPr>
        <dsp:cNvPr id="0" name=""/>
        <dsp:cNvSpPr/>
      </dsp:nvSpPr>
      <dsp:spPr>
        <a:xfrm rot="5400000">
          <a:off x="4544406" y="-2988716"/>
          <a:ext cx="672876" cy="8312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7030A0"/>
              </a:solidFill>
              <a:latin typeface="Arial" panose="020B0604020202020204" pitchFamily="34" charset="0"/>
              <a:ea typeface="+mn-ea"/>
              <a:cs typeface="Arial" panose="020B0604020202020204" pitchFamily="34" charset="0"/>
            </a:rPr>
            <a:t>ФНС России направляет уведомление оценщику о постановке на учет в качестве ЧПО в течение 5 дней</a:t>
          </a:r>
          <a:endParaRPr lang="ru-RU" sz="2000" kern="1200" dirty="0">
            <a:solidFill>
              <a:srgbClr val="7030A0"/>
            </a:solidFill>
            <a:latin typeface="Arial" panose="020B0604020202020204" pitchFamily="34" charset="0"/>
            <a:ea typeface="+mn-ea"/>
            <a:cs typeface="Arial" panose="020B0604020202020204" pitchFamily="34" charset="0"/>
          </a:endParaRPr>
        </a:p>
      </dsp:txBody>
      <dsp:txXfrm rot="-5400000">
        <a:off x="724637" y="863900"/>
        <a:ext cx="8279569" cy="607182"/>
      </dsp:txXfrm>
    </dsp:sp>
    <dsp:sp modelId="{9BB83C5A-9AF4-4A69-BBB4-20231B5E3067}">
      <dsp:nvSpPr>
        <dsp:cNvPr id="0" name=""/>
        <dsp:cNvSpPr/>
      </dsp:nvSpPr>
      <dsp:spPr>
        <a:xfrm rot="5400000">
          <a:off x="-155279" y="1815938"/>
          <a:ext cx="1035194" cy="7246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6</a:t>
          </a:r>
          <a:endParaRPr lang="ru-RU" sz="2000" kern="1200" dirty="0"/>
        </a:p>
      </dsp:txBody>
      <dsp:txXfrm rot="-5400000">
        <a:off x="0" y="2022977"/>
        <a:ext cx="724636" cy="310558"/>
      </dsp:txXfrm>
    </dsp:sp>
    <dsp:sp modelId="{210AB1F5-8E79-4A37-B5A9-62CF170ED655}">
      <dsp:nvSpPr>
        <dsp:cNvPr id="0" name=""/>
        <dsp:cNvSpPr/>
      </dsp:nvSpPr>
      <dsp:spPr>
        <a:xfrm rot="5400000">
          <a:off x="4544406" y="-2159110"/>
          <a:ext cx="672876" cy="83124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solidFill>
                <a:srgbClr val="7030A0"/>
              </a:solidFill>
              <a:latin typeface="Arial" panose="020B0604020202020204" pitchFamily="34" charset="0"/>
              <a:ea typeface="+mn-ea"/>
              <a:cs typeface="Arial" panose="020B0604020202020204" pitchFamily="34" charset="0"/>
            </a:rPr>
            <a:t>Оценщик передает в СРО данные о постановке на учет в качестве ЧПО для корректного отображения в реестре</a:t>
          </a:r>
          <a:endParaRPr lang="ru-RU" sz="2000" kern="1200" dirty="0">
            <a:solidFill>
              <a:srgbClr val="7030A0"/>
            </a:solidFill>
            <a:latin typeface="Arial" panose="020B0604020202020204" pitchFamily="34" charset="0"/>
            <a:ea typeface="+mn-ea"/>
            <a:cs typeface="Arial" panose="020B0604020202020204" pitchFamily="34" charset="0"/>
          </a:endParaRPr>
        </a:p>
      </dsp:txBody>
      <dsp:txXfrm rot="-5400000">
        <a:off x="724637" y="1693506"/>
        <a:ext cx="8279569" cy="6071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8F742F-2189-4C28-8C69-3D9F5794EDB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F2C3CD7-C414-4896-95BA-E854AF9A5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7331951-16E6-45F1-9522-2BE0F6678B96}"/>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5" name="Нижний колонтитул 4">
            <a:extLst>
              <a:ext uri="{FF2B5EF4-FFF2-40B4-BE49-F238E27FC236}">
                <a16:creationId xmlns:a16="http://schemas.microsoft.com/office/drawing/2014/main" id="{DC03B998-98BE-421A-926A-1FD835E234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4C74D9-4FE0-4249-9829-5AD015F2D431}"/>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185719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C3F00C-5DEF-47BF-8D94-39C88AC9DB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9022BF8-023F-4614-91B2-412BF0EFDD8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65026B-6650-42E7-807B-5E6F1F12E178}"/>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5" name="Нижний колонтитул 4">
            <a:extLst>
              <a:ext uri="{FF2B5EF4-FFF2-40B4-BE49-F238E27FC236}">
                <a16:creationId xmlns:a16="http://schemas.microsoft.com/office/drawing/2014/main" id="{34AEF1AE-A1FE-4378-8906-0EA6EAECD28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4959F0-332C-4D5B-BF6A-7CAD8C3B73C6}"/>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405535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609A043-9D85-4C8A-8EFA-26DDDC18FED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22F5E77-2A91-4895-801D-BBF0C6B946E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FE9741-47FC-49FC-B19F-CDE1D2059DC3}"/>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5" name="Нижний колонтитул 4">
            <a:extLst>
              <a:ext uri="{FF2B5EF4-FFF2-40B4-BE49-F238E27FC236}">
                <a16:creationId xmlns:a16="http://schemas.microsoft.com/office/drawing/2014/main" id="{AC205DD6-9569-4622-9E53-95EC71E9638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3482DCA-BDD8-45D1-A039-E3777D01C8DE}"/>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256973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B48551-06CB-4BD8-9BD7-32D742743A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A1B9E29-1AE8-49A6-9384-C3282E600BC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224164D-42CF-474F-BB1E-7372D642AC0A}"/>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5" name="Нижний колонтитул 4">
            <a:extLst>
              <a:ext uri="{FF2B5EF4-FFF2-40B4-BE49-F238E27FC236}">
                <a16:creationId xmlns:a16="http://schemas.microsoft.com/office/drawing/2014/main" id="{5F85049C-BD2C-4546-AEDE-9FC51CEF8ED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DFF092-D634-43B8-AD93-903F5BF28075}"/>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79844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B61021-A5A7-4423-84FE-6B89CA864EB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EB282E6-23D1-4ACA-BA04-9364A6195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D2AC974-F706-4E54-B24C-3D2065ECAB9F}"/>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5" name="Нижний колонтитул 4">
            <a:extLst>
              <a:ext uri="{FF2B5EF4-FFF2-40B4-BE49-F238E27FC236}">
                <a16:creationId xmlns:a16="http://schemas.microsoft.com/office/drawing/2014/main" id="{266522A5-81FE-4EBA-B7C1-FD1FCE0E26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3F287D-4C87-4744-A22A-92ED8B5507A1}"/>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336613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EBFAF4-2D3F-415C-BA34-E5A939DD2A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C0ED20C-6490-40E5-9E56-F216E98DD23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0F225CA-4A09-440A-ACAD-B6ADEAA4246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CA63740-CCE6-4818-983B-CD193EB7D4A5}"/>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6" name="Нижний колонтитул 5">
            <a:extLst>
              <a:ext uri="{FF2B5EF4-FFF2-40B4-BE49-F238E27FC236}">
                <a16:creationId xmlns:a16="http://schemas.microsoft.com/office/drawing/2014/main" id="{2B616118-4318-4AEB-8237-36182F735B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12D581-468B-4832-88D9-823EC9E0F0E6}"/>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206626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B5C1F7-125F-4B9D-8853-A9E32DC6826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333F8FB-BD03-4EFC-BB9E-1C03A7890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5FFF546-245D-4286-A9FC-B403D613E7F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AC05EF4-A389-48FA-8D3E-29E903705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B7CA692-1F87-44B1-9874-C7EE57EDEE4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2303A54-5671-40F6-9039-8821CE1C38A5}"/>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8" name="Нижний колонтитул 7">
            <a:extLst>
              <a:ext uri="{FF2B5EF4-FFF2-40B4-BE49-F238E27FC236}">
                <a16:creationId xmlns:a16="http://schemas.microsoft.com/office/drawing/2014/main" id="{90E482BD-98DC-4E99-ADB0-387AAD63A72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A69229D-8518-4874-A989-E79B8D062FB1}"/>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17019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E4FCC4-0F00-4B9B-8481-035DE145EB5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EC12434-E305-4D7A-A5F2-3A8991C1D151}"/>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4" name="Нижний колонтитул 3">
            <a:extLst>
              <a:ext uri="{FF2B5EF4-FFF2-40B4-BE49-F238E27FC236}">
                <a16:creationId xmlns:a16="http://schemas.microsoft.com/office/drawing/2014/main" id="{D779EC98-4E67-4F95-8261-8DDA0E4DA41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2722158-0CEF-4105-B42D-1F56F7D8C55A}"/>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220672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28CC17E-2176-4997-810A-7B0FB1EB7A6A}"/>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3" name="Нижний колонтитул 2">
            <a:extLst>
              <a:ext uri="{FF2B5EF4-FFF2-40B4-BE49-F238E27FC236}">
                <a16:creationId xmlns:a16="http://schemas.microsoft.com/office/drawing/2014/main" id="{31016EA1-745D-4643-AADF-5218C75F0D2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75D5833-E436-43D1-BD69-5D07231EC692}"/>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35250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1253F1-D95F-4745-9489-16CF05A1D7F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EB9520C-3C15-45F3-AD6A-93C47833E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D7E85A7-EFE4-4AB3-B4A2-37B28390D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320166B-A43D-406F-8AB5-3DEBF162FA26}"/>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6" name="Нижний колонтитул 5">
            <a:extLst>
              <a:ext uri="{FF2B5EF4-FFF2-40B4-BE49-F238E27FC236}">
                <a16:creationId xmlns:a16="http://schemas.microsoft.com/office/drawing/2014/main" id="{85C20AB3-6B32-4A29-8CC8-4E19A24678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84E8D13-95B0-4F6F-8A09-0AF866F756C3}"/>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341330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0A522C-87E3-42FB-A0EE-53FFFB03B1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D4FAC33-F792-4377-9219-2507F2A7F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ADBBCCC-1DC2-4036-AFA2-D580E5114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E7672FE-BFD2-4FE2-90FC-42A190231830}"/>
              </a:ext>
            </a:extLst>
          </p:cNvPr>
          <p:cNvSpPr>
            <a:spLocks noGrp="1"/>
          </p:cNvSpPr>
          <p:nvPr>
            <p:ph type="dt" sz="half" idx="10"/>
          </p:nvPr>
        </p:nvSpPr>
        <p:spPr/>
        <p:txBody>
          <a:bodyPr/>
          <a:lstStyle/>
          <a:p>
            <a:fld id="{2D9C0CD5-F6A7-4431-9810-141867088B6E}" type="datetimeFigureOut">
              <a:rPr lang="ru-RU" smtClean="0"/>
              <a:t>09.12.2020</a:t>
            </a:fld>
            <a:endParaRPr lang="ru-RU"/>
          </a:p>
        </p:txBody>
      </p:sp>
      <p:sp>
        <p:nvSpPr>
          <p:cNvPr id="6" name="Нижний колонтитул 5">
            <a:extLst>
              <a:ext uri="{FF2B5EF4-FFF2-40B4-BE49-F238E27FC236}">
                <a16:creationId xmlns:a16="http://schemas.microsoft.com/office/drawing/2014/main" id="{626BAF2A-C0DE-4672-BADF-AFFB45054D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8A3BAB6-0179-4CCC-BA71-9CE5D3DBDF3C}"/>
              </a:ext>
            </a:extLst>
          </p:cNvPr>
          <p:cNvSpPr>
            <a:spLocks noGrp="1"/>
          </p:cNvSpPr>
          <p:nvPr>
            <p:ph type="sldNum" sz="quarter" idx="12"/>
          </p:nvPr>
        </p:nvSpPr>
        <p:spPr/>
        <p:txBody>
          <a:bodyPr/>
          <a:lstStyle/>
          <a:p>
            <a:fld id="{1CE1F262-53EB-4171-B10A-D759D88B654A}" type="slidenum">
              <a:rPr lang="ru-RU" smtClean="0"/>
              <a:t>‹#›</a:t>
            </a:fld>
            <a:endParaRPr lang="ru-RU"/>
          </a:p>
        </p:txBody>
      </p:sp>
    </p:spTree>
    <p:extLst>
      <p:ext uri="{BB962C8B-B14F-4D97-AF65-F5344CB8AC3E}">
        <p14:creationId xmlns:p14="http://schemas.microsoft.com/office/powerpoint/2010/main" val="374937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F140E4-F034-4BC9-802C-16F9F28AF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8B33288-FE3A-427F-882B-7DA022224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971017-0BA2-4057-AE2D-699E5EBF5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C0CD5-F6A7-4431-9810-141867088B6E}" type="datetimeFigureOut">
              <a:rPr lang="ru-RU" smtClean="0"/>
              <a:t>09.12.2020</a:t>
            </a:fld>
            <a:endParaRPr lang="ru-RU"/>
          </a:p>
        </p:txBody>
      </p:sp>
      <p:sp>
        <p:nvSpPr>
          <p:cNvPr id="5" name="Нижний колонтитул 4">
            <a:extLst>
              <a:ext uri="{FF2B5EF4-FFF2-40B4-BE49-F238E27FC236}">
                <a16:creationId xmlns:a16="http://schemas.microsoft.com/office/drawing/2014/main" id="{3BCC9795-09F1-4AF3-AE24-33C47592F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71AD2AC-265B-4D71-AEEB-231E150EA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1F262-53EB-4171-B10A-D759D88B654A}" type="slidenum">
              <a:rPr lang="ru-RU" smtClean="0"/>
              <a:t>‹#›</a:t>
            </a:fld>
            <a:endParaRPr lang="ru-RU"/>
          </a:p>
        </p:txBody>
      </p:sp>
    </p:spTree>
    <p:extLst>
      <p:ext uri="{BB962C8B-B14F-4D97-AF65-F5344CB8AC3E}">
        <p14:creationId xmlns:p14="http://schemas.microsoft.com/office/powerpoint/2010/main" val="424503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info@tz-ocenka.ru"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3C22C45-F9CE-4199-94F5-6C1A9B7BE6FA}"/>
              </a:ext>
            </a:extLst>
          </p:cNvPr>
          <p:cNvSpPr/>
          <p:nvPr/>
        </p:nvSpPr>
        <p:spPr>
          <a:xfrm>
            <a:off x="5370093" y="6321252"/>
            <a:ext cx="4780423" cy="400110"/>
          </a:xfrm>
          <a:prstGeom prst="rect">
            <a:avLst/>
          </a:prstGeom>
        </p:spPr>
        <p:txBody>
          <a:bodyPr wrap="square">
            <a:spAutoFit/>
          </a:bodyPr>
          <a:lstStyle/>
          <a:p>
            <a:r>
              <a:rPr lang="en-US" sz="2000" b="1" dirty="0" smtClean="0">
                <a:solidFill>
                  <a:schemeClr val="accent1">
                    <a:lumMod val="75000"/>
                  </a:schemeClr>
                </a:solidFill>
                <a:latin typeface="Calibri Light" panose="020F0302020204030204"/>
                <a:ea typeface="+mj-ea"/>
                <a:cs typeface="+mj-cs"/>
              </a:rPr>
              <a:t>www.fsosro.ru</a:t>
            </a:r>
            <a:endParaRPr lang="ru-RU" sz="2000" b="1" dirty="0">
              <a:solidFill>
                <a:schemeClr val="accent1">
                  <a:lumMod val="75000"/>
                </a:schemeClr>
              </a:solidFill>
            </a:endParaRPr>
          </a:p>
        </p:txBody>
      </p:sp>
      <p:sp>
        <p:nvSpPr>
          <p:cNvPr id="11" name="Экспертно-Аналитический Центр">
            <a:extLst>
              <a:ext uri="{FF2B5EF4-FFF2-40B4-BE49-F238E27FC236}">
                <a16:creationId xmlns:a16="http://schemas.microsoft.com/office/drawing/2014/main" id="{6FAE4632-7797-4863-975C-22946380975C}"/>
              </a:ext>
            </a:extLst>
          </p:cNvPr>
          <p:cNvSpPr txBox="1">
            <a:spLocks/>
          </p:cNvSpPr>
          <p:nvPr/>
        </p:nvSpPr>
        <p:spPr>
          <a:xfrm>
            <a:off x="456595" y="3282550"/>
            <a:ext cx="7200900" cy="424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0" marR="0" indent="0" algn="l" defTabSz="584200" rtl="0" latinLnBrk="0">
              <a:lnSpc>
                <a:spcPct val="110000"/>
              </a:lnSpc>
              <a:spcBef>
                <a:spcPts val="0"/>
              </a:spcBef>
              <a:spcAft>
                <a:spcPts val="0"/>
              </a:spcAft>
              <a:buClrTx/>
              <a:buSzTx/>
              <a:buFontTx/>
              <a:buNone/>
              <a:tabLst/>
              <a:defRPr sz="2400" b="0" i="1"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pPr marL="0" marR="0" lvl="0" indent="0" algn="l" defTabSz="584200" rtl="0" eaLnBrk="1" fontAlgn="auto" latinLnBrk="0" hangingPunct="1">
              <a:lnSpc>
                <a:spcPct val="110000"/>
              </a:lnSpc>
              <a:spcBef>
                <a:spcPts val="0"/>
              </a:spcBef>
              <a:spcAft>
                <a:spcPts val="0"/>
              </a:spcAft>
              <a:buClrTx/>
              <a:buSzTx/>
              <a:buFontTx/>
              <a:buNone/>
              <a:tabLst/>
              <a:defRPr/>
            </a:pPr>
            <a:endParaRPr kumimoji="0" lang="ru-RU" sz="2000" b="0" i="1" u="none" strike="noStrike" kern="0" cap="none" spc="0" normalizeH="0" baseline="0" noProof="0" dirty="0">
              <a:ln>
                <a:noFill/>
              </a:ln>
              <a:solidFill>
                <a:schemeClr val="bg2">
                  <a:lumMod val="25000"/>
                </a:schemeClr>
              </a:solidFill>
              <a:effectLst/>
              <a:uLnTx/>
              <a:uFillTx/>
              <a:latin typeface="Palatino"/>
              <a:sym typeface="Palatino"/>
            </a:endParaRPr>
          </a:p>
        </p:txBody>
      </p:sp>
      <p:sp>
        <p:nvSpPr>
          <p:cNvPr id="12" name="Цена ошибок при планировании и реализации проектов девелопмента жилья">
            <a:extLst>
              <a:ext uri="{FF2B5EF4-FFF2-40B4-BE49-F238E27FC236}">
                <a16:creationId xmlns:a16="http://schemas.microsoft.com/office/drawing/2014/main" id="{D2EF67C9-0406-4184-8DA6-3D3881E79404}"/>
              </a:ext>
            </a:extLst>
          </p:cNvPr>
          <p:cNvSpPr txBox="1">
            <a:spLocks/>
          </p:cNvSpPr>
          <p:nvPr/>
        </p:nvSpPr>
        <p:spPr>
          <a:xfrm>
            <a:off x="456595" y="3212414"/>
            <a:ext cx="6667488" cy="241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85000" lnSpcReduction="10000"/>
          </a:bodyPr>
          <a:lstStyle>
            <a:lvl1pPr marL="0" marR="0" indent="0" algn="l" defTabSz="356362" rtl="0" latinLnBrk="0">
              <a:lnSpc>
                <a:spcPct val="90000"/>
              </a:lnSpc>
              <a:spcBef>
                <a:spcPts val="900"/>
              </a:spcBef>
              <a:spcAft>
                <a:spcPts val="0"/>
              </a:spcAft>
              <a:buClrTx/>
              <a:buSzTx/>
              <a:buFontTx/>
              <a:buNone/>
              <a:tabLst/>
              <a:defRPr sz="4270" b="0" i="0" u="none" strike="noStrike" cap="none" spc="0" baseline="0">
                <a:ln>
                  <a:noFill/>
                </a:ln>
                <a:solidFill>
                  <a:srgbClr val="D93E2B"/>
                </a:solidFill>
                <a:uFillTx/>
                <a:latin typeface="+mn-lt"/>
                <a:ea typeface="+mn-ea"/>
                <a:cs typeface="+mn-cs"/>
                <a:sym typeface="Georgia"/>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Georgia"/>
              </a:defRPr>
            </a:lvl9pPr>
          </a:lstStyle>
          <a:p>
            <a:r>
              <a:rPr lang="ru-RU" b="1" dirty="0"/>
              <a:t>Частнопрактикующий оценщик как субъект оценочной деятельности. </a:t>
            </a:r>
            <a:r>
              <a:rPr lang="ru-RU" b="1" dirty="0" smtClean="0"/>
              <a:t>Особенности </a:t>
            </a:r>
            <a:r>
              <a:rPr lang="ru-RU" b="1" dirty="0"/>
              <a:t>статуса и предварительные итоги 2020 </a:t>
            </a:r>
            <a:r>
              <a:rPr lang="ru-RU" b="1" dirty="0" smtClean="0"/>
              <a:t>года</a:t>
            </a:r>
            <a:endParaRPr lang="ru-RU" dirty="0"/>
          </a:p>
        </p:txBody>
      </p:sp>
      <p:sp>
        <p:nvSpPr>
          <p:cNvPr id="14" name="Институт Налогового Менеджмента и Экономики Недвижимости НИУ ВШЭ…">
            <a:extLst>
              <a:ext uri="{FF2B5EF4-FFF2-40B4-BE49-F238E27FC236}">
                <a16:creationId xmlns:a16="http://schemas.microsoft.com/office/drawing/2014/main" id="{C8CCB662-93DE-4700-A408-9A8B392EB5AF}"/>
              </a:ext>
            </a:extLst>
          </p:cNvPr>
          <p:cNvSpPr txBox="1">
            <a:spLocks/>
          </p:cNvSpPr>
          <p:nvPr/>
        </p:nvSpPr>
        <p:spPr>
          <a:xfrm>
            <a:off x="7760305" y="3494948"/>
            <a:ext cx="4047315" cy="241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1pPr>
            <a:lvl2pPr marL="0" marR="0" indent="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2pPr>
            <a:lvl3pPr marL="0" marR="0" indent="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3pPr>
            <a:lvl4pPr marL="0" marR="0" indent="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4pPr>
            <a:lvl5pPr marL="0" marR="0" indent="0" algn="l" defTabSz="584200" rtl="0" latinLnBrk="0">
              <a:lnSpc>
                <a:spcPct val="100000"/>
              </a:lnSpc>
              <a:spcBef>
                <a:spcPts val="0"/>
              </a:spcBef>
              <a:spcAft>
                <a:spcPts val="0"/>
              </a:spcAft>
              <a:buClrTx/>
              <a:buSzTx/>
              <a:buFontTx/>
              <a:buNone/>
              <a:tabLst/>
              <a:defRPr sz="24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err="1" smtClean="0">
                <a:ln>
                  <a:noFill/>
                </a:ln>
                <a:solidFill>
                  <a:srgbClr val="414141"/>
                </a:solidFill>
                <a:effectLst/>
                <a:uLnTx/>
                <a:uFillTx/>
                <a:latin typeface="Palatino"/>
                <a:sym typeface="Palatino"/>
              </a:rPr>
              <a:t>Угожаева</a:t>
            </a:r>
            <a:r>
              <a:rPr kumimoji="0" lang="ru-RU" sz="2000" b="0" i="0" u="none" strike="noStrike" kern="0" cap="none" spc="0" normalizeH="0" baseline="0" noProof="0" dirty="0" smtClean="0">
                <a:ln>
                  <a:noFill/>
                </a:ln>
                <a:solidFill>
                  <a:srgbClr val="414141"/>
                </a:solidFill>
                <a:effectLst/>
                <a:uLnTx/>
                <a:uFillTx/>
                <a:latin typeface="Palatino"/>
                <a:sym typeface="Palatino"/>
              </a:rPr>
              <a:t> Ольга Александровна,</a:t>
            </a:r>
          </a:p>
          <a:p>
            <a:pPr marL="0" marR="0" lvl="0" indent="0" algn="l" defTabSz="584200" rtl="0" eaLnBrk="1" fontAlgn="auto" latinLnBrk="0" hangingPunct="1">
              <a:lnSpc>
                <a:spcPct val="100000"/>
              </a:lnSpc>
              <a:spcBef>
                <a:spcPts val="0"/>
              </a:spcBef>
              <a:spcAft>
                <a:spcPts val="0"/>
              </a:spcAft>
              <a:buClrTx/>
              <a:buSzTx/>
              <a:buFontTx/>
              <a:buNone/>
              <a:tabLst/>
              <a:defRPr/>
            </a:pPr>
            <a:r>
              <a:rPr lang="ru-RU" sz="2000" kern="0" dirty="0" smtClean="0"/>
              <a:t>Директор СРО «Союз «Федерация Специалистов Оценщиков»</a:t>
            </a:r>
            <a:endParaRPr kumimoji="0" lang="ru-RU" sz="2000" b="0" i="0" u="none" strike="noStrike" kern="0" cap="none" spc="0" normalizeH="0" baseline="0" noProof="0" dirty="0">
              <a:ln>
                <a:noFill/>
              </a:ln>
              <a:solidFill>
                <a:srgbClr val="414141"/>
              </a:solidFill>
              <a:effectLst/>
              <a:uLnTx/>
              <a:uFillTx/>
              <a:latin typeface="Palatino"/>
              <a:sym typeface="Palatino"/>
            </a:endParaRPr>
          </a:p>
          <a:p>
            <a:pPr marL="0" marR="0" lvl="0" indent="0" algn="l" defTabSz="5842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rgbClr val="414141"/>
              </a:solidFill>
              <a:effectLst/>
              <a:uLnTx/>
              <a:uFillTx/>
              <a:latin typeface="Palatino"/>
              <a:sym typeface="Palatino"/>
            </a:endParaRPr>
          </a:p>
          <a:p>
            <a:pPr marL="0" marR="0" lvl="0" indent="0" algn="l" defTabSz="5842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rgbClr val="414141"/>
              </a:solidFill>
              <a:effectLst/>
              <a:uLnTx/>
              <a:uFillTx/>
              <a:latin typeface="Palatino"/>
              <a:sym typeface="Palatino"/>
            </a:endParaRPr>
          </a:p>
          <a:p>
            <a:pPr marL="0" marR="0" lvl="0" indent="0" algn="l" defTabSz="584200" rtl="0" eaLnBrk="1" fontAlgn="auto" latinLnBrk="0" hangingPunct="1">
              <a:lnSpc>
                <a:spcPct val="100000"/>
              </a:lnSpc>
              <a:spcBef>
                <a:spcPts val="0"/>
              </a:spcBef>
              <a:spcAft>
                <a:spcPts val="0"/>
              </a:spcAft>
              <a:buClrTx/>
              <a:buSzTx/>
              <a:buFontTx/>
              <a:buNone/>
              <a:tabLst/>
              <a:defRPr/>
            </a:pPr>
            <a:r>
              <a:rPr lang="ru-RU" sz="2000" kern="0" dirty="0"/>
              <a:t>Москва, </a:t>
            </a:r>
            <a:r>
              <a:rPr kumimoji="0" lang="ru-RU" sz="2000" b="0" i="0" u="none" strike="noStrike" kern="0" cap="none" spc="0" normalizeH="0" baseline="0" noProof="0" dirty="0" smtClean="0">
                <a:ln>
                  <a:noFill/>
                </a:ln>
                <a:solidFill>
                  <a:srgbClr val="414141"/>
                </a:solidFill>
                <a:effectLst/>
                <a:uLnTx/>
                <a:uFillTx/>
                <a:latin typeface="Palatino"/>
                <a:sym typeface="Palatino"/>
              </a:rPr>
              <a:t>декабрь 2020 </a:t>
            </a:r>
            <a:endParaRPr kumimoji="0" lang="ru-RU" sz="2000" b="0" i="0" u="none" strike="noStrike" kern="0" cap="none" spc="0" normalizeH="0" baseline="0" noProof="0" dirty="0">
              <a:ln>
                <a:noFill/>
              </a:ln>
              <a:solidFill>
                <a:srgbClr val="414141"/>
              </a:solidFill>
              <a:effectLst/>
              <a:uLnTx/>
              <a:uFillTx/>
              <a:latin typeface="Palatino"/>
              <a:sym typeface="Palatino"/>
            </a:endParaRPr>
          </a:p>
        </p:txBody>
      </p:sp>
      <p:pic>
        <p:nvPicPr>
          <p:cNvPr id="2" name="Рисунок 1"/>
          <p:cNvPicPr>
            <a:picLocks noChangeAspect="1"/>
          </p:cNvPicPr>
          <p:nvPr/>
        </p:nvPicPr>
        <p:blipFill>
          <a:blip r:embed="rId2"/>
          <a:stretch>
            <a:fillRect/>
          </a:stretch>
        </p:blipFill>
        <p:spPr>
          <a:xfrm>
            <a:off x="8065106" y="278850"/>
            <a:ext cx="1847850" cy="1704975"/>
          </a:xfrm>
          <a:prstGeom prst="rect">
            <a:avLst/>
          </a:prstGeom>
        </p:spPr>
      </p:pic>
      <p:pic>
        <p:nvPicPr>
          <p:cNvPr id="1026" name="Picture 2" descr="https://cpa-russia.org/upload/image/2018-11-22-13-54-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72912" cy="259063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10108878" y="381243"/>
            <a:ext cx="1698742" cy="1500188"/>
          </a:xfrm>
          <a:prstGeom prst="rect">
            <a:avLst/>
          </a:prstGeom>
        </p:spPr>
      </p:pic>
    </p:spTree>
    <p:extLst>
      <p:ext uri="{BB962C8B-B14F-4D97-AF65-F5344CB8AC3E}">
        <p14:creationId xmlns:p14="http://schemas.microsoft.com/office/powerpoint/2010/main" val="3646187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2514599" y="312738"/>
            <a:ext cx="11831053" cy="523220"/>
          </a:xfrm>
          <a:prstGeom prst="rect">
            <a:avLst/>
          </a:prstGeom>
        </p:spPr>
        <p:txBody>
          <a:bodyPr wrap="square">
            <a:spAutoFit/>
          </a:bodyPr>
          <a:lstStyle/>
          <a:p>
            <a:pPr marL="176213">
              <a:spcAft>
                <a:spcPts val="500"/>
              </a:spcAft>
            </a:pPr>
            <a:r>
              <a:rPr lang="ru-RU" sz="2800" b="1" dirty="0" smtClean="0">
                <a:solidFill>
                  <a:srgbClr val="7030A0"/>
                </a:solidFill>
                <a:latin typeface="Arial" panose="020B0604020202020204" pitchFamily="34" charset="0"/>
                <a:cs typeface="Arial" panose="020B0604020202020204" pitchFamily="34" charset="0"/>
              </a:rPr>
              <a:t>Особенности налогового статуса ЧПО</a:t>
            </a:r>
            <a:endParaRPr lang="ru-RU" sz="28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4106779" y="953376"/>
            <a:ext cx="7756359" cy="6247864"/>
          </a:xfrm>
          <a:prstGeom prst="rect">
            <a:avLst/>
          </a:prstGeom>
        </p:spPr>
        <p:txBody>
          <a:bodyPr wrap="square">
            <a:spAutoFit/>
          </a:bodyPr>
          <a:lstStyle/>
          <a:p>
            <a:pPr marL="342900" indent="-342900">
              <a:buFont typeface="Wingdings" panose="05000000000000000000" pitchFamily="2" charset="2"/>
              <a:buChar char="ü"/>
            </a:pPr>
            <a:r>
              <a:rPr lang="ru-RU" sz="2000" b="1" dirty="0" smtClean="0">
                <a:solidFill>
                  <a:srgbClr val="7030A0"/>
                </a:solidFill>
                <a:latin typeface="Arial" panose="020B0604020202020204" pitchFamily="34" charset="0"/>
                <a:cs typeface="Arial" panose="020B0604020202020204" pitchFamily="34" charset="0"/>
              </a:rPr>
              <a:t>НДФЛ 13% - </a:t>
            </a:r>
            <a:r>
              <a:rPr lang="ru-RU" sz="2000" dirty="0" smtClean="0">
                <a:solidFill>
                  <a:srgbClr val="7030A0"/>
                </a:solidFill>
                <a:latin typeface="Arial" panose="020B0604020202020204" pitchFamily="34" charset="0"/>
                <a:cs typeface="Arial" panose="020B0604020202020204" pitchFamily="34" charset="0"/>
              </a:rPr>
              <a:t>по </a:t>
            </a:r>
            <a:r>
              <a:rPr lang="ru-RU" sz="2000" dirty="0">
                <a:solidFill>
                  <a:srgbClr val="7030A0"/>
                </a:solidFill>
                <a:latin typeface="Arial" panose="020B0604020202020204" pitchFamily="34" charset="0"/>
                <a:cs typeface="Arial" panose="020B0604020202020204" pitchFamily="34" charset="0"/>
              </a:rPr>
              <a:t>суммам доходов, полученных от осуществления </a:t>
            </a:r>
            <a:r>
              <a:rPr lang="ru-RU" sz="2000" dirty="0" smtClean="0">
                <a:solidFill>
                  <a:srgbClr val="7030A0"/>
                </a:solidFill>
                <a:latin typeface="Arial" panose="020B0604020202020204" pitchFamily="34" charset="0"/>
                <a:cs typeface="Arial" panose="020B0604020202020204" pitchFamily="34" charset="0"/>
              </a:rPr>
              <a:t>частной практики</a:t>
            </a:r>
          </a:p>
          <a:p>
            <a:r>
              <a:rPr lang="ru-RU" sz="2000" dirty="0" smtClean="0">
                <a:solidFill>
                  <a:srgbClr val="7030A0"/>
                </a:solidFill>
                <a:latin typeface="Arial" panose="020B0604020202020204" pitchFamily="34" charset="0"/>
                <a:cs typeface="Arial" panose="020B0604020202020204" pitchFamily="34" charset="0"/>
              </a:rPr>
              <a:t>Исчисляется и оплачивается оценщиком самостоятельно (ст. 216, ст. 225, ст. 227 НК РФ)</a:t>
            </a:r>
          </a:p>
          <a:p>
            <a:endParaRPr lang="ru-RU" sz="20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b="1" dirty="0" smtClean="0">
                <a:solidFill>
                  <a:srgbClr val="7030A0"/>
                </a:solidFill>
                <a:latin typeface="Arial" panose="020B0604020202020204" pitchFamily="34" charset="0"/>
                <a:cs typeface="Arial" panose="020B0604020202020204" pitchFamily="34" charset="0"/>
              </a:rPr>
              <a:t>Страховые взносы </a:t>
            </a:r>
          </a:p>
          <a:p>
            <a:r>
              <a:rPr lang="ru-RU" sz="2000" dirty="0" smtClean="0">
                <a:solidFill>
                  <a:srgbClr val="7030A0"/>
                </a:solidFill>
                <a:latin typeface="Arial" panose="020B0604020202020204" pitchFamily="34" charset="0"/>
                <a:cs typeface="Arial" panose="020B0604020202020204" pitchFamily="34" charset="0"/>
              </a:rPr>
              <a:t>Ст. 419, ст. 430 НК РФ</a:t>
            </a:r>
          </a:p>
          <a:p>
            <a:r>
              <a:rPr lang="ru-RU" sz="2000" dirty="0" smtClean="0">
                <a:solidFill>
                  <a:srgbClr val="7030A0"/>
                </a:solidFill>
                <a:latin typeface="Arial" panose="020B0604020202020204" pitchFamily="34" charset="0"/>
                <a:cs typeface="Arial" panose="020B0604020202020204" pitchFamily="34" charset="0"/>
              </a:rPr>
              <a:t>ЧПО уплачивают страховые взносы на обязательное пенсионное страхование и обязательное медицинское страхование в фиксированном размере за себя</a:t>
            </a:r>
          </a:p>
          <a:p>
            <a:endParaRPr lang="ru-RU" sz="20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b="1" dirty="0" smtClean="0">
                <a:solidFill>
                  <a:srgbClr val="7030A0"/>
                </a:solidFill>
                <a:latin typeface="Arial" panose="020B0604020202020204" pitchFamily="34" charset="0"/>
                <a:cs typeface="Arial" panose="020B0604020202020204" pitchFamily="34" charset="0"/>
              </a:rPr>
              <a:t>Налоговые вычеты </a:t>
            </a:r>
            <a:r>
              <a:rPr lang="ru-RU" sz="2000" dirty="0" smtClean="0">
                <a:solidFill>
                  <a:srgbClr val="7030A0"/>
                </a:solidFill>
                <a:latin typeface="Arial" panose="020B0604020202020204" pitchFamily="34" charset="0"/>
                <a:cs typeface="Arial" panose="020B0604020202020204" pitchFamily="34" charset="0"/>
              </a:rPr>
              <a:t>(ст. </a:t>
            </a:r>
            <a:r>
              <a:rPr lang="ru-RU" sz="2000" dirty="0">
                <a:solidFill>
                  <a:srgbClr val="7030A0"/>
                </a:solidFill>
                <a:latin typeface="Arial" panose="020B0604020202020204" pitchFamily="34" charset="0"/>
                <a:cs typeface="Arial" panose="020B0604020202020204" pitchFamily="34" charset="0"/>
              </a:rPr>
              <a:t>221 </a:t>
            </a:r>
            <a:r>
              <a:rPr lang="ru-RU" sz="2000" dirty="0" smtClean="0">
                <a:solidFill>
                  <a:srgbClr val="7030A0"/>
                </a:solidFill>
                <a:latin typeface="Arial" panose="020B0604020202020204" pitchFamily="34" charset="0"/>
                <a:cs typeface="Arial" panose="020B0604020202020204" pitchFamily="34" charset="0"/>
              </a:rPr>
              <a:t>НК РФ) - в </a:t>
            </a:r>
            <a:r>
              <a:rPr lang="ru-RU" sz="2000" dirty="0">
                <a:solidFill>
                  <a:srgbClr val="7030A0"/>
                </a:solidFill>
                <a:latin typeface="Arial" panose="020B0604020202020204" pitchFamily="34" charset="0"/>
                <a:cs typeface="Arial" panose="020B0604020202020204" pitchFamily="34" charset="0"/>
              </a:rPr>
              <a:t>сумме фактически произведённых </a:t>
            </a:r>
            <a:r>
              <a:rPr lang="ru-RU" sz="2000" dirty="0" smtClean="0">
                <a:solidFill>
                  <a:srgbClr val="7030A0"/>
                </a:solidFill>
                <a:latin typeface="Arial" panose="020B0604020202020204" pitchFamily="34" charset="0"/>
                <a:cs typeface="Arial" panose="020B0604020202020204" pitchFamily="34" charset="0"/>
              </a:rPr>
              <a:t>и </a:t>
            </a:r>
            <a:r>
              <a:rPr lang="ru-RU" sz="2000" dirty="0">
                <a:solidFill>
                  <a:srgbClr val="7030A0"/>
                </a:solidFill>
                <a:latin typeface="Arial" panose="020B0604020202020204" pitchFamily="34" charset="0"/>
                <a:cs typeface="Arial" panose="020B0604020202020204" pitchFamily="34" charset="0"/>
              </a:rPr>
              <a:t>документально подтверждённых расходов, непосредственно связанных с извлечением доходов. </a:t>
            </a:r>
          </a:p>
          <a:p>
            <a:r>
              <a:rPr lang="ru-RU" sz="2000" dirty="0" smtClean="0">
                <a:solidFill>
                  <a:srgbClr val="7030A0"/>
                </a:solidFill>
                <a:latin typeface="Arial" panose="020B0604020202020204" pitchFamily="34" charset="0"/>
                <a:cs typeface="Arial" panose="020B0604020202020204" pitchFamily="34" charset="0"/>
              </a:rPr>
              <a:t>Состав </a:t>
            </a:r>
            <a:r>
              <a:rPr lang="ru-RU" sz="2000" dirty="0">
                <a:solidFill>
                  <a:srgbClr val="7030A0"/>
                </a:solidFill>
                <a:latin typeface="Arial" panose="020B0604020202020204" pitchFamily="34" charset="0"/>
                <a:cs typeface="Arial" panose="020B0604020202020204" pitchFamily="34" charset="0"/>
              </a:rPr>
              <a:t>указанных расходов, принимаемых к вычету, определяется налогоплательщиком самостоятельно в порядке, аналогичном порядку определения расходов для целей налогообложения, установленному главой «Налог на прибыль организаций» </a:t>
            </a:r>
            <a:r>
              <a:rPr lang="ru-RU" sz="2000" dirty="0" smtClean="0">
                <a:solidFill>
                  <a:srgbClr val="7030A0"/>
                </a:solidFill>
                <a:latin typeface="Arial" panose="020B0604020202020204" pitchFamily="34" charset="0"/>
                <a:cs typeface="Arial" panose="020B0604020202020204" pitchFamily="34" charset="0"/>
              </a:rPr>
              <a:t>НК РФ. </a:t>
            </a:r>
          </a:p>
          <a:p>
            <a:pPr marL="342900" indent="-342900">
              <a:buFont typeface="Wingdings" panose="05000000000000000000" pitchFamily="2" charset="2"/>
              <a:buChar char="ü"/>
            </a:pPr>
            <a:endParaRPr lang="ru-RU" sz="2000" dirty="0" smtClean="0">
              <a:solidFill>
                <a:srgbClr val="7030A0"/>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B2BBAA6C-2ECA-48B4-95DF-7BE8F6E24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2137649"/>
            <a:ext cx="3830038" cy="3225743"/>
          </a:xfrm>
          <a:prstGeom prst="rect">
            <a:avLst/>
          </a:prstGeom>
          <a:effectLst>
            <a:softEdge rad="127000"/>
          </a:effectLst>
        </p:spPr>
      </p:pic>
    </p:spTree>
    <p:extLst>
      <p:ext uri="{BB962C8B-B14F-4D97-AF65-F5344CB8AC3E}">
        <p14:creationId xmlns:p14="http://schemas.microsoft.com/office/powerpoint/2010/main" val="3036137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2069431" y="268574"/>
            <a:ext cx="11831053" cy="523220"/>
          </a:xfrm>
          <a:prstGeom prst="rect">
            <a:avLst/>
          </a:prstGeom>
        </p:spPr>
        <p:txBody>
          <a:bodyPr wrap="square">
            <a:spAutoFit/>
          </a:bodyPr>
          <a:lstStyle/>
          <a:p>
            <a:pPr marL="176213">
              <a:spcAft>
                <a:spcPts val="500"/>
              </a:spcAft>
            </a:pPr>
            <a:r>
              <a:rPr lang="ru-RU" sz="2800" b="1" dirty="0" smtClean="0">
                <a:solidFill>
                  <a:srgbClr val="7030A0"/>
                </a:solidFill>
                <a:latin typeface="Arial" panose="020B0604020202020204" pitchFamily="34" charset="0"/>
                <a:cs typeface="Arial" panose="020B0604020202020204" pitchFamily="34" charset="0"/>
              </a:rPr>
              <a:t>Дополнительные особенности статуса ЧПО</a:t>
            </a:r>
            <a:endParaRPr lang="ru-RU" sz="28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4106779" y="953376"/>
            <a:ext cx="7756359" cy="400110"/>
          </a:xfrm>
          <a:prstGeom prst="rect">
            <a:avLst/>
          </a:prstGeom>
        </p:spPr>
        <p:txBody>
          <a:bodyPr wrap="square">
            <a:spAutoFit/>
          </a:bodyPr>
          <a:lstStyle/>
          <a:p>
            <a:pPr marL="342900" indent="-342900">
              <a:buFont typeface="Wingdings" panose="05000000000000000000" pitchFamily="2" charset="2"/>
              <a:buChar char="ü"/>
            </a:pPr>
            <a:endParaRPr lang="ru-RU" sz="2000" dirty="0" smtClean="0">
              <a:solidFill>
                <a:srgbClr val="7030A0"/>
              </a:solidFill>
              <a:latin typeface="Arial" panose="020B0604020202020204" pitchFamily="34" charset="0"/>
              <a:cs typeface="Arial" panose="020B0604020202020204" pitchFamily="34" charset="0"/>
            </a:endParaRPr>
          </a:p>
        </p:txBody>
      </p:sp>
      <p:sp>
        <p:nvSpPr>
          <p:cNvPr id="8" name="Прямоугольник 7"/>
          <p:cNvSpPr/>
          <p:nvPr/>
        </p:nvSpPr>
        <p:spPr>
          <a:xfrm>
            <a:off x="673766" y="1153431"/>
            <a:ext cx="10599823" cy="5324535"/>
          </a:xfrm>
          <a:prstGeom prst="rect">
            <a:avLst/>
          </a:prstGeom>
        </p:spPr>
        <p:txBody>
          <a:bodyPr wrap="square">
            <a:spAutoFit/>
          </a:bodyPr>
          <a:lstStyle/>
          <a:p>
            <a:pPr marL="342900" indent="-342900">
              <a:buFont typeface="Wingdings" panose="05000000000000000000" pitchFamily="2" charset="2"/>
              <a:buChar char="ü"/>
            </a:pPr>
            <a:r>
              <a:rPr lang="ru-RU" sz="2000" dirty="0" smtClean="0">
                <a:solidFill>
                  <a:srgbClr val="7030A0"/>
                </a:solidFill>
                <a:latin typeface="Arial" panose="020B0604020202020204" pitchFamily="34" charset="0"/>
                <a:cs typeface="Arial" panose="020B0604020202020204" pitchFamily="34" charset="0"/>
              </a:rPr>
              <a:t>Расчетный счет открывается в банке в соответствии с требованиями Инструкции ЦБ РФ №153-И от 30.05.2014</a:t>
            </a:r>
          </a:p>
          <a:p>
            <a:r>
              <a:rPr lang="ru-RU" sz="2000" dirty="0" smtClean="0">
                <a:solidFill>
                  <a:srgbClr val="7030A0"/>
                </a:solidFill>
                <a:latin typeface="Arial" panose="020B0604020202020204" pitchFamily="34" charset="0"/>
                <a:cs typeface="Arial" panose="020B0604020202020204" pitchFamily="34" charset="0"/>
              </a:rPr>
              <a:t>После получения уведомления из ИФНС рекомендовано открытие отдельного счета для целей раздельного учета доходов и расходов от разных видов деятельности.</a:t>
            </a:r>
          </a:p>
          <a:p>
            <a:r>
              <a:rPr lang="ru-RU" sz="2000" dirty="0" smtClean="0">
                <a:solidFill>
                  <a:srgbClr val="7030A0"/>
                </a:solidFill>
                <a:latin typeface="Arial" panose="020B0604020202020204" pitchFamily="34" charset="0"/>
                <a:cs typeface="Arial" panose="020B0604020202020204" pitchFamily="34" charset="0"/>
              </a:rPr>
              <a:t>Также нет запрета на использование ранее открытого физическим лицом счета при условии актуализации договорных отношений с банком в связи с приобретением нового статуса ЧПО.</a:t>
            </a:r>
          </a:p>
          <a:p>
            <a:endParaRPr lang="ru-RU" sz="20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dirty="0">
                <a:solidFill>
                  <a:srgbClr val="7030A0"/>
                </a:solidFill>
                <a:latin typeface="Arial" panose="020B0604020202020204" pitchFamily="34" charset="0"/>
                <a:cs typeface="Arial" panose="020B0604020202020204" pitchFamily="34" charset="0"/>
              </a:rPr>
              <a:t>Наличие печати обязательно </a:t>
            </a:r>
            <a:endParaRPr lang="ru-RU" sz="2000" dirty="0" smtClean="0">
              <a:solidFill>
                <a:srgbClr val="7030A0"/>
              </a:solidFill>
              <a:latin typeface="Arial" panose="020B0604020202020204" pitchFamily="34" charset="0"/>
              <a:cs typeface="Arial" panose="020B0604020202020204" pitchFamily="34" charset="0"/>
            </a:endParaRPr>
          </a:p>
          <a:p>
            <a:r>
              <a:rPr lang="ru-RU" sz="2000" dirty="0" smtClean="0">
                <a:solidFill>
                  <a:srgbClr val="7030A0"/>
                </a:solidFill>
                <a:latin typeface="Arial" panose="020B0604020202020204" pitchFamily="34" charset="0"/>
                <a:cs typeface="Arial" panose="020B0604020202020204" pitchFamily="34" charset="0"/>
              </a:rPr>
              <a:t>В </a:t>
            </a:r>
            <a:r>
              <a:rPr lang="ru-RU" sz="2000" dirty="0">
                <a:solidFill>
                  <a:srgbClr val="7030A0"/>
                </a:solidFill>
                <a:latin typeface="Arial" panose="020B0604020202020204" pitchFamily="34" charset="0"/>
                <a:cs typeface="Arial" panose="020B0604020202020204" pitchFamily="34" charset="0"/>
              </a:rPr>
              <a:t>соответствии с ст. 11 ФЗ № 135-ФЗ, п. 6 ФСО № 3: «Отчет…., а также скреплен личной печатью оценщика или оценщиков либо печатью юридического лица, с которым оценщик или оценщики заключили трудовой договор</a:t>
            </a:r>
            <a:r>
              <a:rPr lang="ru-RU" sz="2000" dirty="0" smtClean="0">
                <a:solidFill>
                  <a:srgbClr val="7030A0"/>
                </a:solidFill>
                <a:latin typeface="Arial" panose="020B0604020202020204" pitchFamily="34" charset="0"/>
                <a:cs typeface="Arial" panose="020B0604020202020204" pitchFamily="34" charset="0"/>
              </a:rPr>
              <a:t>». Специальные </a:t>
            </a:r>
            <a:r>
              <a:rPr lang="ru-RU" sz="2000" dirty="0">
                <a:solidFill>
                  <a:srgbClr val="7030A0"/>
                </a:solidFill>
                <a:latin typeface="Arial" panose="020B0604020202020204" pitchFamily="34" charset="0"/>
                <a:cs typeface="Arial" panose="020B0604020202020204" pitchFamily="34" charset="0"/>
              </a:rPr>
              <a:t>требования к печати частнопрактикующего оценщика не предусмотрены. </a:t>
            </a:r>
            <a:endParaRPr lang="ru-RU" sz="2000" dirty="0" smtClean="0">
              <a:solidFill>
                <a:srgbClr val="7030A0"/>
              </a:solidFill>
              <a:latin typeface="Arial" panose="020B0604020202020204" pitchFamily="34" charset="0"/>
              <a:cs typeface="Arial" panose="020B0604020202020204" pitchFamily="34" charset="0"/>
            </a:endParaRPr>
          </a:p>
          <a:p>
            <a:endParaRPr lang="ru-RU" sz="20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dirty="0" smtClean="0">
                <a:solidFill>
                  <a:srgbClr val="7030A0"/>
                </a:solidFill>
                <a:latin typeface="Arial" panose="020B0604020202020204" pitchFamily="34" charset="0"/>
                <a:cs typeface="Arial" panose="020B0604020202020204" pitchFamily="34" charset="0"/>
              </a:rPr>
              <a:t>Онлайн-касса не нужна (ст. </a:t>
            </a:r>
            <a:r>
              <a:rPr lang="ru-RU" sz="2000" dirty="0">
                <a:solidFill>
                  <a:srgbClr val="7030A0"/>
                </a:solidFill>
                <a:latin typeface="Arial" panose="020B0604020202020204" pitchFamily="34" charset="0"/>
                <a:cs typeface="Arial" panose="020B0604020202020204" pitchFamily="34" charset="0"/>
              </a:rPr>
              <a:t>1.2 №54-ФЗ от 22.05.2020 «О применении контрольно-кассовой техники при осуществлении расчетов в Российской Федерации»)</a:t>
            </a:r>
            <a:endParaRPr lang="ru-RU" sz="20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ru-RU" sz="2000"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09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2767262" y="324687"/>
            <a:ext cx="11831053" cy="523220"/>
          </a:xfrm>
          <a:prstGeom prst="rect">
            <a:avLst/>
          </a:prstGeom>
        </p:spPr>
        <p:txBody>
          <a:bodyPr wrap="square">
            <a:spAutoFit/>
          </a:bodyPr>
          <a:lstStyle/>
          <a:p>
            <a:pPr marL="176213">
              <a:spcAft>
                <a:spcPts val="500"/>
              </a:spcAft>
            </a:pPr>
            <a:r>
              <a:rPr lang="ru-RU" sz="2800" b="1" dirty="0" smtClean="0">
                <a:solidFill>
                  <a:srgbClr val="7030A0"/>
                </a:solidFill>
                <a:latin typeface="Arial" panose="020B0604020202020204" pitchFamily="34" charset="0"/>
                <a:cs typeface="Arial" panose="020B0604020202020204" pitchFamily="34" charset="0"/>
              </a:rPr>
              <a:t>Риски ЧПО (налоговый аспект)</a:t>
            </a:r>
            <a:endParaRPr lang="ru-RU" sz="28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762000" y="3911177"/>
            <a:ext cx="6429774" cy="2246769"/>
          </a:xfrm>
          <a:prstGeom prst="rect">
            <a:avLst/>
          </a:prstGeom>
        </p:spPr>
        <p:txBody>
          <a:bodyPr wrap="square">
            <a:spAutoFit/>
          </a:bodyPr>
          <a:lstStyle/>
          <a:p>
            <a:r>
              <a:rPr lang="ru-RU" sz="2000" i="1" dirty="0" smtClean="0">
                <a:solidFill>
                  <a:srgbClr val="7030A0"/>
                </a:solidFill>
                <a:latin typeface="Arial" panose="020B0604020202020204" pitchFamily="34" charset="0"/>
                <a:cs typeface="Arial" panose="020B0604020202020204" pitchFamily="34" charset="0"/>
              </a:rPr>
              <a:t>Кейс:</a:t>
            </a:r>
          </a:p>
          <a:p>
            <a:r>
              <a:rPr lang="ru-RU" sz="2000" dirty="0" smtClean="0">
                <a:solidFill>
                  <a:srgbClr val="7030A0"/>
                </a:solidFill>
                <a:latin typeface="Arial" panose="020B0604020202020204" pitchFamily="34" charset="0"/>
                <a:cs typeface="Arial" panose="020B0604020202020204" pitchFamily="34" charset="0"/>
              </a:rPr>
              <a:t>За период 2019-2020 годов СРО «СФСО» сняла с налогового учета более 20 оценщиков, принудительно поставленных на учет в качестве частнопрактикующих. Оценщики сразу получали по почте требования об уплате налоговых задолженностей или судебный приказ.</a:t>
            </a:r>
          </a:p>
        </p:txBody>
      </p:sp>
      <p:pic>
        <p:nvPicPr>
          <p:cNvPr id="4" name="Рисунок 3"/>
          <p:cNvPicPr>
            <a:picLocks noChangeAspect="1"/>
          </p:cNvPicPr>
          <p:nvPr/>
        </p:nvPicPr>
        <p:blipFill>
          <a:blip r:embed="rId2"/>
          <a:stretch>
            <a:fillRect/>
          </a:stretch>
        </p:blipFill>
        <p:spPr>
          <a:xfrm>
            <a:off x="7191774" y="1462590"/>
            <a:ext cx="4567088" cy="3735052"/>
          </a:xfrm>
          <a:prstGeom prst="rect">
            <a:avLst/>
          </a:prstGeom>
        </p:spPr>
      </p:pic>
      <p:sp>
        <p:nvSpPr>
          <p:cNvPr id="8" name="Прямоугольник 7"/>
          <p:cNvSpPr/>
          <p:nvPr/>
        </p:nvSpPr>
        <p:spPr>
          <a:xfrm>
            <a:off x="762000" y="1120012"/>
            <a:ext cx="6429774" cy="2862322"/>
          </a:xfrm>
          <a:prstGeom prst="rect">
            <a:avLst/>
          </a:prstGeom>
        </p:spPr>
        <p:txBody>
          <a:bodyPr wrap="square">
            <a:spAutoFit/>
          </a:bodyPr>
          <a:lstStyle/>
          <a:p>
            <a:r>
              <a:rPr lang="ru-RU" sz="2000" dirty="0" smtClean="0">
                <a:solidFill>
                  <a:srgbClr val="7030A0"/>
                </a:solidFill>
                <a:latin typeface="Arial" panose="020B0604020202020204" pitchFamily="34" charset="0"/>
                <a:cs typeface="Arial" panose="020B0604020202020204" pitchFamily="34" charset="0"/>
              </a:rPr>
              <a:t>В случае действительного членства оценщика в СРО и отсутствия у него трудовых отношений с юридическим лицом оценщик может быть поставлен на налоговый учет как ЧПО в принудительном порядке с обязанностью оплаты задолженностей по страховым взносам (с учетом пеней) за весь период отсутствия у него трудового договора с юридическим лицом.</a:t>
            </a:r>
          </a:p>
          <a:p>
            <a:pPr marL="342900" indent="-342900">
              <a:buFont typeface="Wingdings" panose="05000000000000000000" pitchFamily="2" charset="2"/>
              <a:buChar char="ü"/>
            </a:pPr>
            <a:endParaRPr lang="ru-RU" sz="2000"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361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1516814" y="160337"/>
            <a:ext cx="14968120" cy="1018227"/>
          </a:xfrm>
          <a:prstGeom prst="rect">
            <a:avLst/>
          </a:prstGeom>
        </p:spPr>
        <p:txBody>
          <a:bodyPr wrap="square">
            <a:spAutoFit/>
          </a:bodyPr>
          <a:lstStyle/>
          <a:p>
            <a:pPr marL="176213" algn="ctr">
              <a:spcAft>
                <a:spcPts val="500"/>
              </a:spcAft>
            </a:pPr>
            <a:r>
              <a:rPr lang="ru-RU" sz="2800" b="1" dirty="0" smtClean="0">
                <a:solidFill>
                  <a:srgbClr val="7030A0"/>
                </a:solidFill>
                <a:latin typeface="Arial" panose="020B0604020202020204" pitchFamily="34" charset="0"/>
                <a:cs typeface="Arial" panose="020B0604020202020204" pitchFamily="34" charset="0"/>
              </a:rPr>
              <a:t>Законопроект о </a:t>
            </a:r>
            <a:r>
              <a:rPr lang="ru-RU" sz="2800" b="1" dirty="0">
                <a:solidFill>
                  <a:srgbClr val="7030A0"/>
                </a:solidFill>
                <a:latin typeface="Arial" panose="020B0604020202020204" pitchFamily="34" charset="0"/>
                <a:cs typeface="Arial" panose="020B0604020202020204" pitchFamily="34" charset="0"/>
              </a:rPr>
              <a:t>внесении изменений </a:t>
            </a:r>
            <a:r>
              <a:rPr lang="ru-RU" sz="2800" b="1" dirty="0" smtClean="0">
                <a:solidFill>
                  <a:srgbClr val="7030A0"/>
                </a:solidFill>
                <a:latin typeface="Arial" panose="020B0604020202020204" pitchFamily="34" charset="0"/>
                <a:cs typeface="Arial" panose="020B0604020202020204" pitchFamily="34" charset="0"/>
              </a:rPr>
              <a:t>в</a:t>
            </a:r>
          </a:p>
          <a:p>
            <a:pPr marL="176213" algn="ctr">
              <a:spcAft>
                <a:spcPts val="500"/>
              </a:spcAft>
            </a:pPr>
            <a:r>
              <a:rPr lang="ru-RU" sz="2800" b="1" dirty="0" smtClean="0">
                <a:solidFill>
                  <a:srgbClr val="7030A0"/>
                </a:solidFill>
                <a:latin typeface="Arial" panose="020B0604020202020204" pitchFamily="34" charset="0"/>
                <a:cs typeface="Arial" panose="020B0604020202020204" pitchFamily="34" charset="0"/>
              </a:rPr>
              <a:t>Закон об оценке (аспект ЧПО)</a:t>
            </a:r>
            <a:endParaRPr lang="ru-RU" sz="28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60375" y="1559472"/>
            <a:ext cx="11414793" cy="3477875"/>
          </a:xfrm>
          <a:prstGeom prst="rect">
            <a:avLst/>
          </a:prstGeom>
        </p:spPr>
        <p:txBody>
          <a:bodyPr wrap="square">
            <a:spAutoFit/>
          </a:bodyPr>
          <a:lstStyle/>
          <a:p>
            <a:pPr indent="450215" algn="just">
              <a:spcAft>
                <a:spcPts val="0"/>
              </a:spcAft>
            </a:pPr>
            <a:r>
              <a:rPr lang="ru-RU" sz="2000" dirty="0" smtClean="0">
                <a:solidFill>
                  <a:srgbClr val="7030A0"/>
                </a:solidFill>
                <a:latin typeface="Arial" panose="020B0604020202020204" pitchFamily="34" charset="0"/>
                <a:cs typeface="Arial" panose="020B0604020202020204" pitchFamily="34" charset="0"/>
              </a:rPr>
              <a:t>При оценке объектов</a:t>
            </a:r>
            <a:r>
              <a:rPr lang="ru-RU" sz="2000" dirty="0">
                <a:solidFill>
                  <a:srgbClr val="7030A0"/>
                </a:solidFill>
                <a:latin typeface="Arial" panose="020B0604020202020204" pitchFamily="34" charset="0"/>
                <a:cs typeface="Arial" panose="020B0604020202020204" pitchFamily="34" charset="0"/>
              </a:rPr>
              <a:t>, принадлежащих полностью или частично муниципальным образованиям, </a:t>
            </a:r>
            <a:r>
              <a:rPr lang="ru-RU" sz="2000" dirty="0" smtClean="0">
                <a:solidFill>
                  <a:srgbClr val="7030A0"/>
                </a:solidFill>
                <a:latin typeface="Arial" panose="020B0604020202020204" pitchFamily="34" charset="0"/>
                <a:cs typeface="Arial" panose="020B0604020202020204" pitchFamily="34" charset="0"/>
              </a:rPr>
              <a:t>ЧПО обязан соответствовать </a:t>
            </a:r>
            <a:r>
              <a:rPr lang="ru-RU" sz="2000" dirty="0">
                <a:solidFill>
                  <a:srgbClr val="7030A0"/>
                </a:solidFill>
                <a:latin typeface="Arial" panose="020B0604020202020204" pitchFamily="34" charset="0"/>
                <a:cs typeface="Arial" panose="020B0604020202020204" pitchFamily="34" charset="0"/>
              </a:rPr>
              <a:t>следующим требованиям:</a:t>
            </a:r>
          </a:p>
          <a:p>
            <a:pPr marL="342900" indent="-342900" algn="just">
              <a:spcAft>
                <a:spcPts val="0"/>
              </a:spcAft>
              <a:buFont typeface="Wingdings" panose="05000000000000000000" pitchFamily="2" charset="2"/>
              <a:buChar char="Ø"/>
            </a:pPr>
            <a:r>
              <a:rPr lang="ru-RU" sz="2000" dirty="0">
                <a:solidFill>
                  <a:srgbClr val="7030A0"/>
                </a:solidFill>
                <a:latin typeface="Arial" panose="020B0604020202020204" pitchFamily="34" charset="0"/>
                <a:cs typeface="Arial" panose="020B0604020202020204" pitchFamily="34" charset="0"/>
              </a:rPr>
              <a:t>иметь опыт составления отчетов об оценке по направлениям оценочной деятельности, соответствующим объекту оценки, при этом количество подписанных оценщиком отчетов об оценке по направлениям оценочной деятельности «оценка недвижимости», «оценка движимого имущества» не должно быть менее </a:t>
            </a:r>
            <a:r>
              <a:rPr lang="ru-RU" sz="2000" dirty="0" smtClean="0">
                <a:solidFill>
                  <a:srgbClr val="7030A0"/>
                </a:solidFill>
                <a:latin typeface="Arial" panose="020B0604020202020204" pitchFamily="34" charset="0"/>
                <a:cs typeface="Arial" panose="020B0604020202020204" pitchFamily="34" charset="0"/>
              </a:rPr>
              <a:t>5, </a:t>
            </a:r>
            <a:r>
              <a:rPr lang="ru-RU" sz="2000" dirty="0">
                <a:solidFill>
                  <a:srgbClr val="7030A0"/>
                </a:solidFill>
                <a:latin typeface="Arial" panose="020B0604020202020204" pitchFamily="34" charset="0"/>
                <a:cs typeface="Arial" panose="020B0604020202020204" pitchFamily="34" charset="0"/>
              </a:rPr>
              <a:t>по направлению оценочной деятельности «оценка бизнеса» – не менее </a:t>
            </a:r>
            <a:r>
              <a:rPr lang="ru-RU" sz="2000" dirty="0" smtClean="0">
                <a:solidFill>
                  <a:srgbClr val="7030A0"/>
                </a:solidFill>
                <a:latin typeface="Arial" panose="020B0604020202020204" pitchFamily="34" charset="0"/>
                <a:cs typeface="Arial" panose="020B0604020202020204" pitchFamily="34" charset="0"/>
              </a:rPr>
              <a:t>2;</a:t>
            </a:r>
            <a:endParaRPr lang="ru-RU" sz="2000" dirty="0">
              <a:solidFill>
                <a:srgbClr val="7030A0"/>
              </a:solidFill>
              <a:latin typeface="Arial" panose="020B0604020202020204" pitchFamily="34" charset="0"/>
              <a:cs typeface="Arial" panose="020B0604020202020204" pitchFamily="34" charset="0"/>
            </a:endParaRPr>
          </a:p>
          <a:p>
            <a:pPr marL="342900" indent="-342900" algn="just">
              <a:spcAft>
                <a:spcPts val="0"/>
              </a:spcAft>
              <a:buFont typeface="Wingdings" panose="05000000000000000000" pitchFamily="2" charset="2"/>
              <a:buChar char="Ø"/>
            </a:pPr>
            <a:r>
              <a:rPr lang="ru-RU" sz="2000" dirty="0">
                <a:solidFill>
                  <a:srgbClr val="7030A0"/>
                </a:solidFill>
                <a:latin typeface="Arial" panose="020B0604020202020204" pitchFamily="34" charset="0"/>
                <a:cs typeface="Arial" panose="020B0604020202020204" pitchFamily="34" charset="0"/>
              </a:rPr>
              <a:t>не иметь мер дисциплинарного воздействия в виде приостановления права осуществления оценочной деятельности, рекомендации об исключении из членов саморегулируемой организации оценщиков, которые в отношении него применялись саморегулируемой организацией оценщиков и не были сняты</a:t>
            </a:r>
            <a:r>
              <a:rPr lang="ru-RU" sz="2000" dirty="0" smtClean="0">
                <a:solidFill>
                  <a:srgbClr val="7030A0"/>
                </a:solidFill>
                <a:latin typeface="Arial" panose="020B0604020202020204" pitchFamily="34" charset="0"/>
                <a:cs typeface="Arial" panose="020B0604020202020204" pitchFamily="34" charset="0"/>
              </a:rPr>
              <a:t>.</a:t>
            </a:r>
            <a:endParaRPr lang="ru-RU" sz="2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07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1239252" y="505161"/>
            <a:ext cx="11831053" cy="523220"/>
          </a:xfrm>
          <a:prstGeom prst="rect">
            <a:avLst/>
          </a:prstGeom>
        </p:spPr>
        <p:txBody>
          <a:bodyPr wrap="square">
            <a:spAutoFit/>
          </a:bodyPr>
          <a:lstStyle/>
          <a:p>
            <a:pPr marL="176213">
              <a:spcAft>
                <a:spcPts val="500"/>
              </a:spcAft>
            </a:pPr>
            <a:r>
              <a:rPr lang="ru-RU" sz="2800" b="1" dirty="0" smtClean="0">
                <a:solidFill>
                  <a:srgbClr val="7030A0"/>
                </a:solidFill>
                <a:latin typeface="Arial" panose="020B0604020202020204" pitchFamily="34" charset="0"/>
                <a:cs typeface="Arial" panose="020B0604020202020204" pitchFamily="34" charset="0"/>
              </a:rPr>
              <a:t>Наиболее частые вопросы оценщиков по статусу ЧПО</a:t>
            </a:r>
            <a:endParaRPr lang="ru-RU" sz="28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882315" y="1668593"/>
            <a:ext cx="7756359" cy="3785652"/>
          </a:xfrm>
          <a:prstGeom prst="rect">
            <a:avLst/>
          </a:prstGeom>
        </p:spPr>
        <p:txBody>
          <a:bodyPr wrap="square">
            <a:spAutoFit/>
          </a:bodyPr>
          <a:lstStyle/>
          <a:p>
            <a:pPr marL="457200" indent="-457200">
              <a:buAutoNum type="arabicPeriod"/>
            </a:pPr>
            <a:r>
              <a:rPr lang="ru-RU" sz="2000" dirty="0" smtClean="0">
                <a:solidFill>
                  <a:srgbClr val="7030A0"/>
                </a:solidFill>
                <a:latin typeface="Arial" panose="020B0604020202020204" pitchFamily="34" charset="0"/>
                <a:cs typeface="Arial" panose="020B0604020202020204" pitchFamily="34" charset="0"/>
              </a:rPr>
              <a:t>Можно ли совмещать частную оценочную практику и работу оценщиком на основании трудового договора с юридическим лицом?</a:t>
            </a:r>
          </a:p>
          <a:p>
            <a:pPr marL="457200" indent="-457200">
              <a:buAutoNum type="arabicPeriod"/>
            </a:pPr>
            <a:r>
              <a:rPr lang="ru-RU" sz="2000" dirty="0" smtClean="0">
                <a:solidFill>
                  <a:srgbClr val="7030A0"/>
                </a:solidFill>
                <a:latin typeface="Arial" panose="020B0604020202020204" pitchFamily="34" charset="0"/>
                <a:cs typeface="Arial" panose="020B0604020202020204" pitchFamily="34" charset="0"/>
              </a:rPr>
              <a:t>Можно ли совмещать налоговый статус ЧПО и ИП при ведении оценочной деятельности?</a:t>
            </a:r>
          </a:p>
          <a:p>
            <a:pPr marL="457200" indent="-457200">
              <a:buAutoNum type="arabicPeriod"/>
            </a:pPr>
            <a:r>
              <a:rPr lang="ru-RU" sz="2000" dirty="0" smtClean="0">
                <a:solidFill>
                  <a:srgbClr val="7030A0"/>
                </a:solidFill>
                <a:latin typeface="Arial" panose="020B0604020202020204" pitchFamily="34" charset="0"/>
                <a:cs typeface="Arial" panose="020B0604020202020204" pitchFamily="34" charset="0"/>
              </a:rPr>
              <a:t>Что делать, если ИФНС по месту жительства не присылает уведомление о постановке на учет как ЧПО?</a:t>
            </a:r>
          </a:p>
          <a:p>
            <a:pPr marL="457200" indent="-457200">
              <a:buAutoNum type="arabicPeriod"/>
            </a:pPr>
            <a:r>
              <a:rPr lang="ru-RU" sz="2000" dirty="0" smtClean="0">
                <a:solidFill>
                  <a:srgbClr val="7030A0"/>
                </a:solidFill>
                <a:latin typeface="Arial" panose="020B0604020202020204" pitchFamily="34" charset="0"/>
                <a:cs typeface="Arial" panose="020B0604020202020204" pitchFamily="34" charset="0"/>
              </a:rPr>
              <a:t>Где можно проверить, приняты ли </a:t>
            </a:r>
            <a:r>
              <a:rPr lang="ru-RU" sz="2000" dirty="0" err="1" smtClean="0">
                <a:solidFill>
                  <a:srgbClr val="7030A0"/>
                </a:solidFill>
                <a:latin typeface="Arial" panose="020B0604020202020204" pitchFamily="34" charset="0"/>
                <a:cs typeface="Arial" panose="020B0604020202020204" pitchFamily="34" charset="0"/>
              </a:rPr>
              <a:t>Росреестром</a:t>
            </a:r>
            <a:r>
              <a:rPr lang="ru-RU" sz="2000" dirty="0" smtClean="0">
                <a:solidFill>
                  <a:srgbClr val="7030A0"/>
                </a:solidFill>
                <a:latin typeface="Arial" panose="020B0604020202020204" pitchFamily="34" charset="0"/>
                <a:cs typeface="Arial" panose="020B0604020202020204" pitchFamily="34" charset="0"/>
              </a:rPr>
              <a:t> данные от СРО о дате начала частной практики?</a:t>
            </a:r>
          </a:p>
          <a:p>
            <a:pPr marL="457200" indent="-457200">
              <a:buAutoNum type="arabicPeriod"/>
            </a:pPr>
            <a:r>
              <a:rPr lang="ru-RU" sz="2000" dirty="0" smtClean="0">
                <a:solidFill>
                  <a:srgbClr val="7030A0"/>
                </a:solidFill>
                <a:latin typeface="Arial" panose="020B0604020202020204" pitchFamily="34" charset="0"/>
                <a:cs typeface="Arial" panose="020B0604020202020204" pitchFamily="34" charset="0"/>
              </a:rPr>
              <a:t>Что делать, если получен судебный приказ/требование об уплате налоговых задолженностей по частной практике за прошлые периоды? </a:t>
            </a:r>
          </a:p>
        </p:txBody>
      </p:sp>
      <p:pic>
        <p:nvPicPr>
          <p:cNvPr id="4" name="Рисунок 3"/>
          <p:cNvPicPr>
            <a:picLocks noChangeAspect="1"/>
          </p:cNvPicPr>
          <p:nvPr/>
        </p:nvPicPr>
        <p:blipFill>
          <a:blip r:embed="rId2"/>
          <a:stretch>
            <a:fillRect/>
          </a:stretch>
        </p:blipFill>
        <p:spPr>
          <a:xfrm>
            <a:off x="9268526" y="1891877"/>
            <a:ext cx="2250374" cy="3339083"/>
          </a:xfrm>
          <a:prstGeom prst="rect">
            <a:avLst/>
          </a:prstGeom>
        </p:spPr>
      </p:pic>
    </p:spTree>
    <p:extLst>
      <p:ext uri="{BB962C8B-B14F-4D97-AF65-F5344CB8AC3E}">
        <p14:creationId xmlns:p14="http://schemas.microsoft.com/office/powerpoint/2010/main" val="2296081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E6F050FA-A837-417C-8BDC-7EA499D6A0EB}"/>
              </a:ext>
            </a:extLst>
          </p:cNvPr>
          <p:cNvSpPr txBox="1">
            <a:spLocks/>
          </p:cNvSpPr>
          <p:nvPr/>
        </p:nvSpPr>
        <p:spPr>
          <a:xfrm>
            <a:off x="3520009" y="2583391"/>
            <a:ext cx="8450317" cy="41586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00000"/>
              </a:lnSpc>
              <a:spcBef>
                <a:spcPts val="0"/>
              </a:spcBef>
            </a:pPr>
            <a:r>
              <a:rPr lang="ru-RU" sz="2800" b="1" dirty="0" err="1" smtClean="0">
                <a:solidFill>
                  <a:schemeClr val="tx1">
                    <a:lumMod val="85000"/>
                    <a:lumOff val="15000"/>
                  </a:schemeClr>
                </a:solidFill>
                <a:latin typeface="Calibri" panose="020F0502020204030204"/>
                <a:ea typeface="+mn-ea"/>
                <a:cs typeface="+mn-cs"/>
              </a:rPr>
              <a:t>Угожаева</a:t>
            </a:r>
            <a:r>
              <a:rPr lang="ru-RU" sz="2800" b="1" dirty="0" smtClean="0">
                <a:solidFill>
                  <a:schemeClr val="tx1">
                    <a:lumMod val="85000"/>
                    <a:lumOff val="15000"/>
                  </a:schemeClr>
                </a:solidFill>
                <a:latin typeface="Calibri" panose="020F0502020204030204"/>
                <a:ea typeface="+mn-ea"/>
                <a:cs typeface="+mn-cs"/>
              </a:rPr>
              <a:t> Ольга Александровна</a:t>
            </a:r>
            <a:endParaRPr lang="ru-RU" sz="2800" b="1" dirty="0">
              <a:solidFill>
                <a:schemeClr val="tx1">
                  <a:lumMod val="85000"/>
                  <a:lumOff val="15000"/>
                </a:schemeClr>
              </a:solidFill>
              <a:latin typeface="Calibri" panose="020F0502020204030204"/>
              <a:ea typeface="+mn-ea"/>
              <a:cs typeface="+mn-cs"/>
            </a:endParaRPr>
          </a:p>
          <a:p>
            <a:pPr lvl="0" algn="l">
              <a:lnSpc>
                <a:spcPct val="100000"/>
              </a:lnSpc>
              <a:spcBef>
                <a:spcPts val="0"/>
              </a:spcBef>
            </a:pPr>
            <a:endParaRPr lang="ru-RU" sz="1600" dirty="0">
              <a:solidFill>
                <a:schemeClr val="tx1">
                  <a:lumMod val="85000"/>
                  <a:lumOff val="15000"/>
                </a:schemeClr>
              </a:solidFill>
              <a:latin typeface="Calibri" panose="020F0502020204030204"/>
              <a:ea typeface="+mn-ea"/>
              <a:cs typeface="+mn-cs"/>
            </a:endParaRPr>
          </a:p>
          <a:p>
            <a:pPr lvl="0" algn="l">
              <a:lnSpc>
                <a:spcPct val="100000"/>
              </a:lnSpc>
              <a:spcBef>
                <a:spcPts val="0"/>
              </a:spcBef>
            </a:pPr>
            <a:r>
              <a:rPr lang="ru-RU" sz="1800" dirty="0">
                <a:solidFill>
                  <a:schemeClr val="tx1">
                    <a:lumMod val="85000"/>
                    <a:lumOff val="15000"/>
                  </a:schemeClr>
                </a:solidFill>
                <a:latin typeface="Calibri" panose="020F0502020204030204"/>
                <a:ea typeface="+mn-ea"/>
                <a:cs typeface="+mn-cs"/>
              </a:rPr>
              <a:t>Директор СРО «Союз «Федерация Специалистов Оценщиков»</a:t>
            </a:r>
          </a:p>
          <a:p>
            <a:pPr lvl="0" algn="l">
              <a:lnSpc>
                <a:spcPct val="100000"/>
              </a:lnSpc>
              <a:spcBef>
                <a:spcPts val="0"/>
              </a:spcBef>
            </a:pPr>
            <a:endParaRPr lang="ru-RU" sz="1800" dirty="0">
              <a:solidFill>
                <a:schemeClr val="tx1">
                  <a:lumMod val="85000"/>
                  <a:lumOff val="15000"/>
                </a:schemeClr>
              </a:solidFill>
              <a:latin typeface="Calibri" panose="020F0502020204030204"/>
              <a:ea typeface="+mn-ea"/>
              <a:cs typeface="+mn-cs"/>
            </a:endParaRPr>
          </a:p>
          <a:p>
            <a:pPr lvl="0" algn="l">
              <a:lnSpc>
                <a:spcPct val="100000"/>
              </a:lnSpc>
              <a:spcBef>
                <a:spcPts val="0"/>
              </a:spcBef>
            </a:pPr>
            <a:r>
              <a:rPr lang="ru-RU" sz="1800" dirty="0" smtClean="0">
                <a:solidFill>
                  <a:schemeClr val="tx1">
                    <a:lumMod val="85000"/>
                    <a:lumOff val="15000"/>
                  </a:schemeClr>
                </a:solidFill>
                <a:latin typeface="Calibri" panose="020F0502020204030204"/>
                <a:ea typeface="+mn-ea"/>
                <a:cs typeface="+mn-cs"/>
              </a:rPr>
              <a:t>Е</a:t>
            </a:r>
            <a:r>
              <a:rPr lang="en-US" sz="1800" dirty="0">
                <a:solidFill>
                  <a:schemeClr val="tx1">
                    <a:lumMod val="85000"/>
                    <a:lumOff val="15000"/>
                  </a:schemeClr>
                </a:solidFill>
                <a:latin typeface="Calibri" panose="020F0502020204030204"/>
                <a:ea typeface="+mn-ea"/>
                <a:cs typeface="+mn-cs"/>
              </a:rPr>
              <a:t>mail</a:t>
            </a:r>
            <a:r>
              <a:rPr lang="ru-RU" sz="1800" dirty="0">
                <a:solidFill>
                  <a:schemeClr val="tx1">
                    <a:lumMod val="85000"/>
                    <a:lumOff val="15000"/>
                  </a:schemeClr>
                </a:solidFill>
                <a:latin typeface="Calibri" panose="020F0502020204030204"/>
                <a:ea typeface="+mn-ea"/>
                <a:cs typeface="+mn-cs"/>
              </a:rPr>
              <a:t>: </a:t>
            </a:r>
            <a:r>
              <a:rPr lang="en-US" sz="1800" dirty="0" smtClean="0">
                <a:solidFill>
                  <a:schemeClr val="tx1">
                    <a:lumMod val="85000"/>
                    <a:lumOff val="15000"/>
                  </a:schemeClr>
                </a:solidFill>
                <a:latin typeface="Calibri" panose="020F0502020204030204"/>
                <a:ea typeface="+mn-ea"/>
                <a:cs typeface="+mn-cs"/>
                <a:hlinkClick r:id="rId2"/>
              </a:rPr>
              <a:t>director@fsosro.ru</a:t>
            </a:r>
            <a:r>
              <a:rPr lang="en-US" sz="1800" dirty="0" smtClean="0">
                <a:solidFill>
                  <a:schemeClr val="tx1">
                    <a:lumMod val="85000"/>
                    <a:lumOff val="15000"/>
                  </a:schemeClr>
                </a:solidFill>
                <a:latin typeface="Calibri" panose="020F0502020204030204"/>
                <a:ea typeface="+mn-ea"/>
                <a:cs typeface="+mn-cs"/>
              </a:rPr>
              <a:t>  </a:t>
            </a:r>
            <a:endParaRPr lang="ru-RU" sz="1600" dirty="0">
              <a:solidFill>
                <a:schemeClr val="tx1">
                  <a:lumMod val="65000"/>
                  <a:lumOff val="35000"/>
                </a:schemeClr>
              </a:solidFill>
              <a:latin typeface="Calibri" panose="020F0502020204030204"/>
              <a:ea typeface="+mn-ea"/>
              <a:cs typeface="+mn-cs"/>
            </a:endParaRPr>
          </a:p>
        </p:txBody>
      </p:sp>
      <p:sp>
        <p:nvSpPr>
          <p:cNvPr id="19" name="Заголовок 1">
            <a:extLst>
              <a:ext uri="{FF2B5EF4-FFF2-40B4-BE49-F238E27FC236}">
                <a16:creationId xmlns:a16="http://schemas.microsoft.com/office/drawing/2014/main" id="{B3DAC7C5-7DEB-4165-8D31-D8394B186B41}"/>
              </a:ext>
            </a:extLst>
          </p:cNvPr>
          <p:cNvSpPr>
            <a:spLocks noGrp="1"/>
          </p:cNvSpPr>
          <p:nvPr>
            <p:ph type="ctrTitle"/>
          </p:nvPr>
        </p:nvSpPr>
        <p:spPr>
          <a:xfrm>
            <a:off x="3520009" y="1518948"/>
            <a:ext cx="5514110" cy="651164"/>
          </a:xfrm>
          <a:effectLst>
            <a:glow rad="228600">
              <a:schemeClr val="accent3">
                <a:satMod val="175000"/>
                <a:alpha val="40000"/>
              </a:schemeClr>
            </a:glow>
          </a:effectLst>
        </p:spPr>
        <p:txBody>
          <a:bodyPr anchor="t" anchorCtr="0">
            <a:normAutofit fontScale="90000"/>
          </a:bodyPr>
          <a:lstStyle/>
          <a:p>
            <a:pPr algn="l">
              <a:lnSpc>
                <a:spcPct val="107000"/>
              </a:lnSpc>
              <a:spcBef>
                <a:spcPts val="900"/>
              </a:spcBef>
              <a:spcAft>
                <a:spcPts val="300"/>
              </a:spcAft>
            </a:pPr>
            <a:r>
              <a:rPr lang="ru-RU" sz="3600" b="1" dirty="0">
                <a:solidFill>
                  <a:srgbClr val="7030A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СПАСИБО ЗА ВНИМАНИЕ!</a:t>
            </a:r>
            <a:r>
              <a:rPr lang="ru-RU" sz="2000" dirty="0">
                <a:solidFill>
                  <a:srgbClr val="7030A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a:r>
            <a:br>
              <a:rPr lang="ru-RU" sz="2000" dirty="0">
                <a:solidFill>
                  <a:srgbClr val="7030A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br>
            <a:r>
              <a:rPr lang="ru-RU" sz="2400"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t/>
            </a:r>
            <a:br>
              <a:rPr lang="ru-RU" sz="2400" dirty="0">
                <a:solidFill>
                  <a:srgbClr val="7030A0"/>
                </a:solidFill>
                <a:latin typeface="Arial Narrow" panose="020B0606020202030204" pitchFamily="34" charset="0"/>
                <a:ea typeface="Times New Roman" panose="02020603050405020304" pitchFamily="18" charset="0"/>
                <a:cs typeface="Times New Roman" panose="02020603050405020304" pitchFamily="18" charset="0"/>
              </a:rPr>
            </a:br>
            <a:r>
              <a:rPr lang="ru-RU" sz="2400" dirty="0">
                <a:solidFill>
                  <a:srgbClr val="7030A0"/>
                </a:solidFill>
              </a:rPr>
              <a:t/>
            </a:r>
            <a:br>
              <a:rPr lang="ru-RU" sz="2400" dirty="0">
                <a:solidFill>
                  <a:srgbClr val="7030A0"/>
                </a:solidFill>
              </a:rPr>
            </a:br>
            <a:endParaRPr lang="ru-RU" sz="2000" b="1" dirty="0">
              <a:solidFill>
                <a:srgbClr val="FF9900"/>
              </a:solidFill>
            </a:endParaRPr>
          </a:p>
        </p:txBody>
      </p:sp>
      <p:pic>
        <p:nvPicPr>
          <p:cNvPr id="9" name="Рисунок 8">
            <a:extLst>
              <a:ext uri="{FF2B5EF4-FFF2-40B4-BE49-F238E27FC236}">
                <a16:creationId xmlns:a16="http://schemas.microsoft.com/office/drawing/2014/main" id="{076BF41C-A03A-4125-B6C3-429EE0FAA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0" y="3185583"/>
            <a:ext cx="3422289" cy="3422289"/>
          </a:xfrm>
          <a:prstGeom prst="rect">
            <a:avLst/>
          </a:prstGeom>
        </p:spPr>
      </p:pic>
      <p:pic>
        <p:nvPicPr>
          <p:cNvPr id="5" name="Рисунок 4"/>
          <p:cNvPicPr>
            <a:picLocks noChangeAspect="1"/>
          </p:cNvPicPr>
          <p:nvPr/>
        </p:nvPicPr>
        <p:blipFill>
          <a:blip r:embed="rId4"/>
          <a:stretch>
            <a:fillRect/>
          </a:stretch>
        </p:blipFill>
        <p:spPr>
          <a:xfrm>
            <a:off x="10042376" y="4896727"/>
            <a:ext cx="1698742" cy="1500188"/>
          </a:xfrm>
          <a:prstGeom prst="rect">
            <a:avLst/>
          </a:prstGeom>
        </p:spPr>
      </p:pic>
    </p:spTree>
    <p:extLst>
      <p:ext uri="{BB962C8B-B14F-4D97-AF65-F5344CB8AC3E}">
        <p14:creationId xmlns:p14="http://schemas.microsoft.com/office/powerpoint/2010/main" val="3216856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155575" y="725131"/>
            <a:ext cx="11831053" cy="1974900"/>
          </a:xfrm>
          <a:prstGeom prst="rect">
            <a:avLst/>
          </a:prstGeom>
        </p:spPr>
        <p:txBody>
          <a:bodyPr wrap="square">
            <a:spAutoFit/>
          </a:bodyPr>
          <a:lstStyle/>
          <a:p>
            <a:pPr marL="176213" algn="ctr">
              <a:spcAft>
                <a:spcPts val="500"/>
              </a:spcAft>
            </a:pPr>
            <a:r>
              <a:rPr lang="ru-RU" sz="6600" b="1" dirty="0" smtClean="0">
                <a:solidFill>
                  <a:srgbClr val="7030A0"/>
                </a:solidFill>
                <a:latin typeface="Arial" panose="020B0604020202020204" pitchFamily="34" charset="0"/>
                <a:cs typeface="Arial" panose="020B0604020202020204" pitchFamily="34" charset="0"/>
              </a:rPr>
              <a:t>2006 </a:t>
            </a:r>
          </a:p>
          <a:p>
            <a:pPr marL="176213" algn="ctr">
              <a:spcAft>
                <a:spcPts val="500"/>
              </a:spcAft>
            </a:pPr>
            <a:r>
              <a:rPr lang="ru-RU" sz="2400" b="1" dirty="0" smtClean="0">
                <a:solidFill>
                  <a:srgbClr val="7030A0"/>
                </a:solidFill>
                <a:latin typeface="Arial" panose="020B0604020202020204" pitchFamily="34" charset="0"/>
                <a:cs typeface="Arial" panose="020B0604020202020204" pitchFamily="34" charset="0"/>
              </a:rPr>
              <a:t>частнопрактикующих оценщиков по состоянию на 08.12.2020</a:t>
            </a:r>
          </a:p>
          <a:p>
            <a:pPr marL="176213" algn="ctr">
              <a:spcAft>
                <a:spcPts val="500"/>
              </a:spcAft>
            </a:pPr>
            <a:r>
              <a:rPr lang="ru-RU" sz="2400" b="1" dirty="0" smtClean="0">
                <a:solidFill>
                  <a:srgbClr val="7030A0"/>
                </a:solidFill>
                <a:latin typeface="Arial" panose="020B0604020202020204" pitchFamily="34" charset="0"/>
                <a:cs typeface="Arial" panose="020B0604020202020204" pitchFamily="34" charset="0"/>
              </a:rPr>
              <a:t>по открытым данным </a:t>
            </a:r>
            <a:r>
              <a:rPr lang="ru-RU" sz="2400" b="1" dirty="0">
                <a:solidFill>
                  <a:srgbClr val="7030A0"/>
                </a:solidFill>
                <a:latin typeface="Arial" panose="020B0604020202020204" pitchFamily="34" charset="0"/>
                <a:cs typeface="Arial" panose="020B0604020202020204" pitchFamily="34" charset="0"/>
              </a:rPr>
              <a:t>С</a:t>
            </a:r>
            <a:r>
              <a:rPr lang="ru-RU" sz="2400" b="1" dirty="0" smtClean="0">
                <a:solidFill>
                  <a:srgbClr val="7030A0"/>
                </a:solidFill>
                <a:latin typeface="Arial" panose="020B0604020202020204" pitchFamily="34" charset="0"/>
                <a:cs typeface="Arial" panose="020B0604020202020204" pitchFamily="34" charset="0"/>
              </a:rPr>
              <a:t>водного </a:t>
            </a:r>
            <a:r>
              <a:rPr lang="ru-RU" sz="2400" b="1" dirty="0">
                <a:solidFill>
                  <a:srgbClr val="7030A0"/>
                </a:solidFill>
                <a:latin typeface="Arial" panose="020B0604020202020204" pitchFamily="34" charset="0"/>
                <a:cs typeface="Arial" panose="020B0604020202020204" pitchFamily="34" charset="0"/>
              </a:rPr>
              <a:t>реестра членов </a:t>
            </a:r>
            <a:r>
              <a:rPr lang="ru-RU" sz="2400" b="1" dirty="0" smtClean="0">
                <a:solidFill>
                  <a:srgbClr val="7030A0"/>
                </a:solidFill>
                <a:latin typeface="Arial" panose="020B0604020202020204" pitchFamily="34" charset="0"/>
                <a:cs typeface="Arial" panose="020B0604020202020204" pitchFamily="34" charset="0"/>
              </a:rPr>
              <a:t>СРО Росреестра</a:t>
            </a:r>
            <a:endParaRPr lang="ru-RU" sz="24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3669632" y="4304878"/>
            <a:ext cx="8361947" cy="461665"/>
          </a:xfrm>
          <a:prstGeom prst="rect">
            <a:avLst/>
          </a:prstGeom>
        </p:spPr>
        <p:txBody>
          <a:bodyPr wrap="square">
            <a:spAutoFit/>
          </a:bodyPr>
          <a:lstStyle/>
          <a:p>
            <a:endParaRPr lang="ru-RU" sz="2400" b="1" dirty="0">
              <a:solidFill>
                <a:srgbClr val="7030A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4587449" y="3247324"/>
            <a:ext cx="2967303" cy="2576772"/>
          </a:xfrm>
          <a:prstGeom prst="rect">
            <a:avLst/>
          </a:prstGeom>
        </p:spPr>
      </p:pic>
    </p:spTree>
    <p:extLst>
      <p:ext uri="{BB962C8B-B14F-4D97-AF65-F5344CB8AC3E}">
        <p14:creationId xmlns:p14="http://schemas.microsoft.com/office/powerpoint/2010/main" val="4007070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155575" y="725131"/>
            <a:ext cx="11831053" cy="1107996"/>
          </a:xfrm>
          <a:prstGeom prst="rect">
            <a:avLst/>
          </a:prstGeom>
        </p:spPr>
        <p:txBody>
          <a:bodyPr wrap="square">
            <a:spAutoFit/>
          </a:bodyPr>
          <a:lstStyle/>
          <a:p>
            <a:pPr marL="176213" algn="ctr">
              <a:spcAft>
                <a:spcPts val="500"/>
              </a:spcAft>
            </a:pPr>
            <a:r>
              <a:rPr lang="ru-RU" sz="6600" b="1" dirty="0" smtClean="0">
                <a:solidFill>
                  <a:srgbClr val="7030A0"/>
                </a:solidFill>
                <a:latin typeface="Arial" panose="020B0604020202020204" pitchFamily="34" charset="0"/>
                <a:cs typeface="Arial" panose="020B0604020202020204" pitchFamily="34" charset="0"/>
              </a:rPr>
              <a:t> </a:t>
            </a: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3669632" y="4304878"/>
            <a:ext cx="8361947" cy="461665"/>
          </a:xfrm>
          <a:prstGeom prst="rect">
            <a:avLst/>
          </a:prstGeom>
        </p:spPr>
        <p:txBody>
          <a:bodyPr wrap="square">
            <a:spAutoFit/>
          </a:bodyPr>
          <a:lstStyle/>
          <a:p>
            <a:endParaRPr lang="ru-RU" sz="2400" b="1" dirty="0">
              <a:solidFill>
                <a:srgbClr val="7030A0"/>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94343329"/>
              </p:ext>
            </p:extLst>
          </p:nvPr>
        </p:nvGraphicFramePr>
        <p:xfrm>
          <a:off x="1165408" y="1404143"/>
          <a:ext cx="9811385" cy="4464642"/>
        </p:xfrm>
        <a:graphic>
          <a:graphicData uri="http://schemas.openxmlformats.org/drawingml/2006/table">
            <a:tbl>
              <a:tblPr>
                <a:tableStyleId>{22838BEF-8BB2-4498-84A7-C5851F593DF1}</a:tableStyleId>
              </a:tblPr>
              <a:tblGrid>
                <a:gridCol w="6378229">
                  <a:extLst>
                    <a:ext uri="{9D8B030D-6E8A-4147-A177-3AD203B41FA5}">
                      <a16:colId xmlns:a16="http://schemas.microsoft.com/office/drawing/2014/main" val="1988127849"/>
                    </a:ext>
                  </a:extLst>
                </a:gridCol>
                <a:gridCol w="3433156">
                  <a:extLst>
                    <a:ext uri="{9D8B030D-6E8A-4147-A177-3AD203B41FA5}">
                      <a16:colId xmlns:a16="http://schemas.microsoft.com/office/drawing/2014/main" val="3090496837"/>
                    </a:ext>
                  </a:extLst>
                </a:gridCol>
              </a:tblGrid>
              <a:tr h="318903">
                <a:tc>
                  <a:txBody>
                    <a:bodyPr/>
                    <a:lstStyle/>
                    <a:p>
                      <a:pPr algn="ctr" fontAlgn="b"/>
                      <a:r>
                        <a:rPr lang="ru-RU" sz="1400" u="none" strike="noStrike" dirty="0" smtClean="0">
                          <a:effectLst/>
                        </a:rPr>
                        <a:t>Наименование </a:t>
                      </a:r>
                      <a:r>
                        <a:rPr lang="ru-RU" sz="1400" u="none" strike="noStrike" dirty="0">
                          <a:effectLst/>
                        </a:rPr>
                        <a:t>СРО</a:t>
                      </a:r>
                      <a:endParaRPr lang="ru-RU" sz="1400" b="1" i="0" u="none" strike="noStrike" dirty="0">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smtClean="0">
                          <a:effectLst/>
                        </a:rPr>
                        <a:t>Количество </a:t>
                      </a:r>
                      <a:r>
                        <a:rPr lang="ru-RU" sz="1400" u="none" strike="noStrike" dirty="0">
                          <a:effectLst/>
                        </a:rPr>
                        <a:t>ЧПО</a:t>
                      </a:r>
                      <a:endParaRPr lang="ru-RU" sz="1400" b="1"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2970090882"/>
                  </a:ext>
                </a:extLst>
              </a:tr>
              <a:tr h="318903">
                <a:tc>
                  <a:txBody>
                    <a:bodyPr/>
                    <a:lstStyle/>
                    <a:p>
                      <a:pPr algn="l" fontAlgn="b"/>
                      <a:r>
                        <a:rPr lang="ru-RU" sz="1400" u="none" strike="noStrike" dirty="0">
                          <a:effectLst/>
                        </a:rPr>
                        <a:t>Ассоциация "Русское общество оценщиков"</a:t>
                      </a:r>
                      <a:endParaRPr lang="ru-RU" sz="1400" b="0" i="0" u="none" strike="noStrike" dirty="0">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672</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4127222121"/>
                  </a:ext>
                </a:extLst>
              </a:tr>
              <a:tr h="318903">
                <a:tc>
                  <a:txBody>
                    <a:bodyPr/>
                    <a:lstStyle/>
                    <a:p>
                      <a:pPr algn="l" fontAlgn="b"/>
                      <a:r>
                        <a:rPr lang="ru-RU" sz="1400" u="none" strike="noStrike">
                          <a:effectLst/>
                        </a:rPr>
                        <a:t>Ассоциация "СРО "Экспертный совет"</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240</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2495481017"/>
                  </a:ext>
                </a:extLst>
              </a:tr>
              <a:tr h="318903">
                <a:tc>
                  <a:txBody>
                    <a:bodyPr/>
                    <a:lstStyle/>
                    <a:p>
                      <a:pPr algn="l" fontAlgn="b"/>
                      <a:r>
                        <a:rPr lang="ru-RU" sz="1400" u="none" strike="noStrike" dirty="0">
                          <a:effectLst/>
                        </a:rPr>
                        <a:t>Саморегулируемая межрегиональная ассоциация оценщиков</a:t>
                      </a:r>
                      <a:endParaRPr lang="ru-RU" sz="1400" b="0" i="0" u="none" strike="noStrike" dirty="0">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214</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2064623754"/>
                  </a:ext>
                </a:extLst>
              </a:tr>
              <a:tr h="318903">
                <a:tc>
                  <a:txBody>
                    <a:bodyPr/>
                    <a:lstStyle/>
                    <a:p>
                      <a:pPr algn="l" fontAlgn="b"/>
                      <a:r>
                        <a:rPr lang="ru-RU" sz="1400" u="none" strike="noStrike" dirty="0">
                          <a:effectLst/>
                        </a:rPr>
                        <a:t>Некоммерческое партнерство "СРО АРМО"</a:t>
                      </a:r>
                      <a:endParaRPr lang="ru-RU" sz="1400" b="0" i="0" u="none" strike="noStrike" dirty="0">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155</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1063733942"/>
                  </a:ext>
                </a:extLst>
              </a:tr>
              <a:tr h="318903">
                <a:tc>
                  <a:txBody>
                    <a:bodyPr/>
                    <a:lstStyle/>
                    <a:p>
                      <a:pPr algn="l" fontAlgn="b"/>
                      <a:r>
                        <a:rPr lang="ru-RU" sz="1400" u="none" strike="noStrike">
                          <a:effectLst/>
                        </a:rPr>
                        <a:t>Ассоциация СРО "НКСО"</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118</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2870461112"/>
                  </a:ext>
                </a:extLst>
              </a:tr>
              <a:tr h="318903">
                <a:tc>
                  <a:txBody>
                    <a:bodyPr/>
                    <a:lstStyle/>
                    <a:p>
                      <a:pPr algn="l" fontAlgn="b"/>
                      <a:r>
                        <a:rPr lang="ru-RU" sz="1400" u="none" strike="noStrike">
                          <a:effectLst/>
                        </a:rPr>
                        <a:t>Саморегулируемая организация Региональная ассоциация оценщиков</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107</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1550858809"/>
                  </a:ext>
                </a:extLst>
              </a:tr>
              <a:tr h="318903">
                <a:tc>
                  <a:txBody>
                    <a:bodyPr/>
                    <a:lstStyle/>
                    <a:p>
                      <a:pPr algn="l" fontAlgn="b"/>
                      <a:r>
                        <a:rPr lang="ru-RU" sz="1400" u="none" strike="noStrike">
                          <a:effectLst/>
                        </a:rPr>
                        <a:t>Межрегиональная саморегулируемая некоммерческая организация ОПЭО</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101</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2121669707"/>
                  </a:ext>
                </a:extLst>
              </a:tr>
              <a:tr h="318903">
                <a:tc>
                  <a:txBody>
                    <a:bodyPr/>
                    <a:lstStyle/>
                    <a:p>
                      <a:pPr algn="l" fontAlgn="b"/>
                      <a:r>
                        <a:rPr lang="ru-RU" sz="1400" u="none" strike="noStrike">
                          <a:effectLst/>
                        </a:rPr>
                        <a:t>Ассоциация СРОО "СВОД"</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87</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3796536029"/>
                  </a:ext>
                </a:extLst>
              </a:tr>
              <a:tr h="318903">
                <a:tc>
                  <a:txBody>
                    <a:bodyPr/>
                    <a:lstStyle/>
                    <a:p>
                      <a:pPr algn="l" fontAlgn="b"/>
                      <a:r>
                        <a:rPr lang="ru-RU" sz="1400" u="none" strike="noStrike">
                          <a:effectLst/>
                        </a:rPr>
                        <a:t>Некоммерческое партнерство СРО  "Деловой Союз Оценщиков"</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79</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1893322159"/>
                  </a:ext>
                </a:extLst>
              </a:tr>
              <a:tr h="318903">
                <a:tc>
                  <a:txBody>
                    <a:bodyPr/>
                    <a:lstStyle/>
                    <a:p>
                      <a:pPr algn="l" fontAlgn="b"/>
                      <a:r>
                        <a:rPr lang="ru-RU" sz="1400" u="none" strike="noStrike">
                          <a:effectLst/>
                        </a:rPr>
                        <a:t>Ассоциация "МСО"</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70</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571303092"/>
                  </a:ext>
                </a:extLst>
              </a:tr>
              <a:tr h="318903">
                <a:tc>
                  <a:txBody>
                    <a:bodyPr/>
                    <a:lstStyle/>
                    <a:p>
                      <a:pPr algn="l" fontAlgn="b"/>
                      <a:r>
                        <a:rPr lang="ru-RU" sz="1400" u="none" strike="noStrike">
                          <a:effectLst/>
                        </a:rPr>
                        <a:t>СРО Ассоциация оценщиков "СПО"</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61</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358700185"/>
                  </a:ext>
                </a:extLst>
              </a:tr>
              <a:tr h="318903">
                <a:tc>
                  <a:txBody>
                    <a:bodyPr/>
                    <a:lstStyle/>
                    <a:p>
                      <a:pPr algn="l" fontAlgn="b"/>
                      <a:r>
                        <a:rPr lang="ru-RU" sz="1400" u="none" strike="noStrike">
                          <a:effectLst/>
                        </a:rPr>
                        <a:t>Ассоциация Саморегулируемая организация оценщиков "СОЮЗ"</a:t>
                      </a:r>
                      <a:endParaRPr lang="ru-RU" sz="1400" b="0" i="0" u="none" strike="noStrike">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54</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612330458"/>
                  </a:ext>
                </a:extLst>
              </a:tr>
              <a:tr h="318903">
                <a:tc>
                  <a:txBody>
                    <a:bodyPr/>
                    <a:lstStyle/>
                    <a:p>
                      <a:pPr algn="l" fontAlgn="b"/>
                      <a:r>
                        <a:rPr lang="ru-RU" sz="1400" u="none" strike="noStrike" dirty="0">
                          <a:effectLst/>
                        </a:rPr>
                        <a:t>СРО "СФСО"</a:t>
                      </a:r>
                      <a:endParaRPr lang="ru-RU" sz="1400" b="0" i="0" u="none" strike="noStrike" dirty="0">
                        <a:solidFill>
                          <a:srgbClr val="000000"/>
                        </a:solidFill>
                        <a:effectLst/>
                        <a:latin typeface="Calibri" panose="020F0502020204030204" pitchFamily="34" charset="0"/>
                      </a:endParaRPr>
                    </a:p>
                  </a:txBody>
                  <a:tcPr marL="9445" marR="9445" marT="9445" marB="0" anchor="b"/>
                </a:tc>
                <a:tc>
                  <a:txBody>
                    <a:bodyPr/>
                    <a:lstStyle/>
                    <a:p>
                      <a:pPr algn="ctr" fontAlgn="b"/>
                      <a:r>
                        <a:rPr lang="ru-RU" sz="1400" u="none" strike="noStrike" dirty="0">
                          <a:effectLst/>
                        </a:rPr>
                        <a:t>48</a:t>
                      </a:r>
                      <a:endParaRPr lang="ru-RU" sz="1400" b="0" i="0" u="none" strike="noStrike" dirty="0">
                        <a:solidFill>
                          <a:srgbClr val="000000"/>
                        </a:solidFill>
                        <a:effectLst/>
                        <a:latin typeface="Calibri" panose="020F0502020204030204" pitchFamily="34" charset="0"/>
                      </a:endParaRPr>
                    </a:p>
                  </a:txBody>
                  <a:tcPr marL="9445" marR="9445" marT="9445" marB="0" anchor="b"/>
                </a:tc>
                <a:extLst>
                  <a:ext uri="{0D108BD9-81ED-4DB2-BD59-A6C34878D82A}">
                    <a16:rowId xmlns:a16="http://schemas.microsoft.com/office/drawing/2014/main" val="2771791239"/>
                  </a:ext>
                </a:extLst>
              </a:tr>
            </a:tbl>
          </a:graphicData>
        </a:graphic>
      </p:graphicFrame>
      <p:sp>
        <p:nvSpPr>
          <p:cNvPr id="8" name="Прямоугольник 7">
            <a:extLst>
              <a:ext uri="{FF2B5EF4-FFF2-40B4-BE49-F238E27FC236}">
                <a16:creationId xmlns:a16="http://schemas.microsoft.com/office/drawing/2014/main" id="{2A690AA5-BA0E-4A9E-B177-56FB6D3528FB}"/>
              </a:ext>
            </a:extLst>
          </p:cNvPr>
          <p:cNvSpPr/>
          <p:nvPr/>
        </p:nvSpPr>
        <p:spPr>
          <a:xfrm>
            <a:off x="612775" y="413117"/>
            <a:ext cx="11831053" cy="523220"/>
          </a:xfrm>
          <a:prstGeom prst="rect">
            <a:avLst/>
          </a:prstGeom>
        </p:spPr>
        <p:txBody>
          <a:bodyPr wrap="square">
            <a:spAutoFit/>
          </a:bodyPr>
          <a:lstStyle/>
          <a:p>
            <a:pPr marL="176213">
              <a:spcAft>
                <a:spcPts val="500"/>
              </a:spcAft>
            </a:pPr>
            <a:r>
              <a:rPr lang="ru-RU" sz="2800" b="1" dirty="0" smtClean="0">
                <a:solidFill>
                  <a:srgbClr val="7030A0"/>
                </a:solidFill>
                <a:latin typeface="Arial" panose="020B0604020202020204" pitchFamily="34" charset="0"/>
                <a:cs typeface="Arial" panose="020B0604020202020204" pitchFamily="34" charset="0"/>
              </a:rPr>
              <a:t>Количество ЧПО в разрезе СРО по состоянию на 08.12.2020*</a:t>
            </a:r>
            <a:endParaRPr lang="ru-RU" sz="2800" b="1" dirty="0">
              <a:solidFill>
                <a:srgbClr val="7030A0"/>
              </a:solidFill>
              <a:latin typeface="Arial" panose="020B0604020202020204" pitchFamily="34" charset="0"/>
              <a:cs typeface="Arial" panose="020B0604020202020204" pitchFamily="34" charset="0"/>
            </a:endParaRPr>
          </a:p>
        </p:txBody>
      </p:sp>
      <p:sp>
        <p:nvSpPr>
          <p:cNvPr id="9" name="Прямоугольник 8"/>
          <p:cNvSpPr/>
          <p:nvPr/>
        </p:nvSpPr>
        <p:spPr>
          <a:xfrm>
            <a:off x="528297" y="6086392"/>
            <a:ext cx="10367437" cy="954107"/>
          </a:xfrm>
          <a:prstGeom prst="rect">
            <a:avLst/>
          </a:prstGeom>
        </p:spPr>
        <p:txBody>
          <a:bodyPr wrap="square">
            <a:spAutoFit/>
          </a:bodyPr>
          <a:lstStyle/>
          <a:p>
            <a:r>
              <a:rPr lang="ru-RU" sz="1400" dirty="0" smtClean="0">
                <a:solidFill>
                  <a:srgbClr val="7030A0"/>
                </a:solidFill>
                <a:latin typeface="Arial" panose="020B0604020202020204" pitchFamily="34" charset="0"/>
                <a:cs typeface="Arial" panose="020B0604020202020204" pitchFamily="34" charset="0"/>
              </a:rPr>
              <a:t>*ориентировочные данные из Сводного реестра оценщиков Росреестра</a:t>
            </a:r>
          </a:p>
          <a:p>
            <a:pPr marL="342900" indent="-342900">
              <a:buFont typeface="Wingdings" panose="05000000000000000000" pitchFamily="2" charset="2"/>
              <a:buChar char="ü"/>
            </a:pPr>
            <a:endParaRPr lang="ru-RU" sz="14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ru-RU" sz="14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ru-RU" sz="1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635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307975" y="556158"/>
            <a:ext cx="11831053" cy="3544560"/>
          </a:xfrm>
          <a:prstGeom prst="rect">
            <a:avLst/>
          </a:prstGeom>
        </p:spPr>
        <p:txBody>
          <a:bodyPr wrap="square">
            <a:spAutoFit/>
          </a:bodyPr>
          <a:lstStyle/>
          <a:p>
            <a:pPr marL="519113" indent="-342900">
              <a:spcAft>
                <a:spcPts val="500"/>
              </a:spcAft>
              <a:buFont typeface="Wingdings" panose="05000000000000000000" pitchFamily="2" charset="2"/>
              <a:buChar char="ü"/>
            </a:pPr>
            <a:r>
              <a:rPr lang="ru-RU" sz="2400" dirty="0" smtClean="0">
                <a:solidFill>
                  <a:srgbClr val="7030A0"/>
                </a:solidFill>
                <a:latin typeface="Arial" panose="020B0604020202020204" pitchFamily="34" charset="0"/>
                <a:cs typeface="Arial" panose="020B0604020202020204" pitchFamily="34" charset="0"/>
              </a:rPr>
              <a:t>Оценщик </a:t>
            </a:r>
            <a:r>
              <a:rPr lang="ru-RU" sz="2400" dirty="0">
                <a:solidFill>
                  <a:srgbClr val="7030A0"/>
                </a:solidFill>
                <a:latin typeface="Arial" panose="020B0604020202020204" pitchFamily="34" charset="0"/>
                <a:cs typeface="Arial" panose="020B0604020202020204" pitchFamily="34" charset="0"/>
              </a:rPr>
              <a:t>может осуществлять оценочную деятельность самостоятельно, занимаясь частной практикой, а также на основании трудового договора между оценщиком и юридическим </a:t>
            </a:r>
            <a:r>
              <a:rPr lang="ru-RU" sz="2400" dirty="0" smtClean="0">
                <a:solidFill>
                  <a:srgbClr val="7030A0"/>
                </a:solidFill>
                <a:latin typeface="Arial" panose="020B0604020202020204" pitchFamily="34" charset="0"/>
                <a:cs typeface="Arial" panose="020B0604020202020204" pitchFamily="34" charset="0"/>
              </a:rPr>
              <a:t>лицом (ст.4 135-ФЗ).</a:t>
            </a:r>
          </a:p>
          <a:p>
            <a:pPr marL="519113" indent="-342900">
              <a:spcAft>
                <a:spcPts val="500"/>
              </a:spcAft>
              <a:buFont typeface="Wingdings" panose="05000000000000000000" pitchFamily="2" charset="2"/>
              <a:buChar char="ü"/>
            </a:pPr>
            <a:r>
              <a:rPr lang="ru-RU" sz="2400" dirty="0" smtClean="0">
                <a:solidFill>
                  <a:srgbClr val="7030A0"/>
                </a:solidFill>
                <a:latin typeface="Arial" panose="020B0604020202020204" pitchFamily="34" charset="0"/>
                <a:cs typeface="Arial" panose="020B0604020202020204" pitchFamily="34" charset="0"/>
              </a:rPr>
              <a:t>Оценочная деятельность - </a:t>
            </a:r>
            <a:r>
              <a:rPr lang="ru-RU" sz="2400" b="1" u="sng" dirty="0" smtClean="0">
                <a:solidFill>
                  <a:srgbClr val="7030A0"/>
                </a:solidFill>
                <a:latin typeface="Arial" panose="020B0604020202020204" pitchFamily="34" charset="0"/>
                <a:cs typeface="Arial" panose="020B0604020202020204" pitchFamily="34" charset="0"/>
              </a:rPr>
              <a:t>профессиональная</a:t>
            </a:r>
            <a:r>
              <a:rPr lang="ru-RU" sz="2400" dirty="0" smtClean="0">
                <a:solidFill>
                  <a:srgbClr val="7030A0"/>
                </a:solidFill>
                <a:latin typeface="Arial" panose="020B0604020202020204" pitchFamily="34" charset="0"/>
                <a:cs typeface="Arial" panose="020B0604020202020204" pitchFamily="34" charset="0"/>
              </a:rPr>
              <a:t> </a:t>
            </a:r>
            <a:r>
              <a:rPr lang="ru-RU" sz="2400" dirty="0">
                <a:solidFill>
                  <a:srgbClr val="7030A0"/>
                </a:solidFill>
                <a:latin typeface="Arial" panose="020B0604020202020204" pitchFamily="34" charset="0"/>
                <a:cs typeface="Arial" panose="020B0604020202020204" pitchFamily="34" charset="0"/>
              </a:rPr>
              <a:t>деятельность субъектов оценочной деятельности, направленная на установление в отношении объектов оценки рыночной, кадастровой, ликвидационной, инвестиционной или иной предусмотренной федеральными стандартами оценки </a:t>
            </a:r>
            <a:r>
              <a:rPr lang="ru-RU" sz="2400" dirty="0" smtClean="0">
                <a:solidFill>
                  <a:srgbClr val="7030A0"/>
                </a:solidFill>
                <a:latin typeface="Arial" panose="020B0604020202020204" pitchFamily="34" charset="0"/>
                <a:cs typeface="Arial" panose="020B0604020202020204" pitchFamily="34" charset="0"/>
              </a:rPr>
              <a:t>стоимости (ст.3 135-ФЗ).</a:t>
            </a:r>
            <a:endParaRPr lang="ru-RU" sz="2400" dirty="0">
              <a:solidFill>
                <a:srgbClr val="7030A0"/>
              </a:solidFill>
              <a:latin typeface="Arial" panose="020B0604020202020204" pitchFamily="34" charset="0"/>
              <a:cs typeface="Arial" panose="020B0604020202020204" pitchFamily="34" charset="0"/>
            </a:endParaRPr>
          </a:p>
          <a:p>
            <a:pPr marL="519113" indent="-342900">
              <a:spcAft>
                <a:spcPts val="500"/>
              </a:spcAft>
              <a:buFont typeface="Wingdings" panose="05000000000000000000" pitchFamily="2" charset="2"/>
              <a:buChar char="ü"/>
            </a:pPr>
            <a:endParaRPr lang="ru-RU" sz="2400"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3669632" y="4304878"/>
            <a:ext cx="8361947" cy="1569660"/>
          </a:xfrm>
          <a:prstGeom prst="rect">
            <a:avLst/>
          </a:prstGeom>
        </p:spPr>
        <p:txBody>
          <a:bodyPr wrap="square">
            <a:spAutoFit/>
          </a:bodyPr>
          <a:lstStyle/>
          <a:p>
            <a:r>
              <a:rPr lang="ru-RU" sz="2400" i="1" dirty="0" smtClean="0">
                <a:solidFill>
                  <a:srgbClr val="7030A0"/>
                </a:solidFill>
                <a:latin typeface="Arial" panose="020B0604020202020204" pitchFamily="34" charset="0"/>
                <a:cs typeface="Arial" panose="020B0604020202020204" pitchFamily="34" charset="0"/>
              </a:rPr>
              <a:t>Позиция Росреестра и Минэкономразвития России:</a:t>
            </a:r>
          </a:p>
          <a:p>
            <a:r>
              <a:rPr lang="ru-RU" sz="2400" dirty="0" smtClean="0">
                <a:solidFill>
                  <a:srgbClr val="7030A0"/>
                </a:solidFill>
                <a:latin typeface="Arial" panose="020B0604020202020204" pitchFamily="34" charset="0"/>
                <a:cs typeface="Arial" panose="020B0604020202020204" pitchFamily="34" charset="0"/>
              </a:rPr>
              <a:t>Осуществление </a:t>
            </a:r>
            <a:r>
              <a:rPr lang="ru-RU" sz="2400" dirty="0">
                <a:solidFill>
                  <a:srgbClr val="7030A0"/>
                </a:solidFill>
                <a:latin typeface="Arial" panose="020B0604020202020204" pitchFamily="34" charset="0"/>
                <a:cs typeface="Arial" panose="020B0604020202020204" pitchFamily="34" charset="0"/>
              </a:rPr>
              <a:t>оценочной деятельности в форме индивидуального предпринимательства </a:t>
            </a:r>
            <a:r>
              <a:rPr lang="ru-RU" sz="2400" b="1" dirty="0">
                <a:solidFill>
                  <a:srgbClr val="7030A0"/>
                </a:solidFill>
                <a:latin typeface="Arial" panose="020B0604020202020204" pitchFamily="34" charset="0"/>
                <a:cs typeface="Arial" panose="020B0604020202020204" pitchFamily="34" charset="0"/>
              </a:rPr>
              <a:t>не предусмотрено</a:t>
            </a:r>
          </a:p>
        </p:txBody>
      </p:sp>
      <p:pic>
        <p:nvPicPr>
          <p:cNvPr id="22" name="Рисунок 21"/>
          <p:cNvPicPr>
            <a:picLocks noChangeAspect="1"/>
          </p:cNvPicPr>
          <p:nvPr/>
        </p:nvPicPr>
        <p:blipFill>
          <a:blip r:embed="rId2"/>
          <a:stretch>
            <a:fillRect/>
          </a:stretch>
        </p:blipFill>
        <p:spPr>
          <a:xfrm>
            <a:off x="878579" y="3256955"/>
            <a:ext cx="2503298" cy="3433261"/>
          </a:xfrm>
          <a:prstGeom prst="rect">
            <a:avLst/>
          </a:prstGeom>
        </p:spPr>
      </p:pic>
    </p:spTree>
    <p:extLst>
      <p:ext uri="{BB962C8B-B14F-4D97-AF65-F5344CB8AC3E}">
        <p14:creationId xmlns:p14="http://schemas.microsoft.com/office/powerpoint/2010/main" val="2122623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2442410" y="312738"/>
            <a:ext cx="11831053" cy="523220"/>
          </a:xfrm>
          <a:prstGeom prst="rect">
            <a:avLst/>
          </a:prstGeom>
        </p:spPr>
        <p:txBody>
          <a:bodyPr wrap="square">
            <a:spAutoFit/>
          </a:bodyPr>
          <a:lstStyle/>
          <a:p>
            <a:pPr marL="176213">
              <a:spcAft>
                <a:spcPts val="500"/>
              </a:spcAft>
            </a:pPr>
            <a:r>
              <a:rPr lang="ru-RU" sz="2800" b="1" dirty="0" smtClean="0">
                <a:solidFill>
                  <a:srgbClr val="7030A0"/>
                </a:solidFill>
                <a:latin typeface="Arial" panose="020B0604020202020204" pitchFamily="34" charset="0"/>
                <a:cs typeface="Arial" panose="020B0604020202020204" pitchFamily="34" charset="0"/>
              </a:rPr>
              <a:t>Кто такой частнопрактикующий оценщик?</a:t>
            </a:r>
            <a:endParaRPr lang="ru-RU" sz="28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a:stretch>
            <a:fillRect/>
          </a:stretch>
        </p:blipFill>
        <p:spPr>
          <a:xfrm>
            <a:off x="8746958" y="3521900"/>
            <a:ext cx="3168316" cy="3168316"/>
          </a:xfrm>
          <a:prstGeom prst="rect">
            <a:avLst/>
          </a:prstGeom>
        </p:spPr>
      </p:pic>
      <p:sp>
        <p:nvSpPr>
          <p:cNvPr id="3" name="Прямоугольник 2"/>
          <p:cNvSpPr/>
          <p:nvPr/>
        </p:nvSpPr>
        <p:spPr>
          <a:xfrm>
            <a:off x="870283" y="1185844"/>
            <a:ext cx="7756359" cy="5632311"/>
          </a:xfrm>
          <a:prstGeom prst="rect">
            <a:avLst/>
          </a:prstGeom>
        </p:spPr>
        <p:txBody>
          <a:bodyPr wrap="square">
            <a:spAutoFit/>
          </a:bodyPr>
          <a:lstStyle/>
          <a:p>
            <a:pPr marL="342900" indent="-342900">
              <a:buFont typeface="Wingdings" panose="05000000000000000000" pitchFamily="2" charset="2"/>
              <a:buChar char="ü"/>
            </a:pPr>
            <a:r>
              <a:rPr lang="ru-RU" sz="2000" dirty="0" smtClean="0">
                <a:solidFill>
                  <a:srgbClr val="7030A0"/>
                </a:solidFill>
                <a:latin typeface="Arial" panose="020B0604020202020204" pitchFamily="34" charset="0"/>
                <a:cs typeface="Arial" panose="020B0604020202020204" pitchFamily="34" charset="0"/>
              </a:rPr>
              <a:t>Соблюдает обязательные условия </a:t>
            </a:r>
            <a:r>
              <a:rPr lang="ru-RU" sz="2000" dirty="0">
                <a:solidFill>
                  <a:srgbClr val="7030A0"/>
                </a:solidFill>
                <a:latin typeface="Arial" panose="020B0604020202020204" pitchFamily="34" charset="0"/>
                <a:cs typeface="Arial" panose="020B0604020202020204" pitchFamily="34" charset="0"/>
              </a:rPr>
              <a:t>членства в </a:t>
            </a:r>
            <a:r>
              <a:rPr lang="ru-RU" sz="2000" dirty="0" smtClean="0">
                <a:solidFill>
                  <a:srgbClr val="7030A0"/>
                </a:solidFill>
                <a:latin typeface="Arial" panose="020B0604020202020204" pitchFamily="34" charset="0"/>
                <a:cs typeface="Arial" panose="020B0604020202020204" pitchFamily="34" charset="0"/>
              </a:rPr>
              <a:t>СРО:</a:t>
            </a:r>
          </a:p>
          <a:p>
            <a:pPr marL="342900" indent="-342900">
              <a:buFont typeface="Wingdings" panose="05000000000000000000" pitchFamily="2" charset="2"/>
              <a:buChar char="ü"/>
            </a:pPr>
            <a:endParaRPr lang="ru-RU" sz="2000" dirty="0" smtClean="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smtClean="0">
                <a:solidFill>
                  <a:srgbClr val="7030A0"/>
                </a:solidFill>
                <a:latin typeface="Arial" panose="020B0604020202020204" pitchFamily="34" charset="0"/>
                <a:cs typeface="Arial" panose="020B0604020202020204" pitchFamily="34" charset="0"/>
              </a:rPr>
              <a:t>наличие </a:t>
            </a:r>
            <a:r>
              <a:rPr lang="ru-RU" sz="2000" dirty="0">
                <a:solidFill>
                  <a:srgbClr val="7030A0"/>
                </a:solidFill>
                <a:latin typeface="Arial" panose="020B0604020202020204" pitchFamily="34" charset="0"/>
                <a:cs typeface="Arial" panose="020B0604020202020204" pitchFamily="34" charset="0"/>
              </a:rPr>
              <a:t>высшего образования и (или) профессиональной переподготовки в области оценочной деятельности;</a:t>
            </a:r>
          </a:p>
          <a:p>
            <a:pPr marL="342900" indent="-342900">
              <a:buFont typeface="Arial" panose="020B0604020202020204" pitchFamily="34" charset="0"/>
              <a:buChar char="•"/>
            </a:pPr>
            <a:r>
              <a:rPr lang="ru-RU" sz="2000" dirty="0">
                <a:solidFill>
                  <a:srgbClr val="7030A0"/>
                </a:solidFill>
                <a:latin typeface="Arial" panose="020B0604020202020204" pitchFamily="34" charset="0"/>
                <a:cs typeface="Arial" panose="020B0604020202020204" pitchFamily="34" charset="0"/>
              </a:rPr>
              <a:t>отсутствие неснятой или непогашенной судимости за преступления в сфере экономики, а также за преступления средней тяжести, тяжкие и особо тяжкие преступления;</a:t>
            </a:r>
          </a:p>
          <a:p>
            <a:pPr marL="342900" indent="-342900">
              <a:buFont typeface="Arial" panose="020B0604020202020204" pitchFamily="34" charset="0"/>
              <a:buChar char="•"/>
            </a:pPr>
            <a:r>
              <a:rPr lang="ru-RU" sz="2000" dirty="0">
                <a:solidFill>
                  <a:srgbClr val="7030A0"/>
                </a:solidFill>
                <a:latin typeface="Arial" panose="020B0604020202020204" pitchFamily="34" charset="0"/>
                <a:cs typeface="Arial" panose="020B0604020202020204" pitchFamily="34" charset="0"/>
              </a:rPr>
              <a:t>наличие квалификационного аттестата.</a:t>
            </a:r>
          </a:p>
          <a:p>
            <a:pPr marL="342900" indent="-342900">
              <a:buFont typeface="Wingdings" panose="05000000000000000000" pitchFamily="2" charset="2"/>
              <a:buChar char="ü"/>
            </a:pPr>
            <a:endParaRPr lang="ru-RU" sz="20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dirty="0" smtClean="0">
                <a:solidFill>
                  <a:srgbClr val="7030A0"/>
                </a:solidFill>
                <a:latin typeface="Arial" panose="020B0604020202020204" pitchFamily="34" charset="0"/>
                <a:cs typeface="Arial" panose="020B0604020202020204" pitchFamily="34" charset="0"/>
              </a:rPr>
              <a:t>Страхует свою </a:t>
            </a:r>
            <a:r>
              <a:rPr lang="ru-RU" sz="2000" dirty="0">
                <a:solidFill>
                  <a:srgbClr val="7030A0"/>
                </a:solidFill>
                <a:latin typeface="Arial" panose="020B0604020202020204" pitchFamily="34" charset="0"/>
                <a:cs typeface="Arial" panose="020B0604020202020204" pitchFamily="34" charset="0"/>
              </a:rPr>
              <a:t>ответственность в соответствии с требованиями Закона об оценочной </a:t>
            </a:r>
            <a:r>
              <a:rPr lang="ru-RU" sz="2000" dirty="0" smtClean="0">
                <a:solidFill>
                  <a:srgbClr val="7030A0"/>
                </a:solidFill>
                <a:latin typeface="Arial" panose="020B0604020202020204" pitchFamily="34" charset="0"/>
                <a:cs typeface="Arial" panose="020B0604020202020204" pitchFamily="34" charset="0"/>
              </a:rPr>
              <a:t>деятельности. </a:t>
            </a:r>
          </a:p>
          <a:p>
            <a:pPr marL="342900" indent="-342900">
              <a:buFont typeface="Wingdings" panose="05000000000000000000" pitchFamily="2" charset="2"/>
              <a:buChar char="ü"/>
            </a:pPr>
            <a:endParaRPr lang="ru-RU" sz="20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dirty="0" smtClean="0">
                <a:solidFill>
                  <a:srgbClr val="7030A0"/>
                </a:solidFill>
                <a:latin typeface="Arial" panose="020B0604020202020204" pitchFamily="34" charset="0"/>
                <a:cs typeface="Arial" panose="020B0604020202020204" pitchFamily="34" charset="0"/>
              </a:rPr>
              <a:t>Ведет профессиональную оценочную деятельность самостоятельно.</a:t>
            </a:r>
          </a:p>
          <a:p>
            <a:pPr marL="342900" indent="-342900">
              <a:buFont typeface="Wingdings" panose="05000000000000000000" pitchFamily="2" charset="2"/>
              <a:buChar char="ü"/>
            </a:pPr>
            <a:endParaRPr lang="ru-RU" sz="20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dirty="0">
                <a:solidFill>
                  <a:srgbClr val="7030A0"/>
                </a:solidFill>
                <a:latin typeface="Arial" panose="020B0604020202020204" pitchFamily="34" charset="0"/>
                <a:cs typeface="Arial" panose="020B0604020202020204" pitchFamily="34" charset="0"/>
              </a:rPr>
              <a:t>Состоит на налоговом учете как частнопрактикующий оценщик.</a:t>
            </a:r>
          </a:p>
          <a:p>
            <a:pPr marL="342900" indent="-342900">
              <a:buFont typeface="Wingdings" panose="05000000000000000000" pitchFamily="2" charset="2"/>
              <a:buChar char="ü"/>
            </a:pPr>
            <a:endParaRPr lang="ru-RU" sz="2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33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2442410" y="312738"/>
            <a:ext cx="11831053" cy="523220"/>
          </a:xfrm>
          <a:prstGeom prst="rect">
            <a:avLst/>
          </a:prstGeom>
        </p:spPr>
        <p:txBody>
          <a:bodyPr wrap="square">
            <a:spAutoFit/>
          </a:bodyPr>
          <a:lstStyle/>
          <a:p>
            <a:pPr marL="176213">
              <a:spcAft>
                <a:spcPts val="500"/>
              </a:spcAft>
            </a:pPr>
            <a:r>
              <a:rPr lang="ru-RU" sz="2800" b="1" dirty="0" smtClean="0">
                <a:solidFill>
                  <a:srgbClr val="7030A0"/>
                </a:solidFill>
                <a:latin typeface="Arial" panose="020B0604020202020204" pitchFamily="34" charset="0"/>
                <a:cs typeface="Arial" panose="020B0604020202020204" pitchFamily="34" charset="0"/>
              </a:rPr>
              <a:t>Кто такой частнопрактикующий оценщик?</a:t>
            </a:r>
            <a:endParaRPr lang="ru-RU" sz="2800" b="1"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827554" y="1954966"/>
            <a:ext cx="10367437" cy="3170099"/>
          </a:xfrm>
          <a:prstGeom prst="rect">
            <a:avLst/>
          </a:prstGeom>
        </p:spPr>
        <p:txBody>
          <a:bodyPr wrap="square">
            <a:spAutoFit/>
          </a:bodyPr>
          <a:lstStyle/>
          <a:p>
            <a:pPr marL="342900" indent="-342900">
              <a:buFont typeface="Wingdings" panose="05000000000000000000" pitchFamily="2" charset="2"/>
              <a:buChar char="ü"/>
            </a:pPr>
            <a:r>
              <a:rPr lang="ru-RU" sz="2000" dirty="0" smtClean="0">
                <a:solidFill>
                  <a:srgbClr val="7030A0"/>
                </a:solidFill>
                <a:latin typeface="Arial" panose="020B0604020202020204" pitchFamily="34" charset="0"/>
                <a:cs typeface="Arial" panose="020B0604020202020204" pitchFamily="34" charset="0"/>
              </a:rPr>
              <a:t>Оценщики не могут быть </a:t>
            </a:r>
            <a:r>
              <a:rPr lang="ru-RU" sz="2000" dirty="0" err="1" smtClean="0">
                <a:solidFill>
                  <a:srgbClr val="7030A0"/>
                </a:solidFill>
                <a:latin typeface="Arial" panose="020B0604020202020204" pitchFamily="34" charset="0"/>
                <a:cs typeface="Arial" panose="020B0604020202020204" pitchFamily="34" charset="0"/>
              </a:rPr>
              <a:t>самозанятыми</a:t>
            </a:r>
            <a:endParaRPr lang="ru-RU" sz="20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ru-RU" sz="20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ru-RU" sz="2000" dirty="0" smtClean="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ru-RU" sz="2000" dirty="0" smtClean="0">
                <a:solidFill>
                  <a:srgbClr val="7030A0"/>
                </a:solidFill>
                <a:latin typeface="Arial" panose="020B0604020202020204" pitchFamily="34" charset="0"/>
                <a:cs typeface="Arial" panose="020B0604020202020204" pitchFamily="34" charset="0"/>
              </a:rPr>
              <a:t>Для целей Федерального </a:t>
            </a:r>
            <a:r>
              <a:rPr lang="ru-RU" sz="2000" dirty="0">
                <a:solidFill>
                  <a:srgbClr val="7030A0"/>
                </a:solidFill>
                <a:latin typeface="Arial" panose="020B0604020202020204" pitchFamily="34" charset="0"/>
                <a:cs typeface="Arial" panose="020B0604020202020204" pitchFamily="34" charset="0"/>
              </a:rPr>
              <a:t>закона </a:t>
            </a:r>
            <a:r>
              <a:rPr lang="ru-RU" sz="2000" dirty="0" smtClean="0">
                <a:solidFill>
                  <a:srgbClr val="7030A0"/>
                </a:solidFill>
                <a:latin typeface="Arial" panose="020B0604020202020204" pitchFamily="34" charset="0"/>
                <a:cs typeface="Arial" panose="020B0604020202020204" pitchFamily="34" charset="0"/>
              </a:rPr>
              <a:t>от </a:t>
            </a:r>
            <a:r>
              <a:rPr lang="ru-RU" sz="2000" dirty="0">
                <a:solidFill>
                  <a:srgbClr val="7030A0"/>
                </a:solidFill>
                <a:latin typeface="Arial" panose="020B0604020202020204" pitchFamily="34" charset="0"/>
                <a:cs typeface="Arial" panose="020B0604020202020204" pitchFamily="34" charset="0"/>
              </a:rPr>
              <a:t>27.11.2018 N 422-ФЗ </a:t>
            </a:r>
            <a:r>
              <a:rPr lang="ru-RU" sz="2000" dirty="0" smtClean="0">
                <a:solidFill>
                  <a:srgbClr val="7030A0"/>
                </a:solidFill>
                <a:latin typeface="Arial" panose="020B0604020202020204" pitchFamily="34" charset="0"/>
                <a:cs typeface="Arial" panose="020B0604020202020204" pitchFamily="34" charset="0"/>
              </a:rPr>
              <a:t>"</a:t>
            </a:r>
            <a:r>
              <a:rPr lang="ru-RU" sz="2000" dirty="0">
                <a:solidFill>
                  <a:srgbClr val="7030A0"/>
                </a:solidFill>
                <a:latin typeface="Arial" panose="020B0604020202020204" pitchFamily="34" charset="0"/>
                <a:cs typeface="Arial" panose="020B0604020202020204" pitchFamily="34" charset="0"/>
              </a:rPr>
              <a:t>О проведении эксперимента по установлению специального налогового режима </a:t>
            </a:r>
            <a:r>
              <a:rPr lang="ru-RU" sz="2000" dirty="0" smtClean="0">
                <a:solidFill>
                  <a:srgbClr val="7030A0"/>
                </a:solidFill>
                <a:latin typeface="Arial" panose="020B0604020202020204" pitchFamily="34" charset="0"/>
                <a:cs typeface="Arial" panose="020B0604020202020204" pitchFamily="34" charset="0"/>
              </a:rPr>
              <a:t>«Налог </a:t>
            </a:r>
            <a:r>
              <a:rPr lang="ru-RU" sz="2000" dirty="0">
                <a:solidFill>
                  <a:srgbClr val="7030A0"/>
                </a:solidFill>
                <a:latin typeface="Arial" panose="020B0604020202020204" pitchFamily="34" charset="0"/>
                <a:cs typeface="Arial" panose="020B0604020202020204" pitchFamily="34" charset="0"/>
              </a:rPr>
              <a:t>на профессиональный </a:t>
            </a:r>
            <a:r>
              <a:rPr lang="ru-RU" sz="2000" dirty="0" smtClean="0">
                <a:solidFill>
                  <a:srgbClr val="7030A0"/>
                </a:solidFill>
                <a:latin typeface="Arial" panose="020B0604020202020204" pitchFamily="34" charset="0"/>
                <a:cs typeface="Arial" panose="020B0604020202020204" pitchFamily="34" charset="0"/>
              </a:rPr>
              <a:t>доход» не признаются объектом налогообложения доходы … от </a:t>
            </a:r>
            <a:r>
              <a:rPr lang="ru-RU" sz="2000" dirty="0">
                <a:solidFill>
                  <a:srgbClr val="7030A0"/>
                </a:solidFill>
                <a:latin typeface="Arial" panose="020B0604020202020204" pitchFamily="34" charset="0"/>
                <a:cs typeface="Arial" panose="020B0604020202020204" pitchFamily="34" charset="0"/>
              </a:rPr>
              <a:t>арбитражного управления, от деятельности медиатора,</a:t>
            </a:r>
            <a:r>
              <a:rPr lang="ru-RU" sz="2000" b="1" u="sng" dirty="0">
                <a:solidFill>
                  <a:srgbClr val="7030A0"/>
                </a:solidFill>
                <a:latin typeface="Arial" panose="020B0604020202020204" pitchFamily="34" charset="0"/>
                <a:cs typeface="Arial" panose="020B0604020202020204" pitchFamily="34" charset="0"/>
              </a:rPr>
              <a:t> оценочной деятельности</a:t>
            </a:r>
            <a:r>
              <a:rPr lang="ru-RU" sz="2000" dirty="0">
                <a:solidFill>
                  <a:srgbClr val="7030A0"/>
                </a:solidFill>
                <a:latin typeface="Arial" panose="020B0604020202020204" pitchFamily="34" charset="0"/>
                <a:cs typeface="Arial" panose="020B0604020202020204" pitchFamily="34" charset="0"/>
              </a:rPr>
              <a:t>, деятельности нотариуса, занимающегося частной практикой, адвокатской деятельности.</a:t>
            </a:r>
          </a:p>
          <a:p>
            <a:pPr marL="342900" indent="-342900">
              <a:buFont typeface="Wingdings" panose="05000000000000000000" pitchFamily="2" charset="2"/>
              <a:buChar char="ü"/>
            </a:pPr>
            <a:endParaRPr lang="ru-RU" sz="2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171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834190" y="1542748"/>
            <a:ext cx="11020926" cy="4042132"/>
          </a:xfrm>
          <a:prstGeom prst="rect">
            <a:avLst/>
          </a:prstGeom>
        </p:spPr>
        <p:txBody>
          <a:bodyPr wrap="square">
            <a:spAutoFit/>
          </a:bodyPr>
          <a:lstStyle/>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04.08.2020 вступил в силу Приказ Минэкономразвития России №490 от 15.08.2019, определяющий порядок взаимодействия СРО оценщиков и Росреестра по вопросам ведения реестра.</a:t>
            </a:r>
          </a:p>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04.08.2020 посредством электронного взаимодействия СРО начали на основании заявлений от своих членов передавать в </a:t>
            </a:r>
            <a:r>
              <a:rPr lang="ru-RU" sz="2000" dirty="0" err="1" smtClean="0">
                <a:solidFill>
                  <a:srgbClr val="7030A0"/>
                </a:solidFill>
                <a:latin typeface="Arial" panose="020B0604020202020204" pitchFamily="34" charset="0"/>
                <a:cs typeface="Arial" panose="020B0604020202020204" pitchFamily="34" charset="0"/>
              </a:rPr>
              <a:t>Росреестр</a:t>
            </a:r>
            <a:r>
              <a:rPr lang="ru-RU" sz="2000" dirty="0" smtClean="0">
                <a:solidFill>
                  <a:srgbClr val="7030A0"/>
                </a:solidFill>
                <a:latin typeface="Arial" panose="020B0604020202020204" pitchFamily="34" charset="0"/>
                <a:cs typeface="Arial" panose="020B0604020202020204" pitchFamily="34" charset="0"/>
              </a:rPr>
              <a:t> сведения о частной практике оценщиков.</a:t>
            </a:r>
          </a:p>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Заказчики и потребители оценки (в том числе банки и государственные органы) с 04.08.2020 начали массово требовать с частнопрактикующих оценщиков подтверждения из налоговых органов об их постановке на учет в качестве ЧПО.</a:t>
            </a:r>
          </a:p>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Оценщики начали получать уведомления об их постановке на учет в качестве ЧПО только в конце сентября – начале октября 2020 года.</a:t>
            </a:r>
          </a:p>
          <a:p>
            <a:pPr marL="519113" indent="-342900">
              <a:spcAft>
                <a:spcPts val="500"/>
              </a:spcAft>
              <a:buFont typeface="Wingdings" panose="05000000000000000000" pitchFamily="2" charset="2"/>
              <a:buChar char="v"/>
            </a:pPr>
            <a:endParaRPr lang="ru-RU" sz="2000"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a:extLst>
              <a:ext uri="{FF2B5EF4-FFF2-40B4-BE49-F238E27FC236}">
                <a16:creationId xmlns:a16="http://schemas.microsoft.com/office/drawing/2014/main" id="{3557853D-2CA7-4508-BD49-0BAE2D6EFF33}"/>
              </a:ext>
            </a:extLst>
          </p:cNvPr>
          <p:cNvSpPr/>
          <p:nvPr/>
        </p:nvSpPr>
        <p:spPr>
          <a:xfrm>
            <a:off x="3439664" y="709780"/>
            <a:ext cx="6101378" cy="523220"/>
          </a:xfrm>
          <a:prstGeom prst="rect">
            <a:avLst/>
          </a:prstGeom>
        </p:spPr>
        <p:txBody>
          <a:bodyPr wrap="square">
            <a:spAutoFit/>
          </a:bodyPr>
          <a:lstStyle/>
          <a:p>
            <a:pPr marL="176213" algn="just">
              <a:spcAft>
                <a:spcPts val="500"/>
              </a:spcAft>
            </a:pPr>
            <a:r>
              <a:rPr lang="ru-RU" sz="2800" b="1" dirty="0" smtClean="0">
                <a:solidFill>
                  <a:srgbClr val="7030A0"/>
                </a:solidFill>
                <a:latin typeface="Arial" panose="020B0604020202020204" pitchFamily="34" charset="0"/>
                <a:cs typeface="Arial" panose="020B0604020202020204" pitchFamily="34" charset="0"/>
              </a:rPr>
              <a:t>Что изменилось в 2020 году</a:t>
            </a:r>
            <a:endParaRPr lang="ru-RU" sz="28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036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a:extLst>
              <a:ext uri="{FF2B5EF4-FFF2-40B4-BE49-F238E27FC236}">
                <a16:creationId xmlns:a16="http://schemas.microsoft.com/office/drawing/2014/main" id="{3557853D-2CA7-4508-BD49-0BAE2D6EFF33}"/>
              </a:ext>
            </a:extLst>
          </p:cNvPr>
          <p:cNvSpPr/>
          <p:nvPr/>
        </p:nvSpPr>
        <p:spPr>
          <a:xfrm>
            <a:off x="998622" y="312738"/>
            <a:ext cx="10856494" cy="523220"/>
          </a:xfrm>
          <a:prstGeom prst="rect">
            <a:avLst/>
          </a:prstGeom>
        </p:spPr>
        <p:txBody>
          <a:bodyPr wrap="square">
            <a:spAutoFit/>
          </a:bodyPr>
          <a:lstStyle/>
          <a:p>
            <a:pPr marL="176213" algn="just">
              <a:spcAft>
                <a:spcPts val="500"/>
              </a:spcAft>
            </a:pPr>
            <a:r>
              <a:rPr lang="ru-RU" sz="2800" b="1" dirty="0" smtClean="0">
                <a:solidFill>
                  <a:srgbClr val="7030A0"/>
                </a:solidFill>
                <a:latin typeface="Arial" panose="020B0604020202020204" pitchFamily="34" charset="0"/>
                <a:cs typeface="Arial" panose="020B0604020202020204" pitchFamily="34" charset="0"/>
              </a:rPr>
              <a:t>Механизм постановки на налоговый учет ЧПО в 2020 году</a:t>
            </a:r>
            <a:endParaRPr lang="ru-RU" sz="2800" b="1" dirty="0">
              <a:solidFill>
                <a:srgbClr val="7030A0"/>
              </a:solidFill>
              <a:latin typeface="Arial" panose="020B0604020202020204" pitchFamily="34" charset="0"/>
              <a:cs typeface="Arial" panose="020B0604020202020204" pitchFamily="34" charset="0"/>
            </a:endParaRPr>
          </a:p>
        </p:txBody>
      </p:sp>
      <p:graphicFrame>
        <p:nvGraphicFramePr>
          <p:cNvPr id="3" name="Схема 2"/>
          <p:cNvGraphicFramePr/>
          <p:nvPr>
            <p:extLst>
              <p:ext uri="{D42A27DB-BD31-4B8C-83A1-F6EECF244321}">
                <p14:modId xmlns:p14="http://schemas.microsoft.com/office/powerpoint/2010/main" val="1925468940"/>
              </p:ext>
            </p:extLst>
          </p:nvPr>
        </p:nvGraphicFramePr>
        <p:xfrm>
          <a:off x="2019968" y="1176867"/>
          <a:ext cx="9037053" cy="269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632166828"/>
              </p:ext>
            </p:extLst>
          </p:nvPr>
        </p:nvGraphicFramePr>
        <p:xfrm>
          <a:off x="2019967" y="3651361"/>
          <a:ext cx="9037053" cy="26973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4480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2A690AA5-BA0E-4A9E-B177-56FB6D3528FB}"/>
              </a:ext>
            </a:extLst>
          </p:cNvPr>
          <p:cNvSpPr/>
          <p:nvPr/>
        </p:nvSpPr>
        <p:spPr>
          <a:xfrm>
            <a:off x="834190" y="1542748"/>
            <a:ext cx="11020926" cy="4721805"/>
          </a:xfrm>
          <a:prstGeom prst="rect">
            <a:avLst/>
          </a:prstGeom>
        </p:spPr>
        <p:txBody>
          <a:bodyPr wrap="square">
            <a:spAutoFit/>
          </a:bodyPr>
          <a:lstStyle/>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Август-сентябрь 2020 – системный сбой в межведомственном взаимодействии Росреестра и ФНС России в части обмена данными по оценщикам-ЧПО.</a:t>
            </a:r>
          </a:p>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Август 2020 – Союз СОО в поддержку оценщиков-ЧПО готовит ряд обращений в крупнейшие банки страны с просьбой продолжить взаимодействие с оценщиками-ИП до получения ими соответствующих уведомлений о постановке на учет как ЧПО (Сбербанк, ВТБ, </a:t>
            </a:r>
            <a:r>
              <a:rPr lang="ru-RU" sz="2000" dirty="0" err="1" smtClean="0">
                <a:solidFill>
                  <a:srgbClr val="7030A0"/>
                </a:solidFill>
                <a:latin typeface="Arial" panose="020B0604020202020204" pitchFamily="34" charset="0"/>
                <a:cs typeface="Arial" panose="020B0604020202020204" pitchFamily="34" charset="0"/>
              </a:rPr>
              <a:t>Дом.РФ</a:t>
            </a:r>
            <a:r>
              <a:rPr lang="ru-RU" sz="2000" dirty="0" smtClean="0">
                <a:solidFill>
                  <a:srgbClr val="7030A0"/>
                </a:solidFill>
                <a:latin typeface="Arial" panose="020B0604020202020204" pitchFamily="34" charset="0"/>
                <a:cs typeface="Arial" panose="020B0604020202020204" pitchFamily="34" charset="0"/>
              </a:rPr>
              <a:t>)</a:t>
            </a:r>
          </a:p>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Нарушение сроков постановки на учет оценщиков в качестве ЧПО и рост напряженности во взаимоотношениях оценщиков-бывших ИП с банками и государственными органами.</a:t>
            </a:r>
          </a:p>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«Ручной режим» взаимодействия СРО, Росреестра и ИФНС посредством обмена уточняющими письмами, а не пакетной загрузки данных.</a:t>
            </a:r>
          </a:p>
          <a:p>
            <a:pPr marL="519113" indent="-342900">
              <a:spcAft>
                <a:spcPts val="500"/>
              </a:spcAft>
              <a:buFont typeface="Wingdings" panose="05000000000000000000" pitchFamily="2" charset="2"/>
              <a:buChar char="v"/>
            </a:pPr>
            <a:r>
              <a:rPr lang="ru-RU" sz="2000" dirty="0" smtClean="0">
                <a:solidFill>
                  <a:srgbClr val="7030A0"/>
                </a:solidFill>
                <a:latin typeface="Arial" panose="020B0604020202020204" pitchFamily="34" charset="0"/>
                <a:cs typeface="Arial" panose="020B0604020202020204" pitchFamily="34" charset="0"/>
              </a:rPr>
              <a:t>Октябрь 2020 – оценщики массово начинают получать уведомления о постановке на учет в качестве ЧПО.</a:t>
            </a:r>
          </a:p>
          <a:p>
            <a:pPr marL="519113" indent="-342900">
              <a:spcAft>
                <a:spcPts val="500"/>
              </a:spcAft>
              <a:buFont typeface="Wingdings" panose="05000000000000000000" pitchFamily="2" charset="2"/>
              <a:buChar char="v"/>
            </a:pPr>
            <a:endParaRPr lang="ru-RU" sz="2000" dirty="0">
              <a:solidFill>
                <a:srgbClr val="7030A0"/>
              </a:solidFill>
              <a:latin typeface="Arial" panose="020B0604020202020204" pitchFamily="34" charset="0"/>
              <a:cs typeface="Arial" panose="020B0604020202020204" pitchFamily="34" charset="0"/>
            </a:endParaRPr>
          </a:p>
        </p:txBody>
      </p:sp>
      <p:sp>
        <p:nvSpPr>
          <p:cNvPr id="2" name="AutoShape 2" descr="https://realybiz.ru/wp-content/uploads/2013/08/%D0%9E%D0%BA%D1%80%D0%B0%D0%B8%D0%BD%D0%BD%D0%B0%D1%8F-%D0%BD%D0%B8%D1%88%D0%B0-1024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2" descr="https://img2.freepng.ru/20180320/kdq/kisspng-rochester-institute-of-technology-education-proble-png-transparent-cooperation-image-5ab0b684d9d6d3.249728671521530500892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a:extLst>
              <a:ext uri="{FF2B5EF4-FFF2-40B4-BE49-F238E27FC236}">
                <a16:creationId xmlns:a16="http://schemas.microsoft.com/office/drawing/2014/main" id="{3557853D-2CA7-4508-BD49-0BAE2D6EFF33}"/>
              </a:ext>
            </a:extLst>
          </p:cNvPr>
          <p:cNvSpPr/>
          <p:nvPr/>
        </p:nvSpPr>
        <p:spPr>
          <a:xfrm>
            <a:off x="3439664" y="709780"/>
            <a:ext cx="6101378" cy="523220"/>
          </a:xfrm>
          <a:prstGeom prst="rect">
            <a:avLst/>
          </a:prstGeom>
        </p:spPr>
        <p:txBody>
          <a:bodyPr wrap="square">
            <a:spAutoFit/>
          </a:bodyPr>
          <a:lstStyle/>
          <a:p>
            <a:pPr marL="176213" algn="just">
              <a:spcAft>
                <a:spcPts val="500"/>
              </a:spcAft>
            </a:pPr>
            <a:r>
              <a:rPr lang="ru-RU" sz="2800" b="1" dirty="0" smtClean="0">
                <a:solidFill>
                  <a:srgbClr val="7030A0"/>
                </a:solidFill>
                <a:latin typeface="Arial" panose="020B0604020202020204" pitchFamily="34" charset="0"/>
                <a:cs typeface="Arial" panose="020B0604020202020204" pitchFamily="34" charset="0"/>
              </a:rPr>
              <a:t>Предварительные итоги 2020</a:t>
            </a:r>
            <a:endParaRPr lang="ru-RU" sz="28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744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5907</TotalTime>
  <Words>1294</Words>
  <Application>Microsoft Office PowerPoint</Application>
  <PresentationFormat>Широкоэкранный</PresentationFormat>
  <Paragraphs>127</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Arial Narrow</vt:lpstr>
      <vt:lpstr>Calibri</vt:lpstr>
      <vt:lpstr>Calibri Light</vt:lpstr>
      <vt:lpstr>Georgia</vt:lpstr>
      <vt:lpstr>Palatino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IT-Платформа  Тезерус | ТЗ-оценка</dc:title>
  <dc:creator>Владислав Яровенко</dc:creator>
  <cp:lastModifiedBy>FSOSRO</cp:lastModifiedBy>
  <cp:revision>345</cp:revision>
  <dcterms:created xsi:type="dcterms:W3CDTF">2019-10-29T13:53:20Z</dcterms:created>
  <dcterms:modified xsi:type="dcterms:W3CDTF">2020-12-09T08:27:26Z</dcterms:modified>
</cp:coreProperties>
</file>