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3" r:id="rId1"/>
  </p:sldMasterIdLst>
  <p:notesMasterIdLst>
    <p:notesMasterId r:id="rId12"/>
  </p:notesMasterIdLst>
  <p:handoutMasterIdLst>
    <p:handoutMasterId r:id="rId13"/>
  </p:handoutMasterIdLst>
  <p:sldIdLst>
    <p:sldId id="516" r:id="rId2"/>
    <p:sldId id="521" r:id="rId3"/>
    <p:sldId id="519" r:id="rId4"/>
    <p:sldId id="523" r:id="rId5"/>
    <p:sldId id="524" r:id="rId6"/>
    <p:sldId id="525" r:id="rId7"/>
    <p:sldId id="526" r:id="rId8"/>
    <p:sldId id="527" r:id="rId9"/>
    <p:sldId id="528" r:id="rId10"/>
    <p:sldId id="465" r:id="rId11"/>
  </p:sldIdLst>
  <p:sldSz cx="9144000" cy="6858000" type="screen4x3"/>
  <p:notesSz cx="6808788" cy="982345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srgbClr val="FF0000"/>
    </p:penClr>
  </p:showPr>
  <p:clrMru>
    <a:srgbClr val="FF00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691" autoAdjust="0"/>
    <p:restoredTop sz="94660"/>
  </p:normalViewPr>
  <p:slideViewPr>
    <p:cSldViewPr>
      <p:cViewPr>
        <p:scale>
          <a:sx n="80" d="100"/>
          <a:sy n="80" d="100"/>
        </p:scale>
        <p:origin x="-2076" y="-786"/>
      </p:cViewPr>
      <p:guideLst>
        <p:guide orient="horz" pos="2160"/>
        <p:guide pos="292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09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51162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0187D7A-A291-4FEF-8654-73FF0BB10F0F}" type="datetimeFigureOut">
              <a:rPr lang="ru-RU"/>
              <a:pPr>
                <a:defRPr/>
              </a:pPr>
              <a:t>08.12.2020</a:t>
            </a:fld>
            <a:endParaRPr lang="ru-RU"/>
          </a:p>
        </p:txBody>
      </p:sp>
      <p:sp>
        <p:nvSpPr>
          <p:cNvPr id="1280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29738"/>
            <a:ext cx="295116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80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329738"/>
            <a:ext cx="2951162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B437E68-8E88-4D18-B139-D00F112BC6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05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51162" cy="4905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7738" y="736600"/>
            <a:ext cx="4913312" cy="36845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665663"/>
            <a:ext cx="5446712" cy="44211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31325"/>
            <a:ext cx="2951163" cy="4905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331325"/>
            <a:ext cx="2951162" cy="4905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CF95FA1-B9CB-4C21-93FD-E34A4F45DF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7964E5-9FDA-4078-A79B-F7068A34B4EB}" type="datetime1">
              <a:rPr lang="ru-RU"/>
              <a:pPr>
                <a:defRPr/>
              </a:pPr>
              <a:t>08.12.2020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1436E4-2CB9-44CF-8DEA-CA2C917A9C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7B6A16-4BE4-4E69-945A-7B3C46BA91B3}" type="datetime1">
              <a:rPr lang="ru-RU"/>
              <a:pPr>
                <a:defRPr/>
              </a:pPr>
              <a:t>08.12.2020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C524DC-F1A8-4B09-9C3C-3B1DA9EF39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811ADF-785A-425E-BAE9-4AFA634FD271}" type="datetime1">
              <a:rPr lang="ru-RU"/>
              <a:pPr>
                <a:defRPr/>
              </a:pPr>
              <a:t>08.12.2020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55E876-C835-4653-8321-B8FA6039AA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B54FF0-1A89-4E60-81C2-998D8BA7D7C6}" type="datetime1">
              <a:rPr lang="ru-RU"/>
              <a:pPr>
                <a:defRPr/>
              </a:pPr>
              <a:t>08.12.2020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5E983-DDBC-4AE3-BB8F-A81BF2440B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83AE5D-2259-4E1D-BBCD-8B934442374D}" type="datetime1">
              <a:rPr lang="ru-RU"/>
              <a:pPr>
                <a:defRPr/>
              </a:pPr>
              <a:t>08.12.2020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A24905-366F-4F04-BF12-C14B9F6299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F28EA2-06FA-48CE-9559-472E9511DC77}" type="datetime1">
              <a:rPr lang="ru-RU"/>
              <a:pPr>
                <a:defRPr/>
              </a:pPr>
              <a:t>08.12.2020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DD63D-83AF-40D3-811C-BB7BA1C397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553151-4049-4566-BD0F-E3193BFAECB7}" type="datetime1">
              <a:rPr lang="ru-RU"/>
              <a:pPr>
                <a:defRPr/>
              </a:pPr>
              <a:t>08.12.2020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F8F3C6-DFAA-4A54-A967-87810C8F2D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1AA9C-C74F-46F2-8986-97140BCD754F}" type="datetime1">
              <a:rPr lang="ru-RU"/>
              <a:pPr>
                <a:defRPr/>
              </a:pPr>
              <a:t>08.12.2020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13BF64-7F40-4FE6-B712-E736C1FA40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76CBB-5EF2-49D4-A10A-207B7C4E2BCA}" type="datetime1">
              <a:rPr lang="ru-RU"/>
              <a:pPr>
                <a:defRPr/>
              </a:pPr>
              <a:t>08.12.2020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7A6883-CA05-44F1-8857-6F284EF423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C16C65-E4D3-47E1-B8AB-5FE8669115B4}" type="datetime1">
              <a:rPr lang="ru-RU"/>
              <a:pPr>
                <a:defRPr/>
              </a:pPr>
              <a:t>08.12.2020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E8E305-D7DC-42ED-B6E4-F00AFDEB66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9670A-5153-4FEC-A8F5-80C0EA145833}" type="datetime1">
              <a:rPr lang="ru-RU"/>
              <a:pPr>
                <a:defRPr/>
              </a:pPr>
              <a:t>08.12.2020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41C5A7-6A30-4B85-B42E-E01683BE6E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76CEDF8-F8A9-4B89-B9E7-9A44CDB834CD}" type="datetime1">
              <a:rPr lang="ru-RU"/>
              <a:pPr>
                <a:defRPr/>
              </a:pPr>
              <a:t>08.12.2020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0" hangingPunct="0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FA29151-01DB-4D95-8075-C0947ADD4F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roseco@roseco.ru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Grp="1"/>
          </p:cNvSpPr>
          <p:nvPr>
            <p:ph type="ctrTitle"/>
          </p:nvPr>
        </p:nvSpPr>
        <p:spPr>
          <a:xfrm>
            <a:off x="685800" y="333375"/>
            <a:ext cx="7772400" cy="2519363"/>
          </a:xfrm>
        </p:spPr>
        <p:txBody>
          <a:bodyPr/>
          <a:lstStyle/>
          <a:p>
            <a:r>
              <a:rPr lang="ru-RU" sz="3600" smtClean="0">
                <a:latin typeface="Arial" charset="0"/>
              </a:rPr>
              <a:t>Проблемы и пути решения вопросов достоверности и обоснованности оценки в современных условиях </a:t>
            </a:r>
          </a:p>
        </p:txBody>
      </p:sp>
      <p:sp>
        <p:nvSpPr>
          <p:cNvPr id="2051" name="Rectangle 5"/>
          <p:cNvSpPr>
            <a:spLocks noGrp="1"/>
          </p:cNvSpPr>
          <p:nvPr>
            <p:ph type="subTitle" idx="1"/>
          </p:nvPr>
        </p:nvSpPr>
        <p:spPr>
          <a:xfrm>
            <a:off x="1187450" y="2708275"/>
            <a:ext cx="6400800" cy="3313113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ru-RU" sz="1800" b="1" smtClean="0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ru-RU" sz="1800" b="1" smtClean="0">
                <a:solidFill>
                  <a:schemeClr val="tx1"/>
                </a:solidFill>
                <a:latin typeface="Arial" charset="0"/>
              </a:rPr>
              <a:t>Вице-президент Ассоциации «Русское общество оценщиков», Председатель комитета по методологии и научным исследованиям по оценочной деятельности Совета Союза ОО</a:t>
            </a:r>
          </a:p>
          <a:p>
            <a:pPr>
              <a:lnSpc>
                <a:spcPct val="90000"/>
              </a:lnSpc>
            </a:pPr>
            <a:r>
              <a:rPr lang="ru-RU" sz="1800" b="1" smtClean="0">
                <a:solidFill>
                  <a:schemeClr val="tx1"/>
                </a:solidFill>
                <a:latin typeface="Arial" charset="0"/>
              </a:rPr>
              <a:t>к.т.н. доц. Нейман Е.И. </a:t>
            </a:r>
          </a:p>
          <a:p>
            <a:pPr>
              <a:lnSpc>
                <a:spcPct val="90000"/>
              </a:lnSpc>
            </a:pPr>
            <a:r>
              <a:rPr lang="ru-RU" sz="1800" b="1" smtClean="0">
                <a:solidFill>
                  <a:schemeClr val="tx1"/>
                </a:solidFill>
                <a:latin typeface="Arial" charset="0"/>
              </a:rPr>
              <a:t>Всероссийский оценочный форум</a:t>
            </a:r>
          </a:p>
          <a:p>
            <a:pPr>
              <a:lnSpc>
                <a:spcPct val="90000"/>
              </a:lnSpc>
            </a:pPr>
            <a:r>
              <a:rPr lang="ru-RU" sz="1800" b="1" smtClean="0">
                <a:solidFill>
                  <a:schemeClr val="tx1"/>
                </a:solidFill>
                <a:latin typeface="Arial" charset="0"/>
              </a:rPr>
              <a:t>9 декабря 2020</a:t>
            </a:r>
          </a:p>
          <a:p>
            <a:pPr>
              <a:lnSpc>
                <a:spcPct val="90000"/>
              </a:lnSpc>
            </a:pPr>
            <a:r>
              <a:rPr lang="ru-RU" sz="1800" b="1" smtClean="0">
                <a:solidFill>
                  <a:schemeClr val="tx1"/>
                </a:solidFill>
                <a:latin typeface="Arial" charset="0"/>
              </a:rPr>
              <a:t>г. Москва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ru-RU" sz="3600" smtClean="0"/>
              <a:t>Спасибо за внимание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algn="ctr" eaLnBrk="1" hangingPunct="1">
              <a:buFont typeface="Arial" charset="0"/>
              <a:buNone/>
            </a:pPr>
            <a:endParaRPr lang="en-US" sz="1800" b="1" smtClean="0"/>
          </a:p>
          <a:p>
            <a:pPr algn="ctr" eaLnBrk="1" hangingPunct="1">
              <a:buFont typeface="Arial" charset="0"/>
              <a:buNone/>
            </a:pPr>
            <a:endParaRPr lang="en-US" sz="1800" b="1" smtClean="0"/>
          </a:p>
          <a:p>
            <a:pPr algn="ctr" eaLnBrk="1" hangingPunct="1">
              <a:buFont typeface="Arial" charset="0"/>
              <a:buNone/>
            </a:pPr>
            <a:endParaRPr lang="en-US" sz="1800" b="1" smtClean="0"/>
          </a:p>
          <a:p>
            <a:r>
              <a:rPr lang="ru-RU" sz="2800" b="1" smtClean="0"/>
              <a:t>Нейман Евгений Иосифович, к.т.н., доцент, директор АО РОСЭКО, Вице-президент Ассоциации «Русское общества оценщиков»</a:t>
            </a:r>
            <a:endParaRPr lang="ru-RU" sz="2800" b="1" smtClean="0">
              <a:latin typeface="Arial" charset="0"/>
            </a:endParaRPr>
          </a:p>
          <a:p>
            <a:pPr algn="ctr" eaLnBrk="1" hangingPunct="1">
              <a:buFont typeface="Arial" charset="0"/>
              <a:buNone/>
            </a:pPr>
            <a:endParaRPr lang="en-US" sz="1800" b="1" smtClean="0"/>
          </a:p>
          <a:p>
            <a:pPr algn="ctr" eaLnBrk="1" hangingPunct="1">
              <a:buFont typeface="Arial" charset="0"/>
              <a:buNone/>
            </a:pPr>
            <a:r>
              <a:rPr lang="ru-RU" sz="2400" b="1" smtClean="0"/>
              <a:t>Тел./факс   (495) 984-74-51</a:t>
            </a:r>
          </a:p>
          <a:p>
            <a:pPr algn="ctr" eaLnBrk="1" hangingPunct="1">
              <a:buFont typeface="Arial" charset="0"/>
              <a:buNone/>
            </a:pPr>
            <a:r>
              <a:rPr lang="en-US" sz="2400" b="1" smtClean="0"/>
              <a:t>E-mail</a:t>
            </a:r>
            <a:r>
              <a:rPr lang="ru-RU" sz="2400" b="1" smtClean="0"/>
              <a:t> </a:t>
            </a:r>
            <a:r>
              <a:rPr lang="en-US" sz="2400" b="1" smtClean="0">
                <a:hlinkClick r:id="rId2"/>
              </a:rPr>
              <a:t>roseco@roseco.ru</a:t>
            </a:r>
            <a:endParaRPr lang="en-US" sz="2400" b="1" smtClean="0"/>
          </a:p>
          <a:p>
            <a:pPr algn="ctr" eaLnBrk="1" hangingPunct="1">
              <a:buFont typeface="Arial" charset="0"/>
              <a:buNone/>
            </a:pPr>
            <a:r>
              <a:rPr lang="en-US" sz="2400" b="1" smtClean="0"/>
              <a:t>roseco@bk.ru</a:t>
            </a:r>
            <a:endParaRPr lang="ru-RU" sz="2400" b="1" smtClean="0"/>
          </a:p>
          <a:p>
            <a:pPr eaLnBrk="1" hangingPunct="1">
              <a:buFont typeface="Arial" charset="0"/>
              <a:buNone/>
            </a:pPr>
            <a:r>
              <a:rPr lang="ru-RU" sz="2400" b="1" smtClean="0"/>
              <a:t>        </a:t>
            </a:r>
            <a:endParaRPr lang="ru-RU" sz="2400" smtClean="0"/>
          </a:p>
          <a:p>
            <a:pPr eaLnBrk="1" hangingPunct="1">
              <a:buFont typeface="Arial" charset="0"/>
              <a:buNone/>
            </a:pPr>
            <a:endParaRPr lang="ru-RU" sz="240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smtClean="0"/>
              <a:t>Институциональная ловушка в оценочной деятельности  </a:t>
            </a:r>
            <a:br>
              <a:rPr lang="ru-RU" sz="2800" smtClean="0"/>
            </a:br>
            <a:endParaRPr lang="ru-RU" sz="2800" smtClean="0"/>
          </a:p>
        </p:txBody>
      </p:sp>
      <p:sp>
        <p:nvSpPr>
          <p:cNvPr id="3075" name="Rectangle 3"/>
          <p:cNvSpPr>
            <a:spLocks noGrp="1"/>
          </p:cNvSpPr>
          <p:nvPr>
            <p:ph type="body" idx="1"/>
          </p:nvPr>
        </p:nvSpPr>
        <p:spPr>
          <a:xfrm>
            <a:off x="457200" y="1196975"/>
            <a:ext cx="8229600" cy="492918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000" b="1" smtClean="0"/>
              <a:t>Под «институциональной ловушкой» (ИЛ) мы будем понимать определение, данное Полтеровичем В.М.  - «ИЛ»   представляет собой неэффективную устойчивую норму (неэффективный институт), имеющую самоподдерживающий характер. Этим термином описывается приобретение устойчивого характера отрицательных явлений: бартер, неплатежи, коррупция, уход от налогов, теневые экономические процессы и т.д </a:t>
            </a:r>
          </a:p>
          <a:p>
            <a:pPr>
              <a:lnSpc>
                <a:spcPct val="80000"/>
              </a:lnSpc>
            </a:pPr>
            <a:r>
              <a:rPr lang="ru-RU" sz="2000" b="1" smtClean="0"/>
              <a:t>Наличие «ИЛ» порождает целый ряд рисков для оценочной деятельности, которые мы сейчас и наблюдаем. </a:t>
            </a:r>
          </a:p>
          <a:p>
            <a:r>
              <a:rPr lang="ru-RU" sz="2000" b="1" smtClean="0"/>
              <a:t>Основной риск – риск невостребованности (ненужности) этого профессионального вида деятельности. Следствие – падение реальных доходов или ликвидация рабочего места, а потенциально – угроза уголовного преследования.</a:t>
            </a:r>
          </a:p>
          <a:p>
            <a:r>
              <a:rPr lang="ru-RU" sz="2000" b="1" smtClean="0"/>
              <a:t>Этот риск порождается одним фактором – «оспаривание результатов оценки» – признание отчета не соответствующим требованиям закона, стандартов и наблюдаемых результатов.</a:t>
            </a:r>
          </a:p>
          <a:p>
            <a:pPr>
              <a:lnSpc>
                <a:spcPct val="80000"/>
              </a:lnSpc>
            </a:pPr>
            <a:endParaRPr lang="ru-RU" sz="2400" smtClean="0"/>
          </a:p>
          <a:p>
            <a:pPr>
              <a:lnSpc>
                <a:spcPct val="80000"/>
              </a:lnSpc>
            </a:pPr>
            <a:endParaRPr lang="ru-RU" sz="200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:</a:t>
            </a:r>
            <a:r>
              <a:rPr lang="ru-RU" sz="4000" smtClean="0"/>
              <a:t/>
            </a:r>
            <a:br>
              <a:rPr lang="ru-RU" sz="4000" smtClean="0"/>
            </a:br>
            <a:r>
              <a:rPr lang="ru-RU" sz="3200" smtClean="0"/>
              <a:t>Риски оспаривания результатов оценки</a:t>
            </a:r>
            <a:r>
              <a:rPr lang="en-US" sz="4000" smtClean="0"/>
              <a:t> </a:t>
            </a:r>
            <a:r>
              <a:rPr lang="ru-RU" sz="4000" smtClean="0"/>
              <a:t/>
            </a:r>
            <a:br>
              <a:rPr lang="ru-RU" sz="4000" smtClean="0"/>
            </a:br>
            <a:endParaRPr lang="ru-RU" sz="4000" smtClean="0"/>
          </a:p>
        </p:txBody>
      </p:sp>
      <p:sp>
        <p:nvSpPr>
          <p:cNvPr id="7171" name="Rectangle 3"/>
          <p:cNvSpPr>
            <a:spLocks noGrp="1"/>
          </p:cNvSpPr>
          <p:nvPr>
            <p:ph type="body" idx="1"/>
          </p:nvPr>
        </p:nvSpPr>
        <p:spPr>
          <a:xfrm>
            <a:off x="457200" y="1196975"/>
            <a:ext cx="8229600" cy="4929188"/>
          </a:xfrm>
        </p:spPr>
        <p:txBody>
          <a:bodyPr/>
          <a:lstStyle/>
          <a:p>
            <a:pPr>
              <a:defRPr/>
            </a:pPr>
            <a:r>
              <a:rPr lang="ru-RU" sz="1800" b="1" dirty="0"/>
              <a:t>Риск злоупотребления исходными данными (информацией) со стороны Заказчика оценки.</a:t>
            </a:r>
          </a:p>
          <a:p>
            <a:pPr>
              <a:defRPr/>
            </a:pPr>
            <a:r>
              <a:rPr lang="ru-RU" sz="1800" b="1" dirty="0"/>
              <a:t>Риск злоупотреблений со стороны работодателя оценщика.</a:t>
            </a:r>
          </a:p>
          <a:p>
            <a:pPr>
              <a:defRPr/>
            </a:pPr>
            <a:r>
              <a:rPr lang="ru-RU" sz="1800" b="1" dirty="0"/>
              <a:t>Методологический риск – отсутствие (размытость) нормативно-методической базы.</a:t>
            </a:r>
          </a:p>
          <a:p>
            <a:pPr>
              <a:defRPr/>
            </a:pPr>
            <a:r>
              <a:rPr lang="ru-RU" sz="1800" b="1" dirty="0"/>
              <a:t>Квалификационный риск – отсутствие соответствующих знаний и опыта у оценщика. </a:t>
            </a:r>
          </a:p>
          <a:p>
            <a:pPr>
              <a:defRPr/>
            </a:pPr>
            <a:r>
              <a:rPr lang="ru-RU" sz="1800" b="1" dirty="0"/>
              <a:t>Риск недобросовестной ценовой конкуренции (демпинг).</a:t>
            </a:r>
          </a:p>
          <a:p>
            <a:pPr>
              <a:defRPr/>
            </a:pPr>
            <a:r>
              <a:rPr lang="ru-RU" sz="1800" b="1" dirty="0"/>
              <a:t>Риск отсутствия или искажения рыночной информации об объекте оценки – информационный риск.</a:t>
            </a:r>
          </a:p>
          <a:p>
            <a:pPr>
              <a:defRPr/>
            </a:pPr>
            <a:r>
              <a:rPr lang="ru-RU" sz="1800" b="1" dirty="0"/>
              <a:t>Риск недобросовестной экспертизы в СРОО.</a:t>
            </a:r>
          </a:p>
          <a:p>
            <a:pPr>
              <a:defRPr/>
            </a:pPr>
            <a:r>
              <a:rPr lang="ru-RU" sz="1800" b="1" dirty="0"/>
              <a:t>Риск недобросовестного рецензирования (подготовка замечаний) в органах государственного контроля.</a:t>
            </a:r>
          </a:p>
          <a:p>
            <a:pPr>
              <a:defRPr/>
            </a:pPr>
            <a:r>
              <a:rPr lang="ru-RU" sz="1800" b="1" dirty="0"/>
              <a:t>Риск судебного оспаривания в следствии недобросовестной судебной экспертизы.</a:t>
            </a:r>
          </a:p>
          <a:p>
            <a:pPr>
              <a:defRPr/>
            </a:pPr>
            <a:r>
              <a:rPr lang="ru-RU" sz="1800" b="1" dirty="0"/>
              <a:t>Макроэкономические риски – кризис.</a:t>
            </a:r>
          </a:p>
          <a:p>
            <a:pPr>
              <a:defRPr/>
            </a:pPr>
            <a:r>
              <a:rPr lang="ru-RU" sz="1800" dirty="0"/>
              <a:t> </a:t>
            </a:r>
          </a:p>
          <a:p>
            <a:pPr marL="609600" indent="-609600">
              <a:lnSpc>
                <a:spcPct val="80000"/>
              </a:lnSpc>
              <a:buFont typeface="Arial" charset="0"/>
              <a:buNone/>
              <a:defRPr/>
            </a:pPr>
            <a:endParaRPr lang="ru-RU" sz="18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smtClean="0"/>
              <a:t>Основная причина «институциональной ловушки» в оценочной деятельности. </a:t>
            </a:r>
          </a:p>
        </p:txBody>
      </p:sp>
      <p:sp>
        <p:nvSpPr>
          <p:cNvPr id="512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b="1" smtClean="0"/>
              <a:t>Полноценно «Институт оценки» может развиваться только при наличии иных рыночных институтов</a:t>
            </a:r>
            <a:r>
              <a:rPr lang="en-US" sz="2400" b="1" smtClean="0"/>
              <a:t>:</a:t>
            </a:r>
            <a:r>
              <a:rPr lang="ru-RU" sz="2400" b="1" smtClean="0"/>
              <a:t> судебного, включая и защиту прав собственности</a:t>
            </a:r>
            <a:r>
              <a:rPr lang="en-US" sz="2400" b="1" smtClean="0"/>
              <a:t>; </a:t>
            </a:r>
            <a:r>
              <a:rPr lang="ru-RU" sz="2400" b="1" smtClean="0"/>
              <a:t>демократии и сменяемости власти и т.п.</a:t>
            </a:r>
          </a:p>
          <a:p>
            <a:r>
              <a:rPr lang="ru-RU" sz="2400" b="1" smtClean="0"/>
              <a:t>В условиях авторитарной системы управления «институт оценки» испытывает давления от иных институтов</a:t>
            </a:r>
          </a:p>
          <a:p>
            <a:r>
              <a:rPr lang="ru-RU" sz="2400" b="1" smtClean="0"/>
              <a:t>«Мутация» этих институтов приводит и к возникновению «ИЛ» в ОД и «мутации института ОД» вплоть до его полной деградации. </a:t>
            </a:r>
          </a:p>
          <a:p>
            <a:r>
              <a:rPr lang="ru-RU" sz="2400" b="1" smtClean="0"/>
              <a:t>Минимизация рисков в ОД и преодоление «ИЛ» возможна в настоящих условиях только через разработку методологии «оспаривания результатов».   </a:t>
            </a:r>
            <a:r>
              <a:rPr lang="en-US" sz="2400" b="1" smtClean="0"/>
              <a:t> </a:t>
            </a:r>
            <a:r>
              <a:rPr lang="ru-RU" sz="2400" b="1" smtClean="0"/>
              <a:t> 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AB1573-380F-4232-8026-7314ED9D946F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smtClean="0"/>
              <a:t>О разработке МР по анализу качества результатов оценки и определении интервалов для целей сопоставления двух оценок.</a:t>
            </a:r>
          </a:p>
        </p:txBody>
      </p:sp>
      <p:sp>
        <p:nvSpPr>
          <p:cNvPr id="6147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smtClean="0"/>
              <a:t>В рамках </a:t>
            </a:r>
            <a:r>
              <a:rPr lang="ru-RU" sz="2800" b="1" smtClean="0"/>
              <a:t>Комитете по научным и методическим вопросам в оценочной деятельности  Национального объединения саморегулируемых организаций оценщиков «Союз  СОО» создана рабочая группа по разработке МР.</a:t>
            </a:r>
          </a:p>
          <a:p>
            <a:r>
              <a:rPr lang="ru-RU" sz="2800" b="1" smtClean="0"/>
              <a:t>В настоящее время подготовлена вторая редакция проекта МР.</a:t>
            </a:r>
          </a:p>
          <a:p>
            <a:r>
              <a:rPr lang="ru-RU" sz="2800" b="1" smtClean="0"/>
              <a:t>Данные МР после обсуждения и принятия, по нашему мнению, должны позволить преодолеть «ИЛ» в оценке.</a:t>
            </a:r>
          </a:p>
          <a:p>
            <a:endParaRPr lang="ru-RU" sz="280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663761-3E89-4A2C-865E-452E5FC43F61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468313" y="404813"/>
            <a:ext cx="8229600" cy="863600"/>
          </a:xfrm>
        </p:spPr>
        <p:txBody>
          <a:bodyPr/>
          <a:lstStyle/>
          <a:p>
            <a:r>
              <a:rPr lang="ru-RU" sz="2800" smtClean="0"/>
              <a:t>Новые термины и определения для целей анализа качества отчета.</a:t>
            </a:r>
            <a:br>
              <a:rPr lang="ru-RU" sz="2800" smtClean="0"/>
            </a:br>
            <a:endParaRPr lang="ru-RU" sz="2800" smtClean="0"/>
          </a:p>
        </p:txBody>
      </p:sp>
      <p:sp>
        <p:nvSpPr>
          <p:cNvPr id="7171" name="Объект 2"/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4248150"/>
          </a:xfrm>
        </p:spPr>
        <p:txBody>
          <a:bodyPr/>
          <a:lstStyle/>
          <a:p>
            <a:r>
              <a:rPr lang="ru-RU" sz="1800" b="1" smtClean="0"/>
              <a:t>Несущественные нарушения – </a:t>
            </a:r>
            <a:r>
              <a:rPr lang="ru-RU" sz="1800" smtClean="0"/>
              <a:t>нарушения, выявленные при проведении экспертизы отчета или рецензировании судебного экспертного заключения, исправления которых не приводит к изменению или незначительным изменениям итоговой величины рыночной стоимости, полученной в отчете или судебном экспертом заключении.</a:t>
            </a:r>
            <a:endParaRPr lang="ru-RU" sz="1800" b="1" smtClean="0"/>
          </a:p>
          <a:p>
            <a:r>
              <a:rPr lang="ru-RU" sz="1800" b="1" smtClean="0"/>
              <a:t>Существенные нарушения  – </a:t>
            </a:r>
            <a:r>
              <a:rPr lang="ru-RU" sz="1800" smtClean="0"/>
              <a:t>нарушения, выявленные при экспертизе отчета или рецензировании судебного экспертного заключения, исправления которых может привести к изменению итоговой величины рыночной стоимости, приведенной в отчете  или судебном экспертном заключении.  </a:t>
            </a:r>
            <a:endParaRPr lang="ru-RU" sz="1800" b="1" smtClean="0"/>
          </a:p>
          <a:p>
            <a:r>
              <a:rPr lang="ru-RU" sz="1800" b="1" smtClean="0"/>
              <a:t>Критерий существенности нарушений – </a:t>
            </a:r>
            <a:r>
              <a:rPr lang="ru-RU" sz="1800" smtClean="0"/>
              <a:t>количественная характеристика, устанавливающая различия в результатах оценки рыночной стоимости до и после устранения нарушений.</a:t>
            </a:r>
            <a:endParaRPr lang="ru-RU" sz="1800" b="1" smtClean="0"/>
          </a:p>
          <a:p>
            <a:endParaRPr lang="ru-RU" sz="180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45FBD8-3F9B-4E94-9296-D4D1511BDBDA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smtClean="0"/>
              <a:t>Понятия «Достоверность» и «Обоснованность» </a:t>
            </a:r>
          </a:p>
        </p:txBody>
      </p:sp>
      <p:sp>
        <p:nvSpPr>
          <p:cNvPr id="8195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b="1" smtClean="0"/>
              <a:t>Достоверный результата оценки -  </a:t>
            </a:r>
            <a:r>
              <a:rPr lang="ru-RU" sz="2000" smtClean="0"/>
              <a:t>значение рыночной стоимости в виде конкретного числа и/или в виде интервала значений, в котором может находиться это значение и удовлетворяющая формальным критериям качества, предъявляемым к методологии процесса оценки и результату оценки. </a:t>
            </a:r>
          </a:p>
          <a:p>
            <a:r>
              <a:rPr lang="ru-RU" sz="2000" b="1" smtClean="0"/>
              <a:t>Обоснованность оценки </a:t>
            </a:r>
            <a:r>
              <a:rPr lang="ru-RU" sz="2000" smtClean="0"/>
              <a:t>– оценка (отчет об оценки), выполненный в соответствии с требованиями законодательства, в том числе и при наличии несущественных нарушений.  </a:t>
            </a:r>
          </a:p>
          <a:p>
            <a:r>
              <a:rPr lang="ru-RU" sz="2000" b="1" smtClean="0"/>
              <a:t>Оспаривание достоверности результата оценки</a:t>
            </a:r>
            <a:r>
              <a:rPr lang="ru-RU" sz="2000" smtClean="0"/>
              <a:t> – процесс проведения новой оценки того же объекта оценки на туже дату оценки, при условии устранения нарушений, выявленных в отчете оспариваемой оценки.</a:t>
            </a:r>
          </a:p>
          <a:p>
            <a:r>
              <a:rPr lang="ru-RU" sz="2000" smtClean="0"/>
              <a:t>  </a:t>
            </a:r>
          </a:p>
          <a:p>
            <a:endParaRPr lang="ru-RU" sz="200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39DA94-E290-44E8-888D-7547D8727543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468313" y="620713"/>
            <a:ext cx="8229600" cy="1143000"/>
          </a:xfrm>
        </p:spPr>
        <p:txBody>
          <a:bodyPr/>
          <a:lstStyle/>
          <a:p>
            <a:r>
              <a:rPr lang="ru-RU" sz="1800" smtClean="0"/>
              <a:t/>
            </a:r>
            <a:br>
              <a:rPr lang="ru-RU" sz="1800" smtClean="0"/>
            </a:br>
            <a:r>
              <a:rPr lang="ru-RU" sz="1800" smtClean="0"/>
              <a:t/>
            </a:r>
            <a:br>
              <a:rPr lang="ru-RU" sz="1800" smtClean="0"/>
            </a:br>
            <a:r>
              <a:rPr lang="ru-RU" sz="2800" smtClean="0"/>
              <a:t>Пример перечня несущественны нарушений, не приводящих к изменению величины рыночной или иной стоимости.</a:t>
            </a:r>
            <a:br>
              <a:rPr lang="ru-RU" sz="2800" smtClean="0"/>
            </a:br>
            <a:r>
              <a:rPr lang="ru-RU" sz="2800" smtClean="0"/>
              <a:t> </a:t>
            </a:r>
            <a:br>
              <a:rPr lang="ru-RU" sz="2800" smtClean="0"/>
            </a:br>
            <a:endParaRPr lang="ru-RU" sz="2800" smtClean="0"/>
          </a:p>
        </p:txBody>
      </p:sp>
      <p:graphicFrame>
        <p:nvGraphicFramePr>
          <p:cNvPr id="2" name="Объект 1"/>
          <p:cNvGraphicFramePr>
            <a:graphicFrameLocks noGrp="1"/>
          </p:cNvGraphicFramePr>
          <p:nvPr>
            <p:ph idx="1"/>
          </p:nvPr>
        </p:nvGraphicFramePr>
        <p:xfrm>
          <a:off x="1600200" y="1760538"/>
          <a:ext cx="5943600" cy="4206875"/>
        </p:xfrm>
        <a:graphic>
          <a:graphicData uri="http://schemas.openxmlformats.org/drawingml/2006/table">
            <a:tbl>
              <a:tblPr/>
              <a:tblGrid>
                <a:gridCol w="450850"/>
                <a:gridCol w="3062288"/>
                <a:gridCol w="1169987"/>
                <a:gridCol w="1260475"/>
              </a:tblGrid>
              <a:tr h="420687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Таблица 1.Перечень несущественных нарушений в отчете об оценке в соответствии с общими требованиями (ФЗ № 135-ФЗ, ФСО № 1, № 2, № 3, </a:t>
                      </a:r>
                      <a:endParaRPr kumimoji="0" lang="ru-RU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206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№</a:t>
                      </a:r>
                      <a:endParaRPr kumimoji="0" lang="ru-RU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п/п</a:t>
                      </a:r>
                      <a:endParaRPr kumimoji="0" lang="ru-RU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227013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7013" algn="l"/>
                        </a:tabLst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Параметр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Наличие (+) Отсутствие (–)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Источник требования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21034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  <a:endParaRPr kumimoji="0" lang="ru-RU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227013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7013" algn="l"/>
                        </a:tabLst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Отчет об оценке составлен: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+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rowSpan="10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Ст. 11 № 135-ФЗ,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п. 6 ФСО № 3,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СПОД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21034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  <a:endParaRPr kumimoji="0" lang="ru-RU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36525" algn="l"/>
                        </a:tabLst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 бумажном носителе: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+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034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1.1</a:t>
                      </a:r>
                      <a:endParaRPr kumimoji="0" lang="ru-RU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"/>
                        <a:tabLst>
                          <a:tab pos="136525" algn="l"/>
                        </a:tabLst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пронумерован постранично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+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034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1.2</a:t>
                      </a:r>
                      <a:endParaRPr kumimoji="0" lang="ru-RU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"/>
                        <a:tabLst>
                          <a:tab pos="136525" algn="l"/>
                        </a:tabLst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прошит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+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206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1.3</a:t>
                      </a:r>
                      <a:endParaRPr kumimoji="0" lang="ru-RU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"/>
                        <a:tabLst>
                          <a:tab pos="136525" algn="l"/>
                        </a:tabLst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подписан оценщиками, которые проводили оценку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+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41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1.4</a:t>
                      </a:r>
                      <a:endParaRPr kumimoji="0" lang="ru-RU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"/>
                        <a:tabLst>
                          <a:tab pos="136525" algn="l"/>
                        </a:tabLst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скреплен личной печатью оценщиков или печатью юридического лица, с которым оценщики заключили трудовой договор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+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034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  <a:endParaRPr kumimoji="0" lang="ru-RU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36525" algn="l"/>
                        </a:tabLst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форме электронного документа: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034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1.5</a:t>
                      </a:r>
                      <a:endParaRPr kumimoji="0" lang="ru-RU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"/>
                        <a:tabLst>
                          <a:tab pos="136525" algn="l"/>
                        </a:tabLst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пронумерован постранично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+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310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1.6</a:t>
                      </a:r>
                      <a:endParaRPr kumimoji="0" lang="ru-RU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"/>
                        <a:tabLst>
                          <a:tab pos="136525" algn="l"/>
                        </a:tabLst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подписан усиленной квалифицированной электронной подписью: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034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1.7</a:t>
                      </a:r>
                      <a:endParaRPr kumimoji="0" lang="ru-RU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Char char="o"/>
                        <a:tabLst>
                          <a:tab pos="136525" algn="l"/>
                        </a:tabLst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оценщиками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ECE97B-4414-471B-89A5-B31FBE740681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smtClean="0"/>
              <a:t>Последовательность исследования на достоверность результата и обоснованность отчета  </a:t>
            </a:r>
          </a:p>
        </p:txBody>
      </p:sp>
      <p:sp>
        <p:nvSpPr>
          <p:cNvPr id="1024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smtClean="0"/>
              <a:t>1. Анализ отчета и выявление несущественных нарушений в соответствии с Методическими рекомендациями.</a:t>
            </a:r>
          </a:p>
          <a:p>
            <a:r>
              <a:rPr lang="ru-RU" sz="2400" smtClean="0"/>
              <a:t>2. Анализ достоверности результат оценки в соответствии Методическими рекомендациями.</a:t>
            </a:r>
          </a:p>
          <a:p>
            <a:r>
              <a:rPr lang="ru-RU" sz="2400" smtClean="0"/>
              <a:t>3. Устранение несущественных нарушений.</a:t>
            </a:r>
          </a:p>
          <a:p>
            <a:r>
              <a:rPr lang="ru-RU" sz="2400" smtClean="0"/>
              <a:t>4. Подготовка экспертного заключения на отчет об оценке.</a:t>
            </a:r>
          </a:p>
          <a:p>
            <a:r>
              <a:rPr lang="ru-RU" sz="2400" smtClean="0"/>
              <a:t>5. Подготовка  экспертного заключения о достоверности результата оцени.</a:t>
            </a:r>
          </a:p>
          <a:p>
            <a:r>
              <a:rPr lang="ru-RU" sz="2400" smtClean="0"/>
              <a:t>Необходимо четко разграничить и нормативно обосновать (в рамках МР), что оценка (ее результат) если он не достоверен, не может быть принята.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FBF802-6330-4812-8763-EF9EEAD29E0A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8760</TotalTime>
  <Words>862</Words>
  <Application>Microsoft Office PowerPoint</Application>
  <PresentationFormat>Экран (4:3)</PresentationFormat>
  <Paragraphs>105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Calibri</vt:lpstr>
      <vt:lpstr>Times New Roman</vt:lpstr>
      <vt:lpstr>Symbol</vt:lpstr>
      <vt:lpstr>Wingdings</vt:lpstr>
      <vt:lpstr>Courier New</vt:lpstr>
      <vt:lpstr>Тема Office</vt:lpstr>
      <vt:lpstr>Проблемы и пути решения вопросов достоверности и обоснованности оценки в современных условиях </vt:lpstr>
      <vt:lpstr>Институциональная ловушка в оценочной деятельности   </vt:lpstr>
      <vt:lpstr>: Риски оспаривания результатов оценки  </vt:lpstr>
      <vt:lpstr>Основная причина «институциональной ловушки» в оценочной деятельности. </vt:lpstr>
      <vt:lpstr>О разработке МР по анализу качества результатов оценки и определении интервалов для целей сопоставления двух оценок.</vt:lpstr>
      <vt:lpstr>Новые термины и определения для целей анализа качества отчета. </vt:lpstr>
      <vt:lpstr>Понятия «Достоверность» и «Обоснованность» </vt:lpstr>
      <vt:lpstr>  Пример перечня несущественны нарушений, не приводящих к изменению величины рыночной или иной стоимости.   </vt:lpstr>
      <vt:lpstr>Последовательность исследования на достоверность результата и обоснованность отчета  </vt:lpstr>
      <vt:lpstr>Спасибо за внимание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Новое в МСО 2007  Артеменков А.И.</dc:title>
  <dc:creator>Acer</dc:creator>
  <cp:lastModifiedBy>KAV</cp:lastModifiedBy>
  <cp:revision>368</cp:revision>
  <cp:lastPrinted>2019-10-21T10:25:45Z</cp:lastPrinted>
  <dcterms:created xsi:type="dcterms:W3CDTF">2007-09-20T19:20:10Z</dcterms:created>
  <dcterms:modified xsi:type="dcterms:W3CDTF">2020-12-08T12:25:45Z</dcterms:modified>
</cp:coreProperties>
</file>