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808" r:id="rId2"/>
    <p:sldId id="803" r:id="rId3"/>
    <p:sldId id="809" r:id="rId4"/>
    <p:sldId id="788" r:id="rId5"/>
    <p:sldId id="365" r:id="rId6"/>
    <p:sldId id="373" r:id="rId7"/>
    <p:sldId id="420" r:id="rId8"/>
    <p:sldId id="421" r:id="rId9"/>
    <p:sldId id="422" r:id="rId10"/>
    <p:sldId id="791" r:id="rId11"/>
    <p:sldId id="781" r:id="rId12"/>
    <p:sldId id="748" r:id="rId13"/>
    <p:sldId id="794" r:id="rId14"/>
    <p:sldId id="767" r:id="rId15"/>
    <p:sldId id="782" r:id="rId16"/>
    <p:sldId id="801" r:id="rId17"/>
    <p:sldId id="787" r:id="rId18"/>
    <p:sldId id="784" r:id="rId19"/>
    <p:sldId id="786" r:id="rId20"/>
    <p:sldId id="789" r:id="rId21"/>
  </p:sldIdLst>
  <p:sldSz cx="9144000" cy="6858000" type="screen4x3"/>
  <p:notesSz cx="7099300" cy="10223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a" initials="1" lastIdx="61" clrIdx="0"/>
  <p:cmAuthor id="1" name="Ильин МО" initials="ИМ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FF0000"/>
    <a:srgbClr val="333399"/>
    <a:srgbClr val="E6E6E6"/>
    <a:srgbClr val="FF5050"/>
    <a:srgbClr val="339966"/>
    <a:srgbClr val="006600"/>
    <a:srgbClr val="FF7C80"/>
    <a:srgbClr val="C4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579" autoAdjust="0"/>
  </p:normalViewPr>
  <p:slideViewPr>
    <p:cSldViewPr>
      <p:cViewPr varScale="1">
        <p:scale>
          <a:sx n="128" d="100"/>
          <a:sy n="128" d="100"/>
        </p:scale>
        <p:origin x="2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BF0C1-FC0A-4B42-90A5-F4BDE49EEA8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49DED-589B-4F08-9F11-6A9BF57987D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знания</a:t>
          </a:r>
          <a:endParaRPr lang="ru-RU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E6AD8E-4A23-4F36-9562-C2856EE4BC83}" type="parTrans" cxnId="{EC424B82-AC03-4C5B-AF39-57983B2140E0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F6198B-6E22-418D-B540-56122F2BEA2C}" type="sibTrans" cxnId="{EC424B82-AC03-4C5B-AF39-57983B2140E0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B57883-F02A-42C7-A103-E38E3159C9F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умения</a:t>
          </a:r>
          <a:endParaRPr lang="ru-RU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AE8D74-CF6C-4D5C-8C76-A421CF62B3B3}" type="parTrans" cxnId="{BF235162-6226-4939-90FE-0FAB67097EF3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C842CA-7731-4D1F-9E90-11DB37672CC4}" type="sibTrans" cxnId="{BF235162-6226-4939-90FE-0FAB67097EF3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E6D5AC-3AD7-493D-BC47-6DE8570E835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навыки</a:t>
          </a:r>
          <a:endParaRPr lang="ru-RU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E27B6D-7C86-4436-BC7A-A12263201D09}" type="parTrans" cxnId="{7DBA2060-F683-4A1E-B2F2-F4E7FC7C1788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406ECE-4D5D-48C4-9D63-D0D9C48ADEC2}" type="sibTrans" cxnId="{7DBA2060-F683-4A1E-B2F2-F4E7FC7C1788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F99E45-6C7C-4671-B4B3-F0CE7B808A8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опыт</a:t>
          </a:r>
          <a:endParaRPr lang="ru-RU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F0F170-31F3-4F5C-8A22-4F5844AEC058}" type="parTrans" cxnId="{2774A3CB-B48F-485F-87B9-0B2463EA7C45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350CF2-AA01-461D-B098-2DFB61B32BED}" type="sibTrans" cxnId="{2774A3CB-B48F-485F-87B9-0B2463EA7C45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23F42-4D49-4102-BB5B-58FA236BF33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связи</a:t>
          </a:r>
          <a:endParaRPr lang="ru-RU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437515-4600-46C7-8D82-D0B07F1D21AA}" type="parTrans" cxnId="{549E0668-98D6-4545-9CAD-18E708D64BC5}">
      <dgm:prSet/>
      <dgm:spPr/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BE6538-3FD7-469A-A0BA-0AC0D11E4FFC}" type="sibTrans" cxnId="{549E0668-98D6-4545-9CAD-18E708D64BC5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4603FB-B22C-4478-820D-AC3C211D65DC}" type="pres">
      <dgm:prSet presAssocID="{C35BF0C1-FC0A-4B42-90A5-F4BDE49EEA8B}" presName="cycle" presStyleCnt="0">
        <dgm:presLayoutVars>
          <dgm:dir/>
          <dgm:resizeHandles val="exact"/>
        </dgm:presLayoutVars>
      </dgm:prSet>
      <dgm:spPr/>
    </dgm:pt>
    <dgm:pt modelId="{6DAFCAA8-2D08-4E9A-A897-A21ACC5648EB}" type="pres">
      <dgm:prSet presAssocID="{D8049DED-589B-4F08-9F11-6A9BF57987D5}" presName="node" presStyleLbl="node1" presStyleIdx="0" presStyleCnt="5">
        <dgm:presLayoutVars>
          <dgm:bulletEnabled val="1"/>
        </dgm:presLayoutVars>
      </dgm:prSet>
      <dgm:spPr/>
    </dgm:pt>
    <dgm:pt modelId="{5EDBC8EC-22C0-4853-AC9C-178177525B15}" type="pres">
      <dgm:prSet presAssocID="{D8049DED-589B-4F08-9F11-6A9BF57987D5}" presName="spNode" presStyleCnt="0"/>
      <dgm:spPr/>
    </dgm:pt>
    <dgm:pt modelId="{48EE5BED-2AB6-4927-A0FB-189EB724546B}" type="pres">
      <dgm:prSet presAssocID="{CCF6198B-6E22-418D-B540-56122F2BEA2C}" presName="sibTrans" presStyleLbl="sibTrans1D1" presStyleIdx="0" presStyleCnt="5"/>
      <dgm:spPr/>
    </dgm:pt>
    <dgm:pt modelId="{187137DB-378E-452B-881E-A438FA9E078D}" type="pres">
      <dgm:prSet presAssocID="{41B57883-F02A-42C7-A103-E38E3159C9FA}" presName="node" presStyleLbl="node1" presStyleIdx="1" presStyleCnt="5">
        <dgm:presLayoutVars>
          <dgm:bulletEnabled val="1"/>
        </dgm:presLayoutVars>
      </dgm:prSet>
      <dgm:spPr/>
    </dgm:pt>
    <dgm:pt modelId="{0C376BAC-2A55-4E71-BACE-B98F5CA3D029}" type="pres">
      <dgm:prSet presAssocID="{41B57883-F02A-42C7-A103-E38E3159C9FA}" presName="spNode" presStyleCnt="0"/>
      <dgm:spPr/>
    </dgm:pt>
    <dgm:pt modelId="{17601EEA-7481-4287-A889-5DBC2C614ACC}" type="pres">
      <dgm:prSet presAssocID="{ABC842CA-7731-4D1F-9E90-11DB37672CC4}" presName="sibTrans" presStyleLbl="sibTrans1D1" presStyleIdx="1" presStyleCnt="5"/>
      <dgm:spPr/>
    </dgm:pt>
    <dgm:pt modelId="{D7DB725D-3D69-4265-9EC7-20A25D444E1D}" type="pres">
      <dgm:prSet presAssocID="{3DE6D5AC-3AD7-493D-BC47-6DE8570E8353}" presName="node" presStyleLbl="node1" presStyleIdx="2" presStyleCnt="5">
        <dgm:presLayoutVars>
          <dgm:bulletEnabled val="1"/>
        </dgm:presLayoutVars>
      </dgm:prSet>
      <dgm:spPr/>
    </dgm:pt>
    <dgm:pt modelId="{C7AB313C-1D51-4685-B6AE-FE848C962B48}" type="pres">
      <dgm:prSet presAssocID="{3DE6D5AC-3AD7-493D-BC47-6DE8570E8353}" presName="spNode" presStyleCnt="0"/>
      <dgm:spPr/>
    </dgm:pt>
    <dgm:pt modelId="{4C46BC5E-06B5-4411-9606-186EB71B49A0}" type="pres">
      <dgm:prSet presAssocID="{06406ECE-4D5D-48C4-9D63-D0D9C48ADEC2}" presName="sibTrans" presStyleLbl="sibTrans1D1" presStyleIdx="2" presStyleCnt="5"/>
      <dgm:spPr/>
    </dgm:pt>
    <dgm:pt modelId="{CFDB8A4C-036A-47F4-8B1D-9CC3EFD397F5}" type="pres">
      <dgm:prSet presAssocID="{EFF99E45-6C7C-4671-B4B3-F0CE7B808A81}" presName="node" presStyleLbl="node1" presStyleIdx="3" presStyleCnt="5">
        <dgm:presLayoutVars>
          <dgm:bulletEnabled val="1"/>
        </dgm:presLayoutVars>
      </dgm:prSet>
      <dgm:spPr/>
    </dgm:pt>
    <dgm:pt modelId="{B78ED269-7E60-4959-8FFF-698ECF846817}" type="pres">
      <dgm:prSet presAssocID="{EFF99E45-6C7C-4671-B4B3-F0CE7B808A81}" presName="spNode" presStyleCnt="0"/>
      <dgm:spPr/>
    </dgm:pt>
    <dgm:pt modelId="{ACA95EF0-3187-4A64-B203-2E5FF93C178A}" type="pres">
      <dgm:prSet presAssocID="{75350CF2-AA01-461D-B098-2DFB61B32BED}" presName="sibTrans" presStyleLbl="sibTrans1D1" presStyleIdx="3" presStyleCnt="5"/>
      <dgm:spPr/>
    </dgm:pt>
    <dgm:pt modelId="{D694C26A-FED4-478D-B77D-6ABD8F7A414C}" type="pres">
      <dgm:prSet presAssocID="{59923F42-4D49-4102-BB5B-58FA236BF33B}" presName="node" presStyleLbl="node1" presStyleIdx="4" presStyleCnt="5">
        <dgm:presLayoutVars>
          <dgm:bulletEnabled val="1"/>
        </dgm:presLayoutVars>
      </dgm:prSet>
      <dgm:spPr/>
    </dgm:pt>
    <dgm:pt modelId="{A1E90864-F431-47EE-915A-CE2D5D6D9872}" type="pres">
      <dgm:prSet presAssocID="{59923F42-4D49-4102-BB5B-58FA236BF33B}" presName="spNode" presStyleCnt="0"/>
      <dgm:spPr/>
    </dgm:pt>
    <dgm:pt modelId="{FDCE8751-8272-4B70-91C6-D63232BC6AAE}" type="pres">
      <dgm:prSet presAssocID="{0CBE6538-3FD7-469A-A0BA-0AC0D11E4FFC}" presName="sibTrans" presStyleLbl="sibTrans1D1" presStyleIdx="4" presStyleCnt="5"/>
      <dgm:spPr/>
    </dgm:pt>
  </dgm:ptLst>
  <dgm:cxnLst>
    <dgm:cxn modelId="{D7B8F4E6-8185-43CD-9E9B-3FF98EA1B2F7}" type="presOf" srcId="{D8049DED-589B-4F08-9F11-6A9BF57987D5}" destId="{6DAFCAA8-2D08-4E9A-A897-A21ACC5648EB}" srcOrd="0" destOrd="0" presId="urn:microsoft.com/office/officeart/2005/8/layout/cycle5"/>
    <dgm:cxn modelId="{549E0668-98D6-4545-9CAD-18E708D64BC5}" srcId="{C35BF0C1-FC0A-4B42-90A5-F4BDE49EEA8B}" destId="{59923F42-4D49-4102-BB5B-58FA236BF33B}" srcOrd="4" destOrd="0" parTransId="{AA437515-4600-46C7-8D82-D0B07F1D21AA}" sibTransId="{0CBE6538-3FD7-469A-A0BA-0AC0D11E4FFC}"/>
    <dgm:cxn modelId="{BF235162-6226-4939-90FE-0FAB67097EF3}" srcId="{C35BF0C1-FC0A-4B42-90A5-F4BDE49EEA8B}" destId="{41B57883-F02A-42C7-A103-E38E3159C9FA}" srcOrd="1" destOrd="0" parTransId="{DBAE8D74-CF6C-4D5C-8C76-A421CF62B3B3}" sibTransId="{ABC842CA-7731-4D1F-9E90-11DB37672CC4}"/>
    <dgm:cxn modelId="{0F5622C8-B39F-4932-85E9-D2B4479E9B94}" type="presOf" srcId="{75350CF2-AA01-461D-B098-2DFB61B32BED}" destId="{ACA95EF0-3187-4A64-B203-2E5FF93C178A}" srcOrd="0" destOrd="0" presId="urn:microsoft.com/office/officeart/2005/8/layout/cycle5"/>
    <dgm:cxn modelId="{B00B4B97-DCA5-4A7E-A967-D872A567760E}" type="presOf" srcId="{ABC842CA-7731-4D1F-9E90-11DB37672CC4}" destId="{17601EEA-7481-4287-A889-5DBC2C614ACC}" srcOrd="0" destOrd="0" presId="urn:microsoft.com/office/officeart/2005/8/layout/cycle5"/>
    <dgm:cxn modelId="{FF9331BE-7240-44C7-9403-F2B79740EDCC}" type="presOf" srcId="{EFF99E45-6C7C-4671-B4B3-F0CE7B808A81}" destId="{CFDB8A4C-036A-47F4-8B1D-9CC3EFD397F5}" srcOrd="0" destOrd="0" presId="urn:microsoft.com/office/officeart/2005/8/layout/cycle5"/>
    <dgm:cxn modelId="{01CE2D6D-1F93-4481-AE8B-12C7327F5357}" type="presOf" srcId="{CCF6198B-6E22-418D-B540-56122F2BEA2C}" destId="{48EE5BED-2AB6-4927-A0FB-189EB724546B}" srcOrd="0" destOrd="0" presId="urn:microsoft.com/office/officeart/2005/8/layout/cycle5"/>
    <dgm:cxn modelId="{A25C53FC-81DC-4E20-97C1-AD700314EE74}" type="presOf" srcId="{3DE6D5AC-3AD7-493D-BC47-6DE8570E8353}" destId="{D7DB725D-3D69-4265-9EC7-20A25D444E1D}" srcOrd="0" destOrd="0" presId="urn:microsoft.com/office/officeart/2005/8/layout/cycle5"/>
    <dgm:cxn modelId="{680D2817-D52C-48EB-BCF9-798C8097D7A8}" type="presOf" srcId="{C35BF0C1-FC0A-4B42-90A5-F4BDE49EEA8B}" destId="{6F4603FB-B22C-4478-820D-AC3C211D65DC}" srcOrd="0" destOrd="0" presId="urn:microsoft.com/office/officeart/2005/8/layout/cycle5"/>
    <dgm:cxn modelId="{900CEE90-99A6-47BA-A54F-1B73F099DD57}" type="presOf" srcId="{06406ECE-4D5D-48C4-9D63-D0D9C48ADEC2}" destId="{4C46BC5E-06B5-4411-9606-186EB71B49A0}" srcOrd="0" destOrd="0" presId="urn:microsoft.com/office/officeart/2005/8/layout/cycle5"/>
    <dgm:cxn modelId="{F8D34B1A-0334-4604-ADA0-E78CB33FC476}" type="presOf" srcId="{59923F42-4D49-4102-BB5B-58FA236BF33B}" destId="{D694C26A-FED4-478D-B77D-6ABD8F7A414C}" srcOrd="0" destOrd="0" presId="urn:microsoft.com/office/officeart/2005/8/layout/cycle5"/>
    <dgm:cxn modelId="{2774A3CB-B48F-485F-87B9-0B2463EA7C45}" srcId="{C35BF0C1-FC0A-4B42-90A5-F4BDE49EEA8B}" destId="{EFF99E45-6C7C-4671-B4B3-F0CE7B808A81}" srcOrd="3" destOrd="0" parTransId="{6CF0F170-31F3-4F5C-8A22-4F5844AEC058}" sibTransId="{75350CF2-AA01-461D-B098-2DFB61B32BED}"/>
    <dgm:cxn modelId="{8C559474-1E12-46E5-ADD8-DAC6614D8349}" type="presOf" srcId="{0CBE6538-3FD7-469A-A0BA-0AC0D11E4FFC}" destId="{FDCE8751-8272-4B70-91C6-D63232BC6AAE}" srcOrd="0" destOrd="0" presId="urn:microsoft.com/office/officeart/2005/8/layout/cycle5"/>
    <dgm:cxn modelId="{EC424B82-AC03-4C5B-AF39-57983B2140E0}" srcId="{C35BF0C1-FC0A-4B42-90A5-F4BDE49EEA8B}" destId="{D8049DED-589B-4F08-9F11-6A9BF57987D5}" srcOrd="0" destOrd="0" parTransId="{A1E6AD8E-4A23-4F36-9562-C2856EE4BC83}" sibTransId="{CCF6198B-6E22-418D-B540-56122F2BEA2C}"/>
    <dgm:cxn modelId="{7DBA2060-F683-4A1E-B2F2-F4E7FC7C1788}" srcId="{C35BF0C1-FC0A-4B42-90A5-F4BDE49EEA8B}" destId="{3DE6D5AC-3AD7-493D-BC47-6DE8570E8353}" srcOrd="2" destOrd="0" parTransId="{A2E27B6D-7C86-4436-BC7A-A12263201D09}" sibTransId="{06406ECE-4D5D-48C4-9D63-D0D9C48ADEC2}"/>
    <dgm:cxn modelId="{D7267851-BB55-449C-8C43-68ECF4DEEA5F}" type="presOf" srcId="{41B57883-F02A-42C7-A103-E38E3159C9FA}" destId="{187137DB-378E-452B-881E-A438FA9E078D}" srcOrd="0" destOrd="0" presId="urn:microsoft.com/office/officeart/2005/8/layout/cycle5"/>
    <dgm:cxn modelId="{C5F74661-DFAF-417A-A545-2E482CA05AB6}" type="presParOf" srcId="{6F4603FB-B22C-4478-820D-AC3C211D65DC}" destId="{6DAFCAA8-2D08-4E9A-A897-A21ACC5648EB}" srcOrd="0" destOrd="0" presId="urn:microsoft.com/office/officeart/2005/8/layout/cycle5"/>
    <dgm:cxn modelId="{BBA52BB2-22A5-4662-903C-531B69EFEF2F}" type="presParOf" srcId="{6F4603FB-B22C-4478-820D-AC3C211D65DC}" destId="{5EDBC8EC-22C0-4853-AC9C-178177525B15}" srcOrd="1" destOrd="0" presId="urn:microsoft.com/office/officeart/2005/8/layout/cycle5"/>
    <dgm:cxn modelId="{986B737C-F288-4213-B0B3-E571AB7E2EFD}" type="presParOf" srcId="{6F4603FB-B22C-4478-820D-AC3C211D65DC}" destId="{48EE5BED-2AB6-4927-A0FB-189EB724546B}" srcOrd="2" destOrd="0" presId="urn:microsoft.com/office/officeart/2005/8/layout/cycle5"/>
    <dgm:cxn modelId="{12FCB5CF-5942-46D0-80F0-210D22852D4E}" type="presParOf" srcId="{6F4603FB-B22C-4478-820D-AC3C211D65DC}" destId="{187137DB-378E-452B-881E-A438FA9E078D}" srcOrd="3" destOrd="0" presId="urn:microsoft.com/office/officeart/2005/8/layout/cycle5"/>
    <dgm:cxn modelId="{6CEF88C3-0A9A-46A6-BF79-174F54B2D45C}" type="presParOf" srcId="{6F4603FB-B22C-4478-820D-AC3C211D65DC}" destId="{0C376BAC-2A55-4E71-BACE-B98F5CA3D029}" srcOrd="4" destOrd="0" presId="urn:microsoft.com/office/officeart/2005/8/layout/cycle5"/>
    <dgm:cxn modelId="{B2D23577-0D23-4206-B534-1181EC6801F9}" type="presParOf" srcId="{6F4603FB-B22C-4478-820D-AC3C211D65DC}" destId="{17601EEA-7481-4287-A889-5DBC2C614ACC}" srcOrd="5" destOrd="0" presId="urn:microsoft.com/office/officeart/2005/8/layout/cycle5"/>
    <dgm:cxn modelId="{D213C92D-397E-4FBF-A853-BE3B36B65FF9}" type="presParOf" srcId="{6F4603FB-B22C-4478-820D-AC3C211D65DC}" destId="{D7DB725D-3D69-4265-9EC7-20A25D444E1D}" srcOrd="6" destOrd="0" presId="urn:microsoft.com/office/officeart/2005/8/layout/cycle5"/>
    <dgm:cxn modelId="{EC023502-1F64-4EEA-AD74-CE79AB407DD5}" type="presParOf" srcId="{6F4603FB-B22C-4478-820D-AC3C211D65DC}" destId="{C7AB313C-1D51-4685-B6AE-FE848C962B48}" srcOrd="7" destOrd="0" presId="urn:microsoft.com/office/officeart/2005/8/layout/cycle5"/>
    <dgm:cxn modelId="{0CA40D39-B96E-40F1-A2C4-BEDB26A6FC6E}" type="presParOf" srcId="{6F4603FB-B22C-4478-820D-AC3C211D65DC}" destId="{4C46BC5E-06B5-4411-9606-186EB71B49A0}" srcOrd="8" destOrd="0" presId="urn:microsoft.com/office/officeart/2005/8/layout/cycle5"/>
    <dgm:cxn modelId="{1669B4AF-C375-4726-BD70-D17A3F104757}" type="presParOf" srcId="{6F4603FB-B22C-4478-820D-AC3C211D65DC}" destId="{CFDB8A4C-036A-47F4-8B1D-9CC3EFD397F5}" srcOrd="9" destOrd="0" presId="urn:microsoft.com/office/officeart/2005/8/layout/cycle5"/>
    <dgm:cxn modelId="{5795208A-5D46-4F1E-8A0E-A738265B5C86}" type="presParOf" srcId="{6F4603FB-B22C-4478-820D-AC3C211D65DC}" destId="{B78ED269-7E60-4959-8FFF-698ECF846817}" srcOrd="10" destOrd="0" presId="urn:microsoft.com/office/officeart/2005/8/layout/cycle5"/>
    <dgm:cxn modelId="{B7A4BCE8-9539-41E0-B0E7-29EEC58B2352}" type="presParOf" srcId="{6F4603FB-B22C-4478-820D-AC3C211D65DC}" destId="{ACA95EF0-3187-4A64-B203-2E5FF93C178A}" srcOrd="11" destOrd="0" presId="urn:microsoft.com/office/officeart/2005/8/layout/cycle5"/>
    <dgm:cxn modelId="{AAFE7314-089E-45C4-ABEE-1FF4AF62DBA1}" type="presParOf" srcId="{6F4603FB-B22C-4478-820D-AC3C211D65DC}" destId="{D694C26A-FED4-478D-B77D-6ABD8F7A414C}" srcOrd="12" destOrd="0" presId="urn:microsoft.com/office/officeart/2005/8/layout/cycle5"/>
    <dgm:cxn modelId="{71288883-2224-4D9B-8EAC-7E1C41492F5A}" type="presParOf" srcId="{6F4603FB-B22C-4478-820D-AC3C211D65DC}" destId="{A1E90864-F431-47EE-915A-CE2D5D6D9872}" srcOrd="13" destOrd="0" presId="urn:microsoft.com/office/officeart/2005/8/layout/cycle5"/>
    <dgm:cxn modelId="{594ECB05-F047-47A0-8BCD-17CB7B746447}" type="presParOf" srcId="{6F4603FB-B22C-4478-820D-AC3C211D65DC}" destId="{FDCE8751-8272-4B70-91C6-D63232BC6AAE}" srcOrd="14" destOrd="0" presId="urn:microsoft.com/office/officeart/2005/8/layout/cycle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CAA8-2D08-4E9A-A897-A21ACC5648EB}">
      <dsp:nvSpPr>
        <dsp:cNvPr id="0" name=""/>
        <dsp:cNvSpPr/>
      </dsp:nvSpPr>
      <dsp:spPr>
        <a:xfrm>
          <a:off x="1463111" y="431"/>
          <a:ext cx="584558" cy="37996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знания</a:t>
          </a:r>
          <a:endParaRPr lang="ru-RU" sz="11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81659" y="18979"/>
        <a:ext cx="547462" cy="342867"/>
      </dsp:txXfrm>
    </dsp:sp>
    <dsp:sp modelId="{48EE5BED-2AB6-4927-A0FB-189EB724546B}">
      <dsp:nvSpPr>
        <dsp:cNvPr id="0" name=""/>
        <dsp:cNvSpPr/>
      </dsp:nvSpPr>
      <dsp:spPr>
        <a:xfrm>
          <a:off x="995315" y="190412"/>
          <a:ext cx="1520150" cy="1520150"/>
        </a:xfrm>
        <a:custGeom>
          <a:avLst/>
          <a:gdLst/>
          <a:ahLst/>
          <a:cxnLst/>
          <a:rect l="0" t="0" r="0" b="0"/>
          <a:pathLst>
            <a:path>
              <a:moveTo>
                <a:pt x="1130897" y="96595"/>
              </a:moveTo>
              <a:arcTo wR="760075" hR="760075" stAng="17952064" swAng="1213715"/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137DB-378E-452B-881E-A438FA9E078D}">
      <dsp:nvSpPr>
        <dsp:cNvPr id="0" name=""/>
        <dsp:cNvSpPr/>
      </dsp:nvSpPr>
      <dsp:spPr>
        <a:xfrm>
          <a:off x="2185985" y="525630"/>
          <a:ext cx="584558" cy="37996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умения</a:t>
          </a:r>
          <a:endParaRPr lang="ru-RU" sz="11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04533" y="544178"/>
        <a:ext cx="547462" cy="342867"/>
      </dsp:txXfrm>
    </dsp:sp>
    <dsp:sp modelId="{17601EEA-7481-4287-A889-5DBC2C614ACC}">
      <dsp:nvSpPr>
        <dsp:cNvPr id="0" name=""/>
        <dsp:cNvSpPr/>
      </dsp:nvSpPr>
      <dsp:spPr>
        <a:xfrm>
          <a:off x="995315" y="190412"/>
          <a:ext cx="1520150" cy="1520150"/>
        </a:xfrm>
        <a:custGeom>
          <a:avLst/>
          <a:gdLst/>
          <a:ahLst/>
          <a:cxnLst/>
          <a:rect l="0" t="0" r="0" b="0"/>
          <a:pathLst>
            <a:path>
              <a:moveTo>
                <a:pt x="1518338" y="812532"/>
              </a:moveTo>
              <a:arcTo wR="760075" hR="760075" stAng="21837446" swAng="1361410"/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B725D-3D69-4265-9EC7-20A25D444E1D}">
      <dsp:nvSpPr>
        <dsp:cNvPr id="0" name=""/>
        <dsp:cNvSpPr/>
      </dsp:nvSpPr>
      <dsp:spPr>
        <a:xfrm>
          <a:off x="1909872" y="1375420"/>
          <a:ext cx="584558" cy="37996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навыки</a:t>
          </a:r>
          <a:endParaRPr lang="ru-RU" sz="11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8420" y="1393968"/>
        <a:ext cx="547462" cy="342867"/>
      </dsp:txXfrm>
    </dsp:sp>
    <dsp:sp modelId="{4C46BC5E-06B5-4411-9606-186EB71B49A0}">
      <dsp:nvSpPr>
        <dsp:cNvPr id="0" name=""/>
        <dsp:cNvSpPr/>
      </dsp:nvSpPr>
      <dsp:spPr>
        <a:xfrm>
          <a:off x="995315" y="190412"/>
          <a:ext cx="1520150" cy="1520150"/>
        </a:xfrm>
        <a:custGeom>
          <a:avLst/>
          <a:gdLst/>
          <a:ahLst/>
          <a:cxnLst/>
          <a:rect l="0" t="0" r="0" b="0"/>
          <a:pathLst>
            <a:path>
              <a:moveTo>
                <a:pt x="853610" y="1514373"/>
              </a:moveTo>
              <a:arcTo wR="760075" hR="760075" stAng="4975874" swAng="848251"/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B8A4C-036A-47F4-8B1D-9CC3EFD397F5}">
      <dsp:nvSpPr>
        <dsp:cNvPr id="0" name=""/>
        <dsp:cNvSpPr/>
      </dsp:nvSpPr>
      <dsp:spPr>
        <a:xfrm>
          <a:off x="1016350" y="1375420"/>
          <a:ext cx="584558" cy="37996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опыт</a:t>
          </a:r>
          <a:endParaRPr lang="ru-RU" sz="11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4898" y="1393968"/>
        <a:ext cx="547462" cy="342867"/>
      </dsp:txXfrm>
    </dsp:sp>
    <dsp:sp modelId="{ACA95EF0-3187-4A64-B203-2E5FF93C178A}">
      <dsp:nvSpPr>
        <dsp:cNvPr id="0" name=""/>
        <dsp:cNvSpPr/>
      </dsp:nvSpPr>
      <dsp:spPr>
        <a:xfrm>
          <a:off x="995315" y="190412"/>
          <a:ext cx="1520150" cy="1520150"/>
        </a:xfrm>
        <a:custGeom>
          <a:avLst/>
          <a:gdLst/>
          <a:ahLst/>
          <a:cxnLst/>
          <a:rect l="0" t="0" r="0" b="0"/>
          <a:pathLst>
            <a:path>
              <a:moveTo>
                <a:pt x="80733" y="1100970"/>
              </a:moveTo>
              <a:arcTo wR="760075" hR="760075" stAng="9201144" swAng="1361410"/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4C26A-FED4-478D-B77D-6ABD8F7A414C}">
      <dsp:nvSpPr>
        <dsp:cNvPr id="0" name=""/>
        <dsp:cNvSpPr/>
      </dsp:nvSpPr>
      <dsp:spPr>
        <a:xfrm>
          <a:off x="740236" y="525630"/>
          <a:ext cx="584558" cy="37996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связи</a:t>
          </a:r>
          <a:endParaRPr lang="ru-RU" sz="11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8784" y="544178"/>
        <a:ext cx="547462" cy="342867"/>
      </dsp:txXfrm>
    </dsp:sp>
    <dsp:sp modelId="{FDCE8751-8272-4B70-91C6-D63232BC6AAE}">
      <dsp:nvSpPr>
        <dsp:cNvPr id="0" name=""/>
        <dsp:cNvSpPr/>
      </dsp:nvSpPr>
      <dsp:spPr>
        <a:xfrm>
          <a:off x="995315" y="190412"/>
          <a:ext cx="1520150" cy="1520150"/>
        </a:xfrm>
        <a:custGeom>
          <a:avLst/>
          <a:gdLst/>
          <a:ahLst/>
          <a:cxnLst/>
          <a:rect l="0" t="0" r="0" b="0"/>
          <a:pathLst>
            <a:path>
              <a:moveTo>
                <a:pt x="182715" y="265736"/>
              </a:moveTo>
              <a:arcTo wR="760075" hR="760075" stAng="13234221" swAng="1213715"/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5C4C6794-D013-4EF5-AFAF-7CC8688113B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C037970B-F608-4EE3-A50F-EF6DC42D1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2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F3199-62D6-4BC8-A920-DE92AE772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DC11-F992-4A71-A5BE-34D36BC1F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1FFB-BE8F-470D-9B75-A02F91C7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hape 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F666-2C26-4CB4-8283-04865EC87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7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18E8-D67C-493D-97D2-B4CA21C16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28344-5389-4CE3-A1E2-5EAC7F909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D81C-4057-497E-83B2-80BB147E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2B6A-9634-4B79-81FD-E741B0BA3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08BA-5D30-493E-A491-9C46BBBB2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6CA7D-3397-4467-9BDB-DDFA3449D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5839-58B3-430F-8C28-3E1D084F0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2B363-E902-4561-96C8-9D0053844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739DFD-F524-4B04-B3A9-0F122877C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vleva@srosovet.ru" TargetMode="External"/><Relationship Id="rId5" Type="http://schemas.openxmlformats.org/officeDocument/2006/relationships/image" Target="../media/image2.jpeg"/><Relationship Id="rId4" Type="http://schemas.openxmlformats.org/officeDocument/2006/relationships/hyperlink" Target="mailto:kalinkina@expertsove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2899" y="0"/>
            <a:ext cx="8081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онлайн-форум</a:t>
            </a:r>
            <a:endParaRPr lang="en-US" sz="20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Оценочная деятельность: новая реальность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b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вызовы и </a:t>
            </a: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возможности для развития»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1010" y="64886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9.12.2020</a:t>
            </a:r>
            <a:endParaRPr lang="ru-RU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853" t="27484" r="40637" b="39699"/>
          <a:stretch/>
        </p:blipFill>
        <p:spPr>
          <a:xfrm>
            <a:off x="0" y="0"/>
            <a:ext cx="1062899" cy="1062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2204864"/>
            <a:ext cx="669674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">
              <a:spcBef>
                <a:spcPts val="6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</a:t>
            </a: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</a:t>
            </a:r>
          </a:p>
          <a:p>
            <a:pPr marL="17780">
              <a:spcBef>
                <a:spcPts val="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профессиональному образованию оценщиков и </a:t>
            </a: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экспертов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3834914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+mn-lt"/>
              </a:rPr>
              <a:t>Заведующий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кафедрой</a:t>
            </a:r>
          </a:p>
          <a:p>
            <a:r>
              <a:rPr lang="ru-RU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Экономические и правовые экспертизы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»</a:t>
            </a:r>
          </a:p>
          <a:p>
            <a:r>
              <a:rPr lang="ru-RU" dirty="0" smtClean="0">
                <a:solidFill>
                  <a:srgbClr val="0070C0"/>
                </a:solidFill>
                <a:latin typeface="+mn-lt"/>
              </a:rPr>
              <a:t>РЭУ им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. Г.В. Плеханова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,</a:t>
            </a:r>
          </a:p>
          <a:p>
            <a:r>
              <a:rPr lang="ru-RU" dirty="0" smtClean="0">
                <a:solidFill>
                  <a:srgbClr val="0070C0"/>
                </a:solidFill>
                <a:latin typeface="+mn-lt"/>
              </a:rPr>
              <a:t>Вице-президент Ассоциации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«СРОО «Экспертный совет»,</a:t>
            </a:r>
          </a:p>
          <a:p>
            <a:r>
              <a:rPr lang="ru-RU" dirty="0">
                <a:solidFill>
                  <a:srgbClr val="0070C0"/>
                </a:solidFill>
                <a:latin typeface="+mn-lt"/>
              </a:rPr>
              <a:t>член правления Союза судебных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экспертов</a:t>
            </a:r>
          </a:p>
          <a:p>
            <a:r>
              <a:rPr lang="ru-RU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Экспертный совет», к.э.н., доцент</a:t>
            </a:r>
          </a:p>
        </p:txBody>
      </p:sp>
      <p:sp>
        <p:nvSpPr>
          <p:cNvPr id="8" name="AutoShape 2" descr="blob:https://web.whatsapp.com/a6dfb826-a0b3-43d6-8a25-b3ee01bdd9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3709">
            <a:off x="365102" y="2693905"/>
            <a:ext cx="1642535" cy="179104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0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116632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Авторская методика обучения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8626" y="980728"/>
            <a:ext cx="4140000" cy="165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Анализ сути  </a:t>
            </a:r>
            <a:r>
              <a:rPr lang="ru-RU" sz="2800" b="1" dirty="0">
                <a:solidFill>
                  <a:srgbClr val="FF0000"/>
                </a:solidFill>
              </a:rPr>
              <a:t>экономического преступления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980728"/>
            <a:ext cx="4140000" cy="165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Производство по расследованию </a:t>
            </a:r>
            <a:r>
              <a:rPr lang="ru-RU" sz="2800" b="1" dirty="0">
                <a:solidFill>
                  <a:srgbClr val="FF0000"/>
                </a:solidFill>
              </a:rPr>
              <a:t>экономических преступлений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1387" y="2888980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Практика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общения </a:t>
            </a:r>
            <a:r>
              <a:rPr lang="ru-RU" sz="2800" b="1" dirty="0">
                <a:solidFill>
                  <a:srgbClr val="FF0000"/>
                </a:solidFill>
              </a:rPr>
              <a:t>на допросе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883940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Правила поведения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при обыске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387" y="4581128"/>
            <a:ext cx="4140000" cy="172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Практика по организации </a:t>
            </a:r>
            <a:r>
              <a:rPr lang="ru-RU" sz="2800" b="1" dirty="0">
                <a:solidFill>
                  <a:srgbClr val="0070C0"/>
                </a:solidFill>
              </a:rPr>
              <a:t>безопасной работы оценщика/эксперта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41582" y="4571048"/>
            <a:ext cx="4140000" cy="17421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Оценка и управление рисками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в профессиональной деятельности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980728"/>
            <a:ext cx="9036496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Магистерская программа </a:t>
            </a:r>
          </a:p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«Экспертиза отчетов об оценке»</a:t>
            </a:r>
          </a:p>
          <a:p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направление – 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экономика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800">
              <a:spcBef>
                <a:spcPts val="1800"/>
              </a:spcBef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целевая аудитория – оценщики с опытом работы от 3-х лет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эксперты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саморегулируемых организаций оценщиков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судебные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эксперты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сотрудники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ГБУ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сотрудники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государственных и муниципальных органов власти, крупных предприятий, банков и др., осуществляющих проверку отчетов об оценке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преподаватели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оценочным дисциплинам</a:t>
            </a:r>
          </a:p>
        </p:txBody>
      </p:sp>
    </p:spTree>
    <p:extLst>
      <p:ext uri="{BB962C8B-B14F-4D97-AF65-F5344CB8AC3E}">
        <p14:creationId xmlns:p14="http://schemas.microsoft.com/office/powerpoint/2010/main" val="26975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4198"/>
            <a:ext cx="9144000" cy="644522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Программа магистратуры</a:t>
            </a:r>
            <a:b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«Экспертиза отчетов об оценке»</a:t>
            </a:r>
            <a:endParaRPr lang="ru-RU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95B4D68-DB82-42BA-94C8-7AE1EE67D993}"/>
              </a:ext>
            </a:extLst>
          </p:cNvPr>
          <p:cNvSpPr/>
          <p:nvPr/>
        </p:nvSpPr>
        <p:spPr>
          <a:xfrm>
            <a:off x="2555776" y="1704549"/>
            <a:ext cx="5615824" cy="1366528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Единственная в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России</a:t>
            </a:r>
            <a:b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</a:rPr>
              <a:t>программа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</a:rPr>
              <a:t>такого профиля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</a:rPr>
              <a:t>(реализуется в РЭУ с 2012 года)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EDDFC27-99DD-407D-84D1-FA0925824CCF}"/>
              </a:ext>
            </a:extLst>
          </p:cNvPr>
          <p:cNvSpPr/>
          <p:nvPr/>
        </p:nvSpPr>
        <p:spPr>
          <a:xfrm>
            <a:off x="539552" y="4048367"/>
            <a:ext cx="5615824" cy="943200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</a:rPr>
              <a:t>Набирается 9-ая группа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942DEBD-722C-4831-8EA6-6D9A0CB0B434}"/>
              </a:ext>
            </a:extLst>
          </p:cNvPr>
          <p:cNvSpPr/>
          <p:nvPr/>
        </p:nvSpPr>
        <p:spPr>
          <a:xfrm>
            <a:off x="2555776" y="5730470"/>
            <a:ext cx="5615824" cy="941796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</a:rPr>
              <a:t>Уникальная реализация</a:t>
            </a:r>
            <a:b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</a:rPr>
            </a:b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</a:rPr>
              <a:t>проектного метода обучения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5122" name="Picture 2" descr="Картинки по запросу фредди меркьюри памятник">
            <a:extLst>
              <a:ext uri="{FF2B5EF4-FFF2-40B4-BE49-F238E27FC236}">
                <a16:creationId xmlns:a16="http://schemas.microsoft.com/office/drawing/2014/main" id="{859D2B27-3149-49E5-8154-50BDA4F6F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0101" r="42124"/>
          <a:stretch/>
        </p:blipFill>
        <p:spPr bwMode="auto">
          <a:xfrm>
            <a:off x="683568" y="1628800"/>
            <a:ext cx="926195" cy="17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уникальный механизм">
            <a:extLst>
              <a:ext uri="{FF2B5EF4-FFF2-40B4-BE49-F238E27FC236}">
                <a16:creationId xmlns:a16="http://schemas.microsoft.com/office/drawing/2014/main" id="{F6E1EA00-BA5C-4A8D-8DFB-1DD3409C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32491"/>
            <a:ext cx="1638726" cy="12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Картинки по запросу коллектив">
            <a:extLst>
              <a:ext uri="{FF2B5EF4-FFF2-40B4-BE49-F238E27FC236}">
                <a16:creationId xmlns:a16="http://schemas.microsoft.com/office/drawing/2014/main" id="{8E11B7C1-7553-4058-9F66-7E198B11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14" y="3856525"/>
            <a:ext cx="1516886" cy="12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117064"/>
            <a:ext cx="9153872" cy="57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Основные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блоки (фрагмент)</a:t>
            </a:r>
            <a:endParaRPr lang="ru-RU" sz="2800" b="1" dirty="0">
              <a:solidFill>
                <a:srgbClr val="0070C0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816986"/>
            <a:ext cx="252028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Продвинутый уровень оценки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1009115"/>
            <a:ext cx="5976224" cy="907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Оценка объектов недвижимости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Оценка машин, оборудования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Финансовая стратегия компаний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Акционерное дело и корпоративный контроль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Оценка предприятий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938544"/>
            <a:ext cx="2520279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Экспертиза любого </a:t>
            </a:r>
            <a:r>
              <a:rPr lang="ru-RU" sz="2400" dirty="0" smtClean="0">
                <a:solidFill>
                  <a:srgbClr val="FF0000"/>
                </a:solidFill>
              </a:rPr>
              <a:t>документа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 </a:t>
            </a:r>
            <a:r>
              <a:rPr lang="ru-RU" sz="2400" dirty="0">
                <a:solidFill>
                  <a:srgbClr val="FF0000"/>
                </a:solidFill>
              </a:rPr>
              <a:t>стоимости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50130" y="3356832"/>
            <a:ext cx="5976224" cy="907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Экспертиза отчетов об оценке: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объектов недвижимости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0070C0"/>
                </a:solidFill>
                <a:latin typeface="Calibri"/>
                <a:cs typeface="Times New Roman"/>
              </a:rPr>
              <a:t>МиО</a:t>
            </a:r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, АТС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инвестпроектов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Calibri"/>
                <a:cs typeface="Times New Roman"/>
              </a:rPr>
              <a:t>кредитно-финансовых </a:t>
            </a:r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организаций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нематериальных активов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предприятий</a:t>
            </a:r>
          </a:p>
          <a:p>
            <a:pPr algn="ctr"/>
            <a:endParaRPr lang="ru-RU" dirty="0">
              <a:solidFill>
                <a:srgbClr val="0070C0"/>
              </a:solidFill>
              <a:latin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9658" y="5080259"/>
            <a:ext cx="1951403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Авторские тренинги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4797152"/>
            <a:ext cx="6524884" cy="2060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alibri"/>
                <a:cs typeface="Times New Roman"/>
              </a:rPr>
              <a:t>по судебному процессу, по допросу у адвоката, по допросу у следователя, по взаимодействию с заказчиком, по защите своего отчета/экспертного заключения/рецензии на судебную экспертизу; по выявлению нарушений в отчете любой направленности, по искусству публичного выступления и </a:t>
            </a:r>
            <a:r>
              <a:rPr lang="ru-RU" dirty="0" err="1">
                <a:solidFill>
                  <a:srgbClr val="0070C0"/>
                </a:solidFill>
                <a:latin typeface="Calibri"/>
                <a:cs typeface="Times New Roman"/>
              </a:rPr>
              <a:t>др</a:t>
            </a:r>
            <a:endParaRPr lang="ru-RU" dirty="0">
              <a:solidFill>
                <a:srgbClr val="0070C0"/>
              </a:solidFill>
              <a:latin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658" y="2681536"/>
            <a:ext cx="8662382" cy="208823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116632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Авторская методика обучения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8626" y="1196832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Характеристика основных </a:t>
            </a:r>
            <a:r>
              <a:rPr lang="ru-RU" sz="2800" dirty="0">
                <a:solidFill>
                  <a:srgbClr val="FF0000"/>
                </a:solidFill>
              </a:rPr>
              <a:t>инструментов экспертизы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196832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Анализ инструментов </a:t>
            </a:r>
            <a:r>
              <a:rPr lang="ru-RU" sz="2800" dirty="0">
                <a:solidFill>
                  <a:srgbClr val="FF0000"/>
                </a:solidFill>
              </a:rPr>
              <a:t>создания и уничтожения стоимости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704" y="2996952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Принципы составления замечаний </a:t>
            </a:r>
            <a:r>
              <a:rPr lang="ru-RU" sz="2800" dirty="0">
                <a:solidFill>
                  <a:srgbClr val="0070C0"/>
                </a:solidFill>
              </a:rPr>
              <a:t>экспертного заключения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65712" y="2996952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Мастер-класс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по экспертизе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отчетов об оценке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387" y="4581128"/>
            <a:ext cx="4140000" cy="172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Практика по экспертизе </a:t>
            </a:r>
            <a:r>
              <a:rPr lang="ru-RU" sz="2800" dirty="0">
                <a:solidFill>
                  <a:srgbClr val="0070C0"/>
                </a:solidFill>
              </a:rPr>
              <a:t>отчетов об оценке 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7614" y="4581128"/>
            <a:ext cx="4140000" cy="1732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Практика по оспариванию </a:t>
            </a:r>
            <a:r>
              <a:rPr lang="ru-RU" sz="2800" dirty="0">
                <a:solidFill>
                  <a:srgbClr val="0070C0"/>
                </a:solidFill>
              </a:rPr>
              <a:t>замечаний экспертного заключения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107504" y="2060848"/>
            <a:ext cx="9036496" cy="1656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Магистерская программа </a:t>
            </a:r>
          </a:p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«Корпоративные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стратегии</a:t>
            </a:r>
            <a:b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фондовом рынке»</a:t>
            </a:r>
          </a:p>
          <a:p>
            <a:endParaRPr lang="ru-RU" sz="32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направление </a:t>
            </a: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«Экономика</a:t>
            </a: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132856"/>
            <a:ext cx="9036496" cy="1656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Заключительные положения</a:t>
            </a:r>
            <a:endParaRPr lang="ru-RU" sz="20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44624"/>
            <a:ext cx="8892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Форма занятий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771" y="764704"/>
            <a:ext cx="870845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Дистанционное обучение - вебинары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" r="2792" b="4404"/>
          <a:stretch/>
        </p:blipFill>
        <p:spPr bwMode="auto">
          <a:xfrm>
            <a:off x="134322" y="1591294"/>
            <a:ext cx="8758158" cy="473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3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44624"/>
            <a:ext cx="8892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Форма занятий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771" y="764704"/>
            <a:ext cx="870845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Дистанционное обучение - вебинары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B32496-03AF-4C7E-9D4B-D7A57E55C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1406294"/>
            <a:ext cx="8604448" cy="51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44624"/>
            <a:ext cx="8892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Форма занятий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771" y="764704"/>
            <a:ext cx="870845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Дистанционное обучение - вебинары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DF5C7E-463F-4354-BF39-7235AB2C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1" y="1525726"/>
            <a:ext cx="8388424" cy="49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93005" y="971765"/>
            <a:ext cx="9036496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 меняется.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Вызовам времени отвечают новые формы образовательных программ.</a:t>
            </a:r>
          </a:p>
          <a:p>
            <a:endParaRPr lang="ru-RU" sz="32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Компоненты перспективного образования 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4430" y="4140211"/>
            <a:ext cx="3240000" cy="1080000"/>
          </a:xfrm>
          <a:prstGeom prst="rect">
            <a:avLst/>
          </a:prstGeom>
          <a:ln w="15875">
            <a:solidFill>
              <a:srgbClr val="0070C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экосистема*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140211"/>
            <a:ext cx="3240000" cy="1080000"/>
          </a:xfrm>
          <a:prstGeom prst="rect">
            <a:avLst/>
          </a:prstGeom>
          <a:ln w="15875">
            <a:solidFill>
              <a:srgbClr val="0070C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игровые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итерационные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430" y="5453095"/>
            <a:ext cx="3240000" cy="1080000"/>
          </a:xfrm>
          <a:prstGeom prst="rect">
            <a:avLst/>
          </a:prstGeom>
          <a:ln w="1587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взаимная 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интеграция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учебных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b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дисциплин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457710"/>
            <a:ext cx="3240000" cy="1080000"/>
          </a:xfrm>
          <a:prstGeom prst="rect">
            <a:avLst/>
          </a:prstGeom>
          <a:ln w="15875">
            <a:solidFill>
              <a:srgbClr val="0070C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подход «от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практики»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Номер слайда 3"/>
          <p:cNvSpPr>
            <a:spLocks noGrp="1"/>
          </p:cNvSpPr>
          <p:nvPr>
            <p:ph type="sldNum" sz="quarter" idx="13"/>
          </p:nvPr>
        </p:nvSpPr>
        <p:spPr bwMode="auto">
          <a:xfrm>
            <a:off x="8616950" y="6604000"/>
            <a:ext cx="527050" cy="25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18AA6-8EAD-44F2-962E-029B1C0F1E43}" type="slidenum">
              <a:rPr lang="ru-RU" altLang="ru-RU" sz="100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36" y="1059494"/>
            <a:ext cx="1778676" cy="57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34925"/>
            <a:ext cx="9413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4"/>
          <p:cNvSpPr txBox="1">
            <a:spLocks/>
          </p:cNvSpPr>
          <p:nvPr/>
        </p:nvSpPr>
        <p:spPr bwMode="auto">
          <a:xfrm>
            <a:off x="1911212" y="2317857"/>
            <a:ext cx="7017290" cy="15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70C0"/>
                </a:solidFill>
                <a:latin typeface="Calibri" pitchFamily="34" charset="0"/>
                <a:sym typeface="Arial" charset="0"/>
              </a:rPr>
              <a:t>КАЛИНКИНА Кира Евгеньевна</a:t>
            </a:r>
          </a:p>
          <a:p>
            <a:pPr algn="ctr" eaLnBrk="1" hangingPunct="1"/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Вице-президент </a:t>
            </a:r>
          </a:p>
          <a:p>
            <a:pPr algn="ctr" eaLnBrk="1" hangingPunct="1"/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НП «СРОО «Экспертный совет»,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  <a:sym typeface="Arial" charset="0"/>
              </a:rPr>
              <a:t>доцент, к.э.н.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ru-RU" sz="2000" dirty="0">
                <a:solidFill>
                  <a:srgbClr val="0070C0"/>
                </a:solidFill>
                <a:latin typeface="Calibri" pitchFamily="34" charset="0"/>
                <a:sym typeface="Arial" charset="0"/>
                <a:hlinkClick r:id="rId4"/>
              </a:rPr>
              <a:t>kalinkina@expertsovet.com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  <a:sym typeface="Arial" charset="0"/>
              </a:rPr>
              <a:t>, </a:t>
            </a:r>
            <a:r>
              <a:rPr lang="en-US" altLang="ru-RU" sz="2000" dirty="0">
                <a:solidFill>
                  <a:srgbClr val="0070C0"/>
                </a:solidFill>
                <a:latin typeface="Calibri" pitchFamily="34" charset="0"/>
                <a:sym typeface="Arial" charset="0"/>
              </a:rPr>
              <a:t>8-916-195-38-27</a:t>
            </a:r>
            <a:endParaRPr lang="ru-RU" altLang="ru-RU" sz="2000" dirty="0">
              <a:solidFill>
                <a:srgbClr val="0070C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10" name="Прямоугольник 42"/>
          <p:cNvSpPr>
            <a:spLocks noChangeArrowheads="1"/>
          </p:cNvSpPr>
          <p:nvPr/>
        </p:nvSpPr>
        <p:spPr bwMode="auto">
          <a:xfrm>
            <a:off x="1362971" y="440580"/>
            <a:ext cx="767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Ответы на вопросы</a:t>
            </a:r>
          </a:p>
          <a:p>
            <a:pPr algn="ctr" eaLnBrk="1" hangingPunct="1"/>
            <a:r>
              <a:rPr lang="ru-RU" altLang="ru-RU" sz="4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Запись на обучение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3709">
            <a:off x="357484" y="2041510"/>
            <a:ext cx="1642535" cy="179104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Текст 4">
            <a:extLst>
              <a:ext uri="{FF2B5EF4-FFF2-40B4-BE49-F238E27FC236}">
                <a16:creationId xmlns:a16="http://schemas.microsoft.com/office/drawing/2014/main" id="{9548728F-5BC3-42CF-BEBA-8DB9F5168836}"/>
              </a:ext>
            </a:extLst>
          </p:cNvPr>
          <p:cNvSpPr txBox="1">
            <a:spLocks/>
          </p:cNvSpPr>
          <p:nvPr/>
        </p:nvSpPr>
        <p:spPr bwMode="auto">
          <a:xfrm>
            <a:off x="1833882" y="4208894"/>
            <a:ext cx="7017290" cy="15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70C0"/>
                </a:solidFill>
                <a:latin typeface="Calibri" pitchFamily="34" charset="0"/>
                <a:sym typeface="Arial" charset="0"/>
              </a:rPr>
              <a:t>ИВЛЕВА Евгения Геннадьевна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Менеджер программ </a:t>
            </a:r>
            <a:r>
              <a:rPr lang="en-US" sz="2000" dirty="0"/>
              <a:t> </a:t>
            </a:r>
            <a:endParaRPr lang="ru-RU" sz="2000" dirty="0"/>
          </a:p>
          <a:p>
            <a:pPr algn="ctr" eaLnBrk="1" hangingPunct="1"/>
            <a:r>
              <a:rPr lang="en-US" sz="2000" dirty="0">
                <a:solidFill>
                  <a:srgbClr val="0070C0"/>
                </a:solidFill>
                <a:latin typeface="Calibri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ivleva@srosovet.ru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+7 (926) 799-18-55</a:t>
            </a:r>
            <a:endParaRPr lang="ru-RU" altLang="ru-RU" sz="2000" dirty="0">
              <a:solidFill>
                <a:srgbClr val="0070C0"/>
              </a:solidFill>
              <a:latin typeface="Calibri" pitchFamily="34" charset="0"/>
              <a:sym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6D08D7-2B5B-4030-8A4F-AD05A55B8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8" y="4128801"/>
            <a:ext cx="1930362" cy="19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148690" y="24024"/>
            <a:ext cx="90364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Экосистемный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подход</a:t>
            </a:r>
            <a:endParaRPr lang="ru-RU" sz="32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2367188"/>
              </p:ext>
            </p:extLst>
          </p:nvPr>
        </p:nvGraphicFramePr>
        <p:xfrm>
          <a:off x="2699792" y="4869160"/>
          <a:ext cx="3510781" cy="178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1969897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одиночная услуга «прослушать курс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1562" y="1723676"/>
            <a:ext cx="46723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комплексное удовлетворение потребности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соответствующей 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сфере</a:t>
            </a:r>
            <a:endParaRPr lang="en-US" sz="24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(~ </a:t>
            </a: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подписка</a:t>
            </a:r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600" dirty="0"/>
          </a:p>
        </p:txBody>
      </p:sp>
      <p:pic>
        <p:nvPicPr>
          <p:cNvPr id="2052" name="Picture 4" descr="В каких странах знаком &quot;галочка&quot; обозначают неправильный ответ? - ТЕЛЕГРАФ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4"/>
          <a:stretch/>
        </p:blipFill>
        <p:spPr bwMode="auto">
          <a:xfrm>
            <a:off x="1403648" y="3006502"/>
            <a:ext cx="1043334" cy="11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В каких странах знаком &quot;галочка&quot; обозначают неправильный ответ? - ТЕЛЕГРАФ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64"/>
          <a:stretch/>
        </p:blipFill>
        <p:spPr bwMode="auto">
          <a:xfrm>
            <a:off x="6300192" y="3125224"/>
            <a:ext cx="1239012" cy="113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34890" y="555967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ru-RU" sz="20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4</a:t>
            </a:fld>
            <a:endParaRPr lang="ru-RU" dirty="0"/>
          </a:p>
        </p:txBody>
      </p:sp>
      <p:pic>
        <p:nvPicPr>
          <p:cNvPr id="1026" name="Picture 2" descr="Рисуем правильную Инь-Ян-Хрень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65" y="213285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282" y="2920737"/>
            <a:ext cx="298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РЭУ им. Г.В. Плеханова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Ассоциация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«СРОО «Экспертный </a:t>
            </a:r>
            <a:r>
              <a:rPr lang="ru-RU" b="1" dirty="0">
                <a:solidFill>
                  <a:srgbClr val="FF0000"/>
                </a:solidFill>
              </a:rPr>
              <a:t>совет»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2444" y="4984981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Союз судебных экспертов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«Экспертный совет»</a:t>
            </a:r>
          </a:p>
        </p:txBody>
      </p:sp>
    </p:spTree>
    <p:extLst>
      <p:ext uri="{BB962C8B-B14F-4D97-AF65-F5344CB8AC3E}">
        <p14:creationId xmlns:p14="http://schemas.microsoft.com/office/powerpoint/2010/main" val="37477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5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1696" y="188640"/>
            <a:ext cx="8712968" cy="8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Пул перспективных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образовательных программ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одзаголовок 3">
            <a:extLst>
              <a:ext uri="{FF2B5EF4-FFF2-40B4-BE49-F238E27FC236}">
                <a16:creationId xmlns:a16="http://schemas.microsoft.com/office/drawing/2014/main" id="{5A7CFCEC-15EF-4F80-8CE7-A508901F5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970438"/>
            <a:ext cx="8712968" cy="462691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профессиональной переподготовки 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повышения квалификации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Магистерские программы </a:t>
            </a:r>
          </a:p>
          <a:p>
            <a:pPr marL="1087438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«Судебная финансово-экономическая экспертиза»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(юриспруденция)</a:t>
            </a:r>
          </a:p>
          <a:p>
            <a:pPr marL="1087438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«Экспертиза отчетов об оценке»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(экономика)</a:t>
            </a:r>
          </a:p>
          <a:p>
            <a:pPr marL="1087438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«Корпоративные стратегии на фондовом рынке»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(экономика)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4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1916832"/>
            <a:ext cx="9036496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Магистерская программа </a:t>
            </a:r>
          </a:p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«Судебная финансово-экономическая экспертиза»</a:t>
            </a:r>
          </a:p>
          <a:p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направление – юриспруденция</a:t>
            </a:r>
          </a:p>
          <a:p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2800">
              <a:spcBef>
                <a:spcPts val="18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целевая аудитория –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Оценщики; Судебные эксперты;</a:t>
            </a:r>
            <a:br>
              <a:rPr lang="ru-RU" sz="24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Эксперты СРОО; лица</a:t>
            </a: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принимающие решения в сфере имущественных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отношений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476672"/>
            <a:ext cx="896448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ea typeface="Times New Roman"/>
                <a:cs typeface="Times New Roman"/>
              </a:rPr>
              <a:t>80 % учебного времени </a:t>
            </a:r>
            <a:r>
              <a:rPr lang="ru-RU" sz="32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направлено</a:t>
            </a:r>
            <a:br>
              <a:rPr lang="ru-RU" sz="3200" b="1" dirty="0" smtClean="0">
                <a:solidFill>
                  <a:srgbClr val="0070C0"/>
                </a:solidFill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на </a:t>
            </a:r>
            <a:r>
              <a:rPr lang="ru-RU" sz="3200" b="1" dirty="0">
                <a:solidFill>
                  <a:srgbClr val="0070C0"/>
                </a:solidFill>
                <a:ea typeface="Times New Roman"/>
                <a:cs typeface="Times New Roman"/>
              </a:rPr>
              <a:t>практическое применение получаемых знаний и умений</a:t>
            </a:r>
            <a:endParaRPr lang="ru-RU" sz="3200" b="1" dirty="0">
              <a:solidFill>
                <a:srgbClr val="0070C0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308456"/>
            <a:ext cx="1835696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Акцент на практику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27784" y="3284984"/>
            <a:ext cx="6336704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Психологические тренинги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стрессоустойчивость, конфликтология, НЛП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др.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Ситуационный разбор</a:t>
            </a:r>
          </a:p>
          <a:p>
            <a:pPr marL="360363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прослушивание телефонных разговоров, «чтение» электронной переписки, обыск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др.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Деловые игры</a:t>
            </a:r>
          </a:p>
          <a:p>
            <a:pPr marL="360363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судебное заседание, допрос, очная ставка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др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.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</a:t>
            </a:r>
          </a:p>
          <a:p>
            <a:pPr marL="360363"/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Имитационные 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кейсы</a:t>
            </a:r>
          </a:p>
          <a:p>
            <a:pPr marL="360363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постановка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в судебной экспертизе, проведение судебной экспертизы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и др.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2018336" y="3860928"/>
            <a:ext cx="360040" cy="28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1369410" y="117064"/>
            <a:ext cx="72362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ea typeface="+mn-ea"/>
                <a:cs typeface="Times New Roman" pitchFamily="18" charset="0"/>
              </a:rPr>
              <a:t>Специфика «построения» учебных дисциплин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222162"/>
            <a:ext cx="2232248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Кадровый потенциал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068960"/>
            <a:ext cx="5472608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Преподаватели – практики: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а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двокаты</a:t>
            </a:r>
            <a:endParaRPr lang="ru-RU" sz="2400" b="1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ледователи</a:t>
            </a:r>
            <a:endParaRPr lang="ru-RU" sz="2400" b="1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удьи</a:t>
            </a:r>
            <a:endParaRPr lang="ru-RU" sz="2400" b="1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удебные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эксперты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рофессора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в области 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уголовного</a:t>
            </a:r>
            <a:br>
              <a:rPr lang="ru-RU" sz="2400" b="1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и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гражданского права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555776" y="3818136"/>
            <a:ext cx="360040" cy="28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116632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Авторская методика обучения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8626" y="1196832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Фундаментальная философия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ПРАВА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1387" y="2888980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Правовая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Риторика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883940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Практика по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уголовному судопроизводству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387" y="4581128"/>
            <a:ext cx="4140000" cy="172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Правила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Юридического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письма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196833"/>
            <a:ext cx="41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Практика по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судебному процессу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4571047"/>
            <a:ext cx="4140000" cy="1738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Информационное обеспечение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>
                <a:solidFill>
                  <a:srgbClr val="0070C0"/>
                </a:solidFill>
              </a:rPr>
              <a:t>судебной экспертизы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18352</TotalTime>
  <Words>673</Words>
  <Application>Microsoft Office PowerPoint</Application>
  <PresentationFormat>Экран (4:3)</PresentationFormat>
  <Paragraphs>184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магистратуры «Экспертиза отчетов об оценке»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недвижимости</dc:title>
  <dc:creator>1</dc:creator>
  <cp:lastModifiedBy>duplo</cp:lastModifiedBy>
  <cp:revision>855</cp:revision>
  <dcterms:created xsi:type="dcterms:W3CDTF">2008-06-01T08:07:10Z</dcterms:created>
  <dcterms:modified xsi:type="dcterms:W3CDTF">2020-12-09T11:53:09Z</dcterms:modified>
</cp:coreProperties>
</file>