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70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517" autoAdjust="0"/>
  </p:normalViewPr>
  <p:slideViewPr>
    <p:cSldViewPr>
      <p:cViewPr varScale="1">
        <p:scale>
          <a:sx n="105" d="100"/>
          <a:sy n="105" d="100"/>
        </p:scale>
        <p:origin x="120" y="13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1" d="100"/>
          <a:sy n="91" d="100"/>
        </p:scale>
        <p:origin x="3000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0365C73-270C-4AFB-A124-BD2E4375252C}" type="datetime1">
              <a:rPr lang="ru-RU" smtClean="0"/>
              <a:t>05.06.2025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8ED8CD-4E4C-49AC-BDC6-2963BA49E54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1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49F85-3216-4596-B44B-827FE6DFDEFE}" type="datetime1">
              <a:rPr lang="ru-RU" smtClean="0"/>
              <a:pPr/>
              <a:t>05.06.2025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FB91549-43BF-425A-AF25-7526201920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2392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FB91549-43BF-425A-AF25-75262019208C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691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FB91549-43BF-425A-AF25-75262019208C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264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Взгляд вверх на облака и голубое небо из двора-колодца, образованного зданиями со стеклянными фасадами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873625" y="0"/>
            <a:ext cx="7315200" cy="6858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8013" y="685801"/>
            <a:ext cx="3962400" cy="4724399"/>
          </a:xfrm>
        </p:spPr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013" y="5410200"/>
            <a:ext cx="3962400" cy="7620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BB2B9E-2F8E-4635-AD7A-EB57B20F54A9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34839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1A66E2-1990-44F0-A7C2-CC10213F1703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17629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285412" y="685800"/>
            <a:ext cx="1295401" cy="5486400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012" y="685800"/>
            <a:ext cx="9474253" cy="5486400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8DE717-09BD-42BB-B75A-8F22795CF2ED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85005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CF8F67C-761A-45E5-AA93-3D403D994F41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3786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13" y="2590800"/>
            <a:ext cx="8229599" cy="2819400"/>
          </a:xfrm>
        </p:spPr>
        <p:txBody>
          <a:bodyPr rtlCol="0" anchor="b">
            <a:normAutofit/>
          </a:bodyPr>
          <a:lstStyle>
            <a:lvl1pPr algn="l">
              <a:defRPr sz="4800" b="0" cap="none" baseline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6425" y="5410200"/>
            <a:ext cx="8231187" cy="762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98CE04B-C4AA-4634-A469-DA31FB2126F8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2251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93813" y="685800"/>
            <a:ext cx="5029200" cy="4191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51614" y="685800"/>
            <a:ext cx="5029199" cy="4191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96AAB4-9041-4283-9C58-E2992F4EDF30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8970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3664" y="685800"/>
            <a:ext cx="5029200" cy="9906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93664" y="1676400"/>
            <a:ext cx="5029200" cy="320040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1613" y="685800"/>
            <a:ext cx="5029200" cy="99060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0025" y="1676400"/>
            <a:ext cx="5029200" cy="320040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40B2B5-3DEA-4EF6-B280-096F6A049D56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1309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FA4AE7-CA45-4434-9124-305263C51D79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3442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D7E9A2-4063-4261-BCB2-EAB5268EBFE5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10311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3962400" cy="4724400"/>
          </a:xfrm>
        </p:spPr>
        <p:txBody>
          <a:bodyPr rtlCol="0" anchor="b">
            <a:noAutofit/>
          </a:bodyPr>
          <a:lstStyle>
            <a:lvl1pPr algn="l">
              <a:defRPr sz="36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5212" y="685800"/>
            <a:ext cx="6704171" cy="54864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013" y="5410200"/>
            <a:ext cx="3962400" cy="7620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0FAC69-5014-475F-82BD-1103AEFFA16E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23472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014" y="685800"/>
            <a:ext cx="3962400" cy="4724400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4875213" y="685800"/>
            <a:ext cx="6705600" cy="5486400"/>
          </a:xfrm>
          <a:ln w="63500">
            <a:solidFill>
              <a:schemeClr val="bg1"/>
            </a:solidFill>
            <a:miter lim="800000"/>
          </a:ln>
        </p:spPr>
        <p:txBody>
          <a:bodyPr rtlCol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013" y="5410200"/>
            <a:ext cx="3962400" cy="7620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23C520-1842-421A-80A4-508A564B71AF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3F31473-23EB-4724-8B59-FE6D21D89FA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5204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441" y="5105400"/>
            <a:ext cx="10971372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3813" y="685800"/>
            <a:ext cx="10287000" cy="4190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1198891-7FB9-4FBF-9D7B-40E7D17D343C}" type="datetime1">
              <a:rPr lang="ru-RU" noProof="0" smtClean="0"/>
              <a:t>05.06.2025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A3F31473-23EB-4724-8B59-FE6D21D89FA4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4492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5950" indent="-28575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Corbe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744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6479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48840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32888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16936" indent="-283464" algn="l" defTabSz="914400" rtl="0" eaLnBrk="1" latinLnBrk="0" hangingPunct="1">
        <a:lnSpc>
          <a:spcPct val="90000"/>
        </a:lnSpc>
        <a:spcBef>
          <a:spcPts val="600"/>
        </a:spcBef>
        <a:buFont typeface="Corbel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300984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8012" y="980728"/>
            <a:ext cx="10886999" cy="2808312"/>
          </a:xfrm>
        </p:spPr>
        <p:txBody>
          <a:bodyPr rtlCol="0">
            <a:normAutofit/>
          </a:bodyPr>
          <a:lstStyle/>
          <a:p>
            <a:pPr rtl="0"/>
            <a:r>
              <a:rPr lang="ru-RU" sz="4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Неочевидные (скрытые) ошибки в отчетах об оценке, выявляемые при проведении экспертизы СРО.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012" y="3789040"/>
            <a:ext cx="4190255" cy="2736304"/>
          </a:xfrm>
        </p:spPr>
        <p:txBody>
          <a:bodyPr rtlCol="0">
            <a:normAutofit fontScale="92500" lnSpcReduction="10000"/>
          </a:bodyPr>
          <a:lstStyle/>
          <a:p>
            <a:pPr rtl="0"/>
            <a:r>
              <a:rPr lang="en-US" dirty="0"/>
              <a:t>XVII </a:t>
            </a:r>
            <a:r>
              <a:rPr lang="ru-RU" dirty="0"/>
              <a:t>Поволжская научно-практическая конференция</a:t>
            </a:r>
          </a:p>
          <a:p>
            <a:pPr rtl="0"/>
            <a:endParaRPr lang="ru-RU" sz="2000" dirty="0">
              <a:solidFill>
                <a:srgbClr val="7030A0"/>
              </a:solidFill>
            </a:endParaRPr>
          </a:p>
          <a:p>
            <a:pPr rtl="0"/>
            <a:r>
              <a:rPr lang="ru-RU" sz="2000" dirty="0" err="1">
                <a:solidFill>
                  <a:srgbClr val="7030A0"/>
                </a:solidFill>
              </a:rPr>
              <a:t>Крайнюченко</a:t>
            </a:r>
            <a:r>
              <a:rPr lang="ru-RU" sz="2000" dirty="0">
                <a:solidFill>
                  <a:srgbClr val="7030A0"/>
                </a:solidFill>
              </a:rPr>
              <a:t> Владимир Геннадьевич</a:t>
            </a:r>
          </a:p>
          <a:p>
            <a:pPr rtl="0"/>
            <a:r>
              <a:rPr lang="ru-RU" sz="2000" dirty="0">
                <a:solidFill>
                  <a:srgbClr val="7030A0"/>
                </a:solidFill>
              </a:rPr>
              <a:t>Председатель ЭС РОО, член Совета РОО</a:t>
            </a:r>
          </a:p>
          <a:p>
            <a:pPr rtl="0"/>
            <a:endParaRPr lang="ru-RU" sz="2000" dirty="0">
              <a:solidFill>
                <a:srgbClr val="7030A0"/>
              </a:solidFill>
            </a:endParaRPr>
          </a:p>
          <a:p>
            <a:pPr rtl="0"/>
            <a:endParaRPr lang="ru-RU" sz="2000" dirty="0">
              <a:solidFill>
                <a:srgbClr val="7030A0"/>
              </a:solidFill>
            </a:endParaRPr>
          </a:p>
          <a:p>
            <a:pPr algn="ctr" rtl="0"/>
            <a:r>
              <a:rPr lang="ru-RU" sz="2000" dirty="0"/>
              <a:t>Нижний Новгород </a:t>
            </a:r>
          </a:p>
          <a:p>
            <a:pPr algn="ctr" rtl="0"/>
            <a:r>
              <a:rPr lang="ru-RU" sz="2000" dirty="0"/>
              <a:t>12 июня 2025 г.</a:t>
            </a:r>
          </a:p>
        </p:txBody>
      </p:sp>
    </p:spTree>
    <p:extLst>
      <p:ext uri="{BB962C8B-B14F-4D97-AF65-F5344CB8AC3E}">
        <p14:creationId xmlns:p14="http://schemas.microsoft.com/office/powerpoint/2010/main" val="34408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904E9E-CE8B-1980-2332-50A753E46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4A7BCE-F415-87A6-6D82-7A0965437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188640"/>
            <a:ext cx="10971372" cy="864096"/>
          </a:xfr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404040"/>
              </a:buClr>
              <a:buSzPct val="80000"/>
              <a:tabLst/>
              <a:defRPr/>
            </a:pPr>
            <a:r>
              <a:rPr kumimoji="0" lang="ru-RU" sz="27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Ошибки в отчетах по оценке бизнеса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C90F7E-CAB5-BDC7-1660-F1B816882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268760"/>
            <a:ext cx="10287000" cy="4824536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Оценивается Холдинговая компания. При определении стоимости дочерних компаний Оценщики используют разные значения Собственного оборотного капитала (СОК) для однотипных дочерних компаний работающих в одной отрасли, в разных субъектах РФ. (это приводит к искажению рыночной стоимости всего Холдинга).</a:t>
            </a:r>
          </a:p>
          <a:p>
            <a:pPr marL="514350" indent="-514350" algn="just">
              <a:buAutoNum type="arabicPeriod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При расчете ставки дисконтирования САРМ при оценке Холдинга, при оценке дочерних компаний, поправка на размер берется исходя из размера дочки. В данном случае поправку на  размер можно брать исходя из размера Холдинговой компании (это требование СБЕРБАНК) </a:t>
            </a:r>
          </a:p>
        </p:txBody>
      </p:sp>
    </p:spTree>
    <p:extLst>
      <p:ext uri="{BB962C8B-B14F-4D97-AF65-F5344CB8AC3E}">
        <p14:creationId xmlns:p14="http://schemas.microsoft.com/office/powerpoint/2010/main" val="236123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7ACCE-3F8A-6A32-6E90-845072E75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6CCDD2-08FB-6C27-7FD3-4E52092C8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188640"/>
            <a:ext cx="10971372" cy="864096"/>
          </a:xfr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404040"/>
              </a:buClr>
              <a:buSzPct val="80000"/>
              <a:tabLst/>
              <a:defRPr/>
            </a:pPr>
            <a:r>
              <a:rPr kumimoji="0" lang="ru-RU" sz="27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Ошибки в отчетах по оценке бизнеса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9410B0-04FC-5C5E-0C02-8BF31B307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052736"/>
            <a:ext cx="10287000" cy="52565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3.</a:t>
            </a:r>
            <a:r>
              <a:rPr lang="ru-RU" sz="29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Округления.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А. При оценке бизнеса 3 подходами (и несколькими методами внутри подходов) Оценщик округляет значения используемые внутри методов, потом округляет полученные значения рыночной стоимости каждым методом, затем округляет взвешенный результат по подходам 100% бизнеса, далее идет округление при выведении итоговой величины стоимости пакета акций. В результате накапливается </a:t>
            </a:r>
            <a:r>
              <a:rPr lang="ru-RU" sz="29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систематическая ошибка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, которая может привести к искажению результата оценки.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В. До какой величины необходимо округлять стоимость 1 акции? </a:t>
            </a:r>
            <a:r>
              <a:rPr lang="ru-RU" sz="29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 копеек.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Этот вопрос давно решен мнением ФКЦБ и далее подтвержден ЦБ.</a:t>
            </a:r>
          </a:p>
        </p:txBody>
      </p:sp>
    </p:spTree>
    <p:extLst>
      <p:ext uri="{BB962C8B-B14F-4D97-AF65-F5344CB8AC3E}">
        <p14:creationId xmlns:p14="http://schemas.microsoft.com/office/powerpoint/2010/main" val="2536725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8BAD7-F339-7FAE-2E30-0B4C950BD3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C45C1-2CAE-117B-D275-DC04C3FD5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188640"/>
            <a:ext cx="10971372" cy="864096"/>
          </a:xfr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404040"/>
              </a:buClr>
              <a:buSzPct val="80000"/>
              <a:tabLst/>
              <a:defRPr/>
            </a:pPr>
            <a:r>
              <a:rPr kumimoji="0" lang="ru-RU" sz="27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Ошибки в отчетах по оценке бизнеса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03429C-BB26-2E18-2F48-B2D73AC5A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052736"/>
            <a:ext cx="10287000" cy="52565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4. Учет Отложенных налоговых активов (ОНА) и Отложенных налоговых обязательств (ОНО). На эту тему есть статья О.Б. Паньшина в журнале «Российский оценщик», в процессе разработки методические рекомендации от Методического Совета.</a:t>
            </a:r>
          </a:p>
          <a:p>
            <a:pPr marL="0" indent="0" algn="just">
              <a:buNone/>
            </a:pPr>
            <a:r>
              <a:rPr lang="ru-RU" sz="29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Важно внимательно относится к данным активам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!, и если оценивается, например, бизнес в предпосылке ликвидации, ОНА должны быть обнулены.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5. В доходном подходе важно при прогнозировании денежных потоков и реверсии учитывать отрасль и специфику работы оцениваемой компании. Например, при оценке добывающей компании Оценщик берет прогнозный период 3 года, далее реверсия. Необходимо строить прогноз на весь период добычи, пока добыча полезного ископаемого рентабельна, с учетом сроков лицензии на добычу полезного ископаемого (может быть и более 30 лет), в данном случае реверсия может быть отрицательной величиной (затраты на рекультивацию земель).</a:t>
            </a:r>
          </a:p>
        </p:txBody>
      </p:sp>
    </p:spTree>
    <p:extLst>
      <p:ext uri="{BB962C8B-B14F-4D97-AF65-F5344CB8AC3E}">
        <p14:creationId xmlns:p14="http://schemas.microsoft.com/office/powerpoint/2010/main" val="2727275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AA297D-D552-5726-B7A5-644B3A3D6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7CFDD-7368-8F6A-61D2-3B6F7B4D0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188640"/>
            <a:ext cx="10971372" cy="864096"/>
          </a:xfr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404040"/>
              </a:buClr>
              <a:buSzPct val="80000"/>
              <a:tabLst/>
              <a:defRPr/>
            </a:pPr>
            <a:r>
              <a:rPr kumimoji="0" lang="ru-RU" sz="27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Ошибки в отчетах по оценке бизнеса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BBAA00-031E-5CFB-B05F-7EA7F45B0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052736"/>
            <a:ext cx="10287000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6. При оценке бизнеса доходным подходом важен правильный выбор денежного потока на Инвестированный капитал или Собственный капитал и далее расчет соответствующих ставок дисконтирования. На эту тему Методическим Советом РОО выпущены методические рекомендации.</a:t>
            </a:r>
          </a:p>
        </p:txBody>
      </p:sp>
    </p:spTree>
    <p:extLst>
      <p:ext uri="{BB962C8B-B14F-4D97-AF65-F5344CB8AC3E}">
        <p14:creationId xmlns:p14="http://schemas.microsoft.com/office/powerpoint/2010/main" val="1978878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EF5AD-8D80-B6E1-AA27-4F6225FE76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54EF5-17DA-7981-F121-8EED5F81D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188640"/>
            <a:ext cx="10971372" cy="864096"/>
          </a:xfr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404040"/>
              </a:buClr>
              <a:buSzPct val="80000"/>
              <a:tabLst/>
              <a:defRPr/>
            </a:pPr>
            <a:r>
              <a:rPr lang="ru-RU" sz="2700" b="1" dirty="0">
                <a:solidFill>
                  <a:srgbClr val="0070C0"/>
                </a:solidFill>
                <a:latin typeface="Corbel"/>
                <a:ea typeface="+mn-ea"/>
                <a:cs typeface="+mn-cs"/>
              </a:rPr>
              <a:t>Ошибки в отчетах по разным направлениям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41F077-14F3-6E80-6168-5988F23A5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052736"/>
            <a:ext cx="10287000" cy="5256584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rabicPeriod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Необходимо оценить картину известного художника, например, Пабло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Пикасо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. Оценщик находит достаточно много аукционных сделок с работами художника, и рассчитывает стоимость, выводит стоимость 1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кв.см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. работы как мультипликатор и умножает его на площадь оцениваемой работы и получает результат. Если идти по такому пути можно ошибиться в несколько раз, т.к. Оценщик не применил поправку на периоды в творчестве художника в аналогах по отношению к </a:t>
            </a:r>
            <a:r>
              <a:rPr lang="ru-RU" sz="2900">
                <a:latin typeface="Times New Roman" panose="02020603050405020304" pitchFamily="18" charset="0"/>
                <a:ea typeface="Calibri" panose="020F0502020204030204" pitchFamily="34" charset="0"/>
              </a:rPr>
              <a:t>оцениваемой картине, 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их порядка 9, самый дорогой, так называемый «голубой период».</a:t>
            </a:r>
          </a:p>
          <a:p>
            <a:pPr marL="514350" indent="-514350" algn="just">
              <a:buAutoNum type="arabicPeriod"/>
            </a:pP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При оценке дорогостоящего оборудования производства недружественных стран, Оценщик использовал информацию с сайтов которые не обновлялись с февраля 2022г. Использование такой информации приводит к искажению стоимости.</a:t>
            </a:r>
          </a:p>
        </p:txBody>
      </p:sp>
    </p:spTree>
    <p:extLst>
      <p:ext uri="{BB962C8B-B14F-4D97-AF65-F5344CB8AC3E}">
        <p14:creationId xmlns:p14="http://schemas.microsoft.com/office/powerpoint/2010/main" val="804732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FD568-2AEB-45BB-C157-E77381C3D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B8F96-E53B-A055-581C-DF78CCE02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492896"/>
            <a:ext cx="10971372" cy="648072"/>
          </a:xfrm>
        </p:spPr>
        <p:txBody>
          <a:bodyPr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404040"/>
              </a:buClr>
              <a:buSzPct val="80000"/>
              <a:tabLst/>
              <a:defRPr/>
            </a:pPr>
            <a:r>
              <a:rPr lang="ru-RU" sz="4000" b="1" dirty="0">
                <a:solidFill>
                  <a:srgbClr val="0070C0"/>
                </a:solidFill>
                <a:latin typeface="Corbel"/>
                <a:ea typeface="+mn-ea"/>
                <a:cs typeface="+mn-cs"/>
              </a:rPr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02596B-400F-35C2-1698-5A0353A8F4D4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765820" y="6309320"/>
            <a:ext cx="10287000" cy="72008"/>
          </a:xfrm>
        </p:spPr>
        <p:txBody>
          <a:bodyPr>
            <a:normAutofit fontScale="25000" lnSpcReduction="20000"/>
          </a:bodyPr>
          <a:lstStyle/>
          <a:p>
            <a:pPr marL="514350" indent="-514350" algn="just">
              <a:buAutoNum type="arabicPeriod"/>
            </a:pPr>
            <a:endParaRPr lang="ru-RU" sz="29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467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09441" y="404664"/>
            <a:ext cx="10971372" cy="792088"/>
          </a:xfrm>
        </p:spPr>
        <p:txBody>
          <a:bodyPr rtlCol="0">
            <a:normAutofit/>
          </a:bodyPr>
          <a:lstStyle/>
          <a:p>
            <a:pPr rtl="0"/>
            <a:r>
              <a:rPr lang="ru-RU" dirty="0"/>
              <a:t>Какие ошибки будем рассматривать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1293813" y="1772816"/>
            <a:ext cx="10287000" cy="3816424"/>
          </a:xfrm>
        </p:spPr>
        <p:txBody>
          <a:bodyPr rtlCol="0">
            <a:normAutofit fontScale="85000" lnSpcReduction="10000"/>
          </a:bodyPr>
          <a:lstStyle/>
          <a:p>
            <a:pPr rtl="0"/>
            <a:r>
              <a:rPr lang="ru-RU" sz="3200" dirty="0">
                <a:solidFill>
                  <a:srgbClr val="0070C0"/>
                </a:solidFill>
              </a:rPr>
              <a:t>Ошибки в отчетах по оценке недвижимости</a:t>
            </a:r>
          </a:p>
          <a:p>
            <a:pPr rtl="0"/>
            <a:r>
              <a:rPr lang="ru-RU" sz="3200" dirty="0">
                <a:solidFill>
                  <a:srgbClr val="0070C0"/>
                </a:solidFill>
              </a:rPr>
              <a:t>Ошибки в отчетах по оценке бизнеса</a:t>
            </a:r>
          </a:p>
          <a:p>
            <a:pPr rtl="0"/>
            <a:r>
              <a:rPr lang="ru-RU" sz="3200" dirty="0">
                <a:solidFill>
                  <a:srgbClr val="0070C0"/>
                </a:solidFill>
              </a:rPr>
              <a:t>Ошибки в отчетах по разным направлениям</a:t>
            </a:r>
          </a:p>
          <a:p>
            <a:pPr marL="0" indent="0" algn="just" rtl="0">
              <a:buNone/>
            </a:pPr>
            <a:r>
              <a:rPr lang="ru-RU" sz="3200" dirty="0">
                <a:solidFill>
                  <a:srgbClr val="C00000"/>
                </a:solidFill>
              </a:rPr>
              <a:t>Часто возникает такая ситуация, когда на первый взгляд отчет выполнен хорошо, но при детальном рассмотрении выявляются ошибки, которые влияют на стоимость объекта оценки. </a:t>
            </a:r>
          </a:p>
          <a:p>
            <a:pPr marL="0" indent="0" algn="just" rtl="0">
              <a:buNone/>
            </a:pPr>
            <a:r>
              <a:rPr lang="ru-RU" sz="3200" dirty="0">
                <a:solidFill>
                  <a:srgbClr val="C00000"/>
                </a:solidFill>
              </a:rPr>
              <a:t>Очевидные ошибки, которые лежат на поверхности в рамках данной презентации не рассматриваем.</a:t>
            </a:r>
          </a:p>
          <a:p>
            <a:pPr marL="0" indent="0" rtl="0">
              <a:buNone/>
            </a:pP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72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676911-68D4-1EC8-CD08-C117E1787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332656"/>
            <a:ext cx="10971372" cy="864096"/>
          </a:xfrm>
        </p:spPr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Ошибки в отчетах по недвижимости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B1A321-0BD6-D66F-E13D-78A7C925E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813" y="1052736"/>
            <a:ext cx="10287000" cy="5184576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Оценщики Не проверяют имущественные права на земельный участок: если в объявлении не указана информация о правах на земельный участок, то для Москвы в расчет берут право долгосрочной аренды, как наиболее типичное, но иногда участок в составе ЕОН оказывается на праве собственности. Либо в объявлении может быть указан вид права на земельный участок «собственность», в расчете Оценщик указывает, что земельный участок в частной собственности, при проверке выясняется, что земельный участок действительно в собственности, но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либо может быть </a:t>
            </a:r>
            <a:r>
              <a:rPr lang="ru-R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неразграниченной государственной собственности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 равноценно праву долгосрочной аренды, а не частной собственности.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15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E0461-AF38-E33D-C8A5-600DE2132E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3D0769-F381-F0F6-00CA-84B2C86F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332656"/>
            <a:ext cx="10971372" cy="864096"/>
          </a:xfrm>
        </p:spPr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Ошибки в отчетах по оценке недвижимости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4C139-3FE9-7C1B-DFA2-0AC06B34F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813" y="1052736"/>
            <a:ext cx="10287000" cy="5184576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Не проверяют аналоги на сопоставимость по плотности застройки в результате чего в расчете используются аналоги как с избыточным земельным участком, так и с сопоставимым без внесения поправок на данное различие.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При введении поправки на этажность (распределение площади объекта по этажам) распределяют площадь аналогов по этажам пропорционально, при проверки может выясниться, что, например, подвал не под всем зданием, а под 10% здания только, что повлечет за собой совсем иное значение поправки. Соответственно пропорциональное распределение может привести к существенному искажению стоимости.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642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D70D4-0D3E-3B99-E4A0-AEE8F8891E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4EC029-B67F-C454-71BD-9EA503900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332656"/>
            <a:ext cx="10971372" cy="864096"/>
          </a:xfrm>
        </p:spPr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Ошибки в отчетах по оценке недвижимости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B41B86-6C58-1AAC-0E9E-3A0252970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813" y="1052736"/>
            <a:ext cx="10287000" cy="5184576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Москве активно реализуется программа КРТ (комплексное развитие территории), в результате чего на рынке периодически появляются качественные объекты по заниженной стоимости, т.к. собственники пытаются оперативно «сбыть с рук» проблемный актив. Соответственно необходимо проверять аналог на расположение в зоне КРТ.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При оценке земельных участков не проверяют наличие ограничений на использование. При проверке может оказаться, что участок расположен в водоохранной зоне, либо в санитарно-защитной зоне ЛЭП, кладбища, промышленного предприятия иных объектов, оказывающих вред окружающей среде, что ведет к ограничениям по застройки таких участков. Также участок может быть расположен в зоне охраны объектов культурного наследия, что влечет ограничения по высотности застройки.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0451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DD662-AA33-E1B9-F529-E08B9CEDF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881887-4EA7-E475-EA36-02E478759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332656"/>
            <a:ext cx="10971372" cy="864096"/>
          </a:xfrm>
        </p:spPr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Ошибки в отчетах по оценке недвижимости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2D81B9-B320-9345-2675-929E7CC06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813" y="1052736"/>
            <a:ext cx="10287000" cy="5184576"/>
          </a:xfrm>
        </p:spPr>
        <p:txBody>
          <a:bodyPr>
            <a:normAutofit lnSpcReduction="10000"/>
          </a:bodyPr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В качестве аналогов используются предложения, в которых сделка осуществляется через продажу компании или долей в компании, а не прямой продажи объекта недвижимости, что является совершенной иной сделкой, с другими ценообразующими факторами.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При согласовании скорректированных стоимостей во взвешивании участвуют Аналоги, стоимости которых отличаются в несколько раз, при этом Оценщик апеллирует тем, что коэффициент вариации до 30%, забывая о том, что если ряд плавно изменяется, то коэффициент вариации будет невысокий. Ниже приведен наглядный пример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4419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3B4F6C-843E-78FE-30EB-2B4BE3477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4A9CFF-5C5E-FE8C-AD35-D98BD6639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332656"/>
            <a:ext cx="10971372" cy="864096"/>
          </a:xfrm>
        </p:spPr>
        <p:txBody>
          <a:bodyPr>
            <a:normAutofit fontScale="9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Ошибки в отчетах по оценке недвижимости</a:t>
            </a:r>
            <a:b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167F89B-1CFC-C106-9802-4610DEB541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622622"/>
              </p:ext>
            </p:extLst>
          </p:nvPr>
        </p:nvGraphicFramePr>
        <p:xfrm>
          <a:off x="1053853" y="1196752"/>
          <a:ext cx="9937102" cy="4407538"/>
        </p:xfrm>
        <a:graphic>
          <a:graphicData uri="http://schemas.openxmlformats.org/drawingml/2006/table">
            <a:tbl>
              <a:tblPr firstRow="1" firstCol="1" bandRow="1"/>
              <a:tblGrid>
                <a:gridCol w="2342317">
                  <a:extLst>
                    <a:ext uri="{9D8B030D-6E8A-4147-A177-3AD203B41FA5}">
                      <a16:colId xmlns:a16="http://schemas.microsoft.com/office/drawing/2014/main" val="1289449080"/>
                    </a:ext>
                  </a:extLst>
                </a:gridCol>
                <a:gridCol w="1064690">
                  <a:extLst>
                    <a:ext uri="{9D8B030D-6E8A-4147-A177-3AD203B41FA5}">
                      <a16:colId xmlns:a16="http://schemas.microsoft.com/office/drawing/2014/main" val="1739342708"/>
                    </a:ext>
                  </a:extLst>
                </a:gridCol>
                <a:gridCol w="1064690">
                  <a:extLst>
                    <a:ext uri="{9D8B030D-6E8A-4147-A177-3AD203B41FA5}">
                      <a16:colId xmlns:a16="http://schemas.microsoft.com/office/drawing/2014/main" val="4236948381"/>
                    </a:ext>
                  </a:extLst>
                </a:gridCol>
                <a:gridCol w="1102858">
                  <a:extLst>
                    <a:ext uri="{9D8B030D-6E8A-4147-A177-3AD203B41FA5}">
                      <a16:colId xmlns:a16="http://schemas.microsoft.com/office/drawing/2014/main" val="2224424574"/>
                    </a:ext>
                  </a:extLst>
                </a:gridCol>
                <a:gridCol w="1087718">
                  <a:extLst>
                    <a:ext uri="{9D8B030D-6E8A-4147-A177-3AD203B41FA5}">
                      <a16:colId xmlns:a16="http://schemas.microsoft.com/office/drawing/2014/main" val="372282028"/>
                    </a:ext>
                  </a:extLst>
                </a:gridCol>
                <a:gridCol w="1019736">
                  <a:extLst>
                    <a:ext uri="{9D8B030D-6E8A-4147-A177-3AD203B41FA5}">
                      <a16:colId xmlns:a16="http://schemas.microsoft.com/office/drawing/2014/main" val="1533745418"/>
                    </a:ext>
                  </a:extLst>
                </a:gridCol>
                <a:gridCol w="1102966">
                  <a:extLst>
                    <a:ext uri="{9D8B030D-6E8A-4147-A177-3AD203B41FA5}">
                      <a16:colId xmlns:a16="http://schemas.microsoft.com/office/drawing/2014/main" val="265745538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982434154"/>
                    </a:ext>
                  </a:extLst>
                </a:gridCol>
              </a:tblGrid>
              <a:tr h="4050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Аналог 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Аналог 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Аналог 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Аналог 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Аналог 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Аналог 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Аналог 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185530"/>
                  </a:ext>
                </a:extLst>
              </a:tr>
              <a:tr h="12571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Скорректированные стоимости, руб./кв.м.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15 500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25 000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12 700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23 700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12 500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16 400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19 200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388859"/>
                  </a:ext>
                </a:extLst>
              </a:tr>
              <a:tr h="4050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Вариация, 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991098"/>
                  </a:ext>
                </a:extLst>
              </a:tr>
              <a:tr h="21091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Разница между максимальной и минимальной стоимостью аналогов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раза или 100%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607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34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207100-7F96-1246-930E-3ED104576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188640"/>
            <a:ext cx="10971372" cy="864096"/>
          </a:xfrm>
        </p:spPr>
        <p:txBody>
          <a:bodyPr/>
          <a:lstStyle/>
          <a:p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Ошибки в отчетах по оценке недвижимости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50340D-739F-A416-FA0B-30430E3B9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3813" y="1412776"/>
            <a:ext cx="10287000" cy="46085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Оценщики допускают к согласованию Аналоги со значительной валовой коррекцией (50% и более), что говорит о том, что Аналоги значительно отличается от Объекта оценки и не могут являться Аналогом (это касается активных рынков). Так, согласно </a:t>
            </a:r>
            <a:r>
              <a:rPr lang="ru-RU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ФСО 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«Подходы и методы оценки»: </a:t>
            </a:r>
            <a:r>
              <a:rPr lang="ru-RU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п.5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«значимость сравнительного подхода тем выше, чем ближе аналоги по своим существенным характеристикам к объекту оценки и чем меньше корректировок требуется вносить в цены аналогов», п. 10 </a:t>
            </a:r>
            <a:r>
              <a:rPr lang="ru-RU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 рамках сравнительного подхода при выборе аналогов следует:….</a:t>
            </a:r>
            <a:r>
              <a:rPr lang="ru-RU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использовать при проведении анализа наиболее сопоставимые аналоги для того, чтобы вносить меньше корректировок».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34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9F01A-152A-5FF8-2D2B-2E915C3C5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88DE94-2A9B-D2CD-1E70-ADA7C6700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188640"/>
            <a:ext cx="10971372" cy="864096"/>
          </a:xfrm>
        </p:spPr>
        <p:txBody>
          <a:bodyPr/>
          <a:lstStyle/>
          <a:p>
            <a:r>
              <a:rPr kumimoji="0" lang="ru-RU" sz="2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rbel"/>
                <a:ea typeface="+mj-ea"/>
                <a:cs typeface="+mj-cs"/>
              </a:rPr>
              <a:t>Ошибки в отчетах по оценке недвижимости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F08F04-A2E1-44AE-C97D-DAEC00C2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268760"/>
            <a:ext cx="10287000" cy="482453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 определении рыночной стоимости права пользования на условиях аренды сроком на 11 месяцев Оценщик в отчете использует метод так называемой обратной капитализации: </a:t>
            </a:r>
            <a:b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первом этапе Оценщик рассчитывает рыночную стоимость земли методом сравнения продаж, на следующем этапе умножает полученную рыночную стоимость на коэффициент капитализации, приведенный в «Справочнике оценщика недвижимости-2024. Земельные участки сельскохозяйственного назначения/Под ред. </a:t>
            </a:r>
            <a:r>
              <a:rPr lang="ru-RU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Лейфера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Л.А. – Нижний Новгород: Приволжский центр методического и информационного обеспечения оценки, 2024.». При этом Оценщик игнорирует информацию, приведенную в технической части Справочника, что для такого метода расчета </a:t>
            </a:r>
            <a:r>
              <a:rPr lang="ru-RU" sz="2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 следует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использовать ставки капитализации из раздела 13.1 данного сборника, а необходимо использовать коэффициент аренды земельных участков, приведенный в разделе 13.2 вышеуказанного сборника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справочнике сказано, «обращаем внимание, что использование таких ставок при расчете арендной ставки может привести к ее искусственному завышению, что может рассматриваться как создание условий для неосновательного обогащения» 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Оценщик отвечает:</a:t>
            </a:r>
            <a:r>
              <a:rPr lang="ru-RU" b="0" i="0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Согласно ФСО 2 понятие «следует» указывает на предпочтительные действия оценщика. В каждом случае оценщик рассматривает возможность и целесообразность выполнения требования и при наличии оснований вправе отказаться от его выполнения.</a:t>
            </a:r>
          </a:p>
          <a:p>
            <a:pPr marL="0" indent="0" algn="just">
              <a:buNone/>
            </a:pPr>
            <a:r>
              <a:rPr lang="ru-RU" sz="29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Ответ эксперта:</a:t>
            </a:r>
            <a:r>
              <a:rPr lang="ru-RU" sz="2000" b="0" i="0" dirty="0">
                <a:solidFill>
                  <a:srgbClr val="2C2D2E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9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Выдержки из </a:t>
            </a:r>
            <a:r>
              <a:rPr lang="ru-RU" sz="29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фсо</a:t>
            </a:r>
            <a:r>
              <a:rPr lang="ru-RU" sz="29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про «следует» касается трактовки </a:t>
            </a:r>
            <a:r>
              <a:rPr lang="ru-RU" sz="29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фсо</a:t>
            </a:r>
            <a:r>
              <a:rPr lang="ru-RU" sz="29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а не всех источников информации.</a:t>
            </a:r>
            <a:r>
              <a:rPr lang="ru-RU" sz="29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5914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Маркетинг 16:9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666147_TF02801084.potx" id="{C1AE67EC-C237-4F06-A8CE-74B0880EE6A9}" vid="{EDA79D50-06F2-4F43-8B9F-E687A83B5943}"/>
    </a:ext>
  </a:extLst>
</a:theme>
</file>

<file path=ppt/theme/theme2.xml><?xml version="1.0" encoding="utf-8"?>
<a:theme xmlns:a="http://schemas.openxmlformats.org/drawingml/2006/main" name="Тема Office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4400000" scaled="0"/>
          <a:tileRect/>
        </a:gradFill>
        <a:gradFill flip="none" rotWithShape="1">
          <a:gsLst>
            <a:gs pos="0">
              <a:schemeClr val="phClr">
                <a:lumMod val="20000"/>
                <a:lumOff val="80000"/>
              </a:schemeClr>
            </a:gs>
            <a:gs pos="58000">
              <a:schemeClr val="phClr">
                <a:lumMod val="40000"/>
                <a:lumOff val="60000"/>
              </a:schemeClr>
            </a:gs>
            <a:gs pos="100000">
              <a:schemeClr val="phClr"/>
            </a:gs>
          </a:gsLst>
          <a:lin ang="17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9B8BCC-BF24-4800-92E1-9F891BBB27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AACE6D-8EB6-447A-8DFD-C2C0C52916A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CCB2C71-1ED8-4540-B003-293B5E75C7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для бизнеса и маркетинга в оформлении со стеклянным небоскребом (широкоэкранный формат)</Template>
  <TotalTime>1343</TotalTime>
  <Words>1448</Words>
  <Application>Microsoft Office PowerPoint</Application>
  <PresentationFormat>Произвольный</PresentationFormat>
  <Paragraphs>73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Corbel</vt:lpstr>
      <vt:lpstr>Times New Roman</vt:lpstr>
      <vt:lpstr>Маркетинг 16:9</vt:lpstr>
      <vt:lpstr>Неочевидные (скрытые) ошибки в отчетах об оценке, выявляемые при проведении экспертизы СРО.</vt:lpstr>
      <vt:lpstr>Какие ошибки будем рассматривать</vt:lpstr>
      <vt:lpstr>Ошибки в отчетах по недвижимости </vt:lpstr>
      <vt:lpstr>Ошибки в отчетах по оценке недвижимости </vt:lpstr>
      <vt:lpstr>Ошибки в отчетах по оценке недвижимости </vt:lpstr>
      <vt:lpstr>Ошибки в отчетах по оценке недвижимости </vt:lpstr>
      <vt:lpstr>Ошибки в отчетах по оценке недвижимости </vt:lpstr>
      <vt:lpstr>Ошибки в отчетах по оценке недвижимости</vt:lpstr>
      <vt:lpstr>Ошибки в отчетах по оценке недвижимости</vt:lpstr>
      <vt:lpstr>Ошибки в отчетах по оценке бизнеса</vt:lpstr>
      <vt:lpstr>Ошибки в отчетах по оценке бизнеса</vt:lpstr>
      <vt:lpstr>Ошибки в отчетах по оценке бизнеса</vt:lpstr>
      <vt:lpstr>Ошибки в отчетах по оценке бизнеса</vt:lpstr>
      <vt:lpstr>Ошибки в отчетах по разным направлениям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Vladimir G. Kraynuchenko</dc:creator>
  <cp:lastModifiedBy>Vladimir G. Kraynuchenko</cp:lastModifiedBy>
  <cp:revision>26</cp:revision>
  <dcterms:created xsi:type="dcterms:W3CDTF">2025-06-05T14:39:58Z</dcterms:created>
  <dcterms:modified xsi:type="dcterms:W3CDTF">2025-06-06T13:03:18Z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