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32"/>
  </p:notesMasterIdLst>
  <p:sldIdLst>
    <p:sldId id="256" r:id="rId2"/>
    <p:sldId id="311" r:id="rId3"/>
    <p:sldId id="304" r:id="rId4"/>
    <p:sldId id="329" r:id="rId5"/>
    <p:sldId id="310" r:id="rId6"/>
    <p:sldId id="305" r:id="rId7"/>
    <p:sldId id="323" r:id="rId8"/>
    <p:sldId id="258" r:id="rId9"/>
    <p:sldId id="314" r:id="rId10"/>
    <p:sldId id="315" r:id="rId11"/>
    <p:sldId id="308" r:id="rId12"/>
    <p:sldId id="309" r:id="rId13"/>
    <p:sldId id="324" r:id="rId14"/>
    <p:sldId id="317" r:id="rId15"/>
    <p:sldId id="318" r:id="rId16"/>
    <p:sldId id="319" r:id="rId17"/>
    <p:sldId id="328" r:id="rId18"/>
    <p:sldId id="320" r:id="rId19"/>
    <p:sldId id="321" r:id="rId20"/>
    <p:sldId id="322" r:id="rId21"/>
    <p:sldId id="313" r:id="rId22"/>
    <p:sldId id="327" r:id="rId23"/>
    <p:sldId id="299" r:id="rId24"/>
    <p:sldId id="267" r:id="rId25"/>
    <p:sldId id="268" r:id="rId26"/>
    <p:sldId id="272" r:id="rId27"/>
    <p:sldId id="303" r:id="rId28"/>
    <p:sldId id="325" r:id="rId29"/>
    <p:sldId id="326" r:id="rId30"/>
    <p:sldId id="306" r:id="rId31"/>
  </p:sldIdLst>
  <p:sldSz cx="9144000" cy="5715000" type="screen16x10"/>
  <p:notesSz cx="6743700" cy="9855200"/>
  <p:defaultTextStyle>
    <a:defPPr>
      <a:defRPr lang="ru-RU"/>
    </a:defPPr>
    <a:lvl1pPr marL="0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581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160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741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321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2901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481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062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643" algn="l" defTabSz="713160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9A3"/>
    <a:srgbClr val="4472C4"/>
    <a:srgbClr val="FF7E79"/>
    <a:srgbClr val="97806D"/>
    <a:srgbClr val="BB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82" autoAdjust="0"/>
    <p:restoredTop sz="94620" autoAdjust="0"/>
  </p:normalViewPr>
  <p:slideViewPr>
    <p:cSldViewPr snapToGrid="0" snapToObjects="1">
      <p:cViewPr varScale="1">
        <p:scale>
          <a:sx n="267" d="100"/>
          <a:sy n="267" d="100"/>
        </p:scale>
        <p:origin x="1616" y="17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270" cy="494471"/>
          </a:xfrm>
          <a:prstGeom prst="rect">
            <a:avLst/>
          </a:prstGeom>
        </p:spPr>
        <p:txBody>
          <a:bodyPr vert="horz" lIns="90878" tIns="45439" rIns="90878" bIns="454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870" y="0"/>
            <a:ext cx="2922270" cy="494471"/>
          </a:xfrm>
          <a:prstGeom prst="rect">
            <a:avLst/>
          </a:prstGeom>
        </p:spPr>
        <p:txBody>
          <a:bodyPr vert="horz" lIns="90878" tIns="45439" rIns="90878" bIns="45439" rtlCol="0"/>
          <a:lstStyle>
            <a:lvl1pPr algn="r">
              <a:defRPr sz="1200"/>
            </a:lvl1pPr>
          </a:lstStyle>
          <a:p>
            <a:fld id="{D42AA414-ABE0-4942-A043-79813C21818F}" type="datetimeFigureOut">
              <a:rPr lang="ru-RU" smtClean="0"/>
              <a:pPr/>
              <a:t>11.06.2025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231900"/>
            <a:ext cx="532130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78" tIns="45439" rIns="90878" bIns="454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370" y="4742816"/>
            <a:ext cx="5394960" cy="3880485"/>
          </a:xfrm>
          <a:prstGeom prst="rect">
            <a:avLst/>
          </a:prstGeom>
        </p:spPr>
        <p:txBody>
          <a:bodyPr vert="horz" lIns="90878" tIns="45439" rIns="90878" bIns="4543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22270" cy="494470"/>
          </a:xfrm>
          <a:prstGeom prst="rect">
            <a:avLst/>
          </a:prstGeom>
        </p:spPr>
        <p:txBody>
          <a:bodyPr vert="horz" lIns="90878" tIns="45439" rIns="90878" bIns="454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870" y="9360730"/>
            <a:ext cx="2922270" cy="494470"/>
          </a:xfrm>
          <a:prstGeom prst="rect">
            <a:avLst/>
          </a:prstGeom>
        </p:spPr>
        <p:txBody>
          <a:bodyPr vert="horz" lIns="90878" tIns="45439" rIns="90878" bIns="45439" rtlCol="0" anchor="b"/>
          <a:lstStyle>
            <a:lvl1pPr algn="r">
              <a:defRPr sz="1200"/>
            </a:lvl1pPr>
          </a:lstStyle>
          <a:p>
            <a:fld id="{BF08DAC9-27CF-EA4A-985C-C453ADA9A4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46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581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160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741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321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2901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481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062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643" algn="l" defTabSz="713160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0CE3-50A8-4106-3024-3393CF95E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33C5ADF-209F-D773-B230-CE6BC91A7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58092E1-1FA2-EC99-6F9F-E114870ED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85891C-A004-E2D5-28E4-6C0CC3970D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06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7A15-B360-48F9-EC6D-EBC4F2EE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98F581C-3127-6986-757D-B2C63EDF3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3F7FCF1-909C-1E12-E5F2-DBAA7D90D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050E6F-AC33-6D0D-33F5-5FE79F0EE4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091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7A15-B360-48F9-EC6D-EBC4F2EE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98F581C-3127-6986-757D-B2C63EDF3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3F7FCF1-909C-1E12-E5F2-DBAA7D90D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050E6F-AC33-6D0D-33F5-5FE79F0EE4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12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9BB60-5E10-30BA-BAA1-E874A0E39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231653E-5D1C-4AB0-E620-6DDCAA462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B935C00-8F0C-BFC3-8F9A-20D72B10F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2A8895-CE63-0FEA-D3C7-696CDD77C1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00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DA4BB-D231-57E2-E241-ADDEC1B16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D8539AA-6F30-4ED9-F4F8-AA7A0F38E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6A586FE-E686-F063-1013-1F814EE4E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C16DCE-20A8-CA56-83BF-7B88A9CC2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583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9FDF8-B0E5-EFF5-0572-6B1F88B72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4E81769-2550-9A2D-E7EE-FC43FC4DA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2598FF5-C912-859D-11A7-81DDB62A4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0FE8D7-117D-0F4F-E51C-D1F6C6A99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062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35AA-193F-901C-0EA8-BE32320C5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6E9114A-8899-12CA-6B08-FEE6610D8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5FB42CE-C320-0E01-E0B2-C82F3D46D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A1BAEA-95E4-A7FD-F6D7-B333E2751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90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68BD4-4E84-EB06-F0ED-A561EF94B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2C68041-6361-2013-E281-EB8200FFF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0AC9C69-6EE0-6E58-EC38-B900C9CD5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CEC4C1-AC32-99E4-B71D-92DB6B934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204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5B401-0DA1-8B40-3CDB-28C7E91D0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B83B132-A28C-70C1-AAAB-9032CF6F8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3A1A55-6549-B52A-955C-6CBF5480C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E04B74-CC50-E71B-C72E-048FD56B18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40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091FF-5FEF-C97C-A1D4-3BCFB1F4A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686E2B4-48F6-017E-E2AD-09F955238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E359531-6F4A-8AE6-FFE9-7996EC696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E0D36F-E493-B301-0328-03FE981CDF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54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18FCC-04D2-0923-216F-897A42F57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7AC6E06-76B1-0C49-A15A-AC805A01A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17C1A3C-32FC-8C95-6038-0BA563664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EAA59D-8C4F-A9D4-D498-175716A83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6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81732-055B-DF7A-6F6C-255E89FE9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5F7F51D-37D6-746C-D79F-BC2763ED1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B2F0215-F9B0-ECCD-6C82-F1FEFD5BB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EDFF3D-FC29-B7FD-43C2-7B1CD4848B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326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6273E-E173-F58B-D7F0-1D6BC61E7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A9C6CED-150F-566E-E95A-A22CFEFEB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A8A608D-F047-AC85-32AB-1063A78FD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E072BF-6B85-215E-C9DB-4CAE31576D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57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1C954-54B8-E4B2-D6C5-B6576F2A6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62EBF51-3D0C-913C-EB6C-B47C70C4F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1504E4-5EA9-04D9-4B63-92E31830F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D287D6-3BE9-7DB6-AE99-2056CD2E47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77EE1-399C-DDD3-9B41-7C12B7CC3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4CA351-1D4A-FA1A-C2B1-775FEE1F2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968222E-8181-3305-C5E4-3874BB4C9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102C3A-7639-CA66-7EBF-C1B642E85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43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38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9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9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26600-6335-2209-398A-997238D71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2402FC-3854-F08B-4ABA-5DFC612C4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2E600A1-BD38-CF03-B367-960EA8DC8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ADA3CC-959F-4BC7-5A72-48444753BB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17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2E544-C3A9-C562-7EE1-1B96164EF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9664BDA-DEA4-B84B-8A55-A87CAEA5D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7513EB1-B7FC-1D18-7346-EDA8A276F5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68F616-9578-E4CE-D7D4-239C78CBB4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433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96DA4-8FD5-771D-E42A-0E4611F4B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1CA9060-006B-7970-B7D7-2AF4A4C49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EF412F2-FDAE-6AE7-2BEB-6090E9974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230D68-9840-23CD-9426-31688FF42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779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F3AD1-EA5B-70DE-652A-27FB3F0F8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156E23-5A40-BE39-C0CE-F45D001C3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3BF085-F4DA-D264-7C2F-75FCD1FCB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E6EA19-3DA9-DF66-1BE8-3FBC9C0C76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2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1C565-BC82-470A-D7E8-49BF9D05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9586244-F606-BD7B-E2E0-F3407D430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FE567D1-BEDF-6C2A-83A9-C4397AE91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8A1C56-8F0A-395E-2195-62C922E93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24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F9765-010C-DE8E-0286-9308C9950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812E14E-39B6-B9FF-1BD0-C54A4AE4B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4B37BB-7938-E4F2-EDDA-3D6524144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74466B-558D-8827-1511-D9A9768E9B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886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66CD3-EBD3-95DC-0FF0-5543BBFB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98FC21F-EB46-264A-6262-311814114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AC78869-5936-4C12-AA96-8B6A6CDE8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919BE4-7F1C-582E-F232-8801FB2C4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224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C5CB1-E2BE-7DBE-1B55-816242B2F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38D1C1C-9A62-0113-201A-B633DE66F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7CD706E-395D-1087-4F16-7F38AF901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DDC7CA-A4FD-28BB-C344-5182C7B1AE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996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B5FCB-C376-F23F-E7B6-21ED77A03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A47E994-0595-2B8C-0A4A-04DC67FF9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6CAC7A-CC74-755B-A2CA-8D9B98E4B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C0A016-B990-536C-8056-FBBD3D060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12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BC26-ED00-41C9-4F46-E9AF65050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898DC34-8CF8-09F4-8850-CE7177FEB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D831779-935C-D2D9-7BA8-6F0E0A21A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847B89-62F8-A1FF-A9B5-704DD8E62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DAC9-27CF-EA4A-985C-C453ADA9A43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8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B1881-B2EF-584A-922E-FC9565FA6158}" type="datetime1">
              <a:rPr lang="ru-RU" smtClean="0"/>
              <a:pPr/>
              <a:t>11.06.2025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EDFD6-DB68-6A4A-B06C-6FA9813EBBEC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7847-DA4E-0E4A-B5FE-E68068B910F0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A900-6B3A-E74E-BF47-243750D79BD5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BBF2E-FF1E-AB49-B388-92036764470C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9D74-43F8-9B4C-BA0A-6E79BFA39F16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3E7F-E261-D74D-8A47-875DA6CC9721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96D89-6391-FA49-A027-22F33D729EA3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109C-23E8-EA45-BB50-FD18BDD4F39F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4EE2-54E2-0E4F-B03C-85DCC9A8E656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FFAA-E188-F549-ACED-C88322280F6A}" type="datetime1">
              <a:rPr lang="ru-RU" smtClean="0"/>
              <a:pPr/>
              <a:t>12.06.2025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1F84F-22DD-D54E-964F-8CB06145B93C}" type="datetime1">
              <a:rPr lang="ru-RU" smtClean="0"/>
              <a:pPr/>
              <a:t>11.06.2025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96041-1C39-8349-A56F-7E0673ED20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73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72437" y="2318891"/>
            <a:ext cx="6199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97806D"/>
                </a:solidFill>
                <a:latin typeface="Gilroy ExtraBold" charset="0"/>
                <a:ea typeface="Gilroy ExtraBold" charset="0"/>
                <a:cs typeface="Gilroy ExtraBold" charset="0"/>
              </a:rPr>
              <a:t>Сколько стоит оценочная деятельность? Болевые точки</a:t>
            </a:r>
          </a:p>
        </p:txBody>
      </p:sp>
    </p:spTree>
    <p:extLst>
      <p:ext uri="{BB962C8B-B14F-4D97-AF65-F5344CB8AC3E}">
        <p14:creationId xmlns:p14="http://schemas.microsoft.com/office/powerpoint/2010/main" val="1999845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04B28-4C1C-D547-9C54-C35F52A92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CD06781-FCF5-21C6-63C7-F29878918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85" y="2454822"/>
            <a:ext cx="1524929" cy="3123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E9CAC2-3F88-3B18-EEFA-FA123045748D}"/>
              </a:ext>
            </a:extLst>
          </p:cNvPr>
          <p:cNvSpPr txBox="1"/>
          <p:nvPr/>
        </p:nvSpPr>
        <p:spPr>
          <a:xfrm>
            <a:off x="3561121" y="195944"/>
            <a:ext cx="54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Что происходит сейчас в ОД</a:t>
            </a:r>
          </a:p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Оценщик на морально-волевых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7916E7-6CAB-C5B5-4363-C1D4A7B1A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9F8A5D68-EFCA-0AA2-CE19-A82D11A102C6}"/>
              </a:ext>
            </a:extLst>
          </p:cNvPr>
          <p:cNvSpPr/>
          <p:nvPr/>
        </p:nvSpPr>
        <p:spPr>
          <a:xfrm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0D3A6EDE-603E-19CD-5C7A-8A42589CEAE9}"/>
              </a:ext>
            </a:extLst>
          </p:cNvPr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8009FF0B-215B-AEAE-AC9E-A2133675C3F4}"/>
              </a:ext>
            </a:extLst>
          </p:cNvPr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27FD2E-0181-C9EE-B28B-2E3C8DF7C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439" y="2354938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72842B-F2FF-F073-DBD2-93F542F01737}"/>
              </a:ext>
            </a:extLst>
          </p:cNvPr>
          <p:cNvSpPr txBox="1"/>
          <p:nvPr/>
        </p:nvSpPr>
        <p:spPr>
          <a:xfrm>
            <a:off x="2343785" y="2017688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FCC4A8-A701-AE1A-02AB-B2ABC2EA0137}"/>
              </a:ext>
            </a:extLst>
          </p:cNvPr>
          <p:cNvSpPr txBox="1"/>
          <p:nvPr/>
        </p:nvSpPr>
        <p:spPr>
          <a:xfrm>
            <a:off x="4916649" y="2061305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Оценщик</a:t>
            </a:r>
          </a:p>
        </p:txBody>
      </p:sp>
    </p:spTree>
    <p:extLst>
      <p:ext uri="{BB962C8B-B14F-4D97-AF65-F5344CB8AC3E}">
        <p14:creationId xmlns:p14="http://schemas.microsoft.com/office/powerpoint/2010/main" val="235017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8FC3A-C38D-243E-69E1-3BB1EB5AD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0D3D71-4B04-CDC7-E5F8-C493274E1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A2C232A2-44B4-F633-4401-5BBFCCE55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0839" y="495082"/>
            <a:ext cx="6197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8FC3A-C38D-243E-69E1-3BB1EB5AD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0D3D71-4B04-CDC7-E5F8-C493274E1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E4F710-52CA-F748-BE30-18677DE941F0}"/>
              </a:ext>
            </a:extLst>
          </p:cNvPr>
          <p:cNvSpPr txBox="1"/>
          <p:nvPr/>
        </p:nvSpPr>
        <p:spPr>
          <a:xfrm>
            <a:off x="1817066" y="280290"/>
            <a:ext cx="6971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Даниэль </a:t>
            </a:r>
            <a:r>
              <a:rPr lang="ru-RU" sz="2800" b="1" dirty="0" err="1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Канеман</a:t>
            </a:r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 «Шум»</a:t>
            </a:r>
          </a:p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Нобелевская - Психология в Экономике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A557A-022A-6C81-26C8-46DFBAE83996}"/>
              </a:ext>
            </a:extLst>
          </p:cNvPr>
          <p:cNvSpPr txBox="1"/>
          <p:nvPr/>
        </p:nvSpPr>
        <p:spPr>
          <a:xfrm>
            <a:off x="5610154" y="1234397"/>
            <a:ext cx="3310331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Шум — это измеримая, но часто незаметная величина</a:t>
            </a:r>
            <a:r>
              <a:rPr lang="ru-RU" sz="1400" dirty="0"/>
              <a:t>. Он разрушает согласованность в суждениях там, где она критична: в медицине, юриспруденции, </a:t>
            </a:r>
            <a:r>
              <a:rPr lang="en" sz="1400" dirty="0"/>
              <a:t>HR, </a:t>
            </a:r>
            <a:r>
              <a:rPr lang="ru-RU" sz="1400" dirty="0"/>
              <a:t>оценке рисков и пр.</a:t>
            </a:r>
          </a:p>
          <a:p>
            <a:endParaRPr lang="ru-RU" sz="1400" dirty="0"/>
          </a:p>
          <a:p>
            <a:r>
              <a:rPr lang="ru-RU" sz="1400" b="1" dirty="0"/>
              <a:t>Смещение можно выявить аналитически, а шум часто требует специального «аудита шума»</a:t>
            </a:r>
            <a:r>
              <a:rPr lang="ru-RU" sz="1400" dirty="0"/>
              <a:t>, где разные эксперты независимо дают оценку одному и тому же кейсу.</a:t>
            </a:r>
          </a:p>
          <a:p>
            <a:endParaRPr lang="ru-RU" sz="1400" dirty="0"/>
          </a:p>
          <a:p>
            <a:r>
              <a:rPr lang="ru-RU" sz="1400" b="1" dirty="0"/>
              <a:t>Оптимальное принятие решений = минимальный шум + минимальная предвзятость</a:t>
            </a:r>
            <a:r>
              <a:rPr lang="ru-RU" sz="1400" dirty="0"/>
              <a:t>.</a:t>
            </a:r>
          </a:p>
          <a:p>
            <a:endParaRPr lang="ru-RU" sz="1400" dirty="0"/>
          </a:p>
          <a:p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ExtraBold" panose="000009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Light" panose="00000400000000000000" pitchFamily="50" charset="-52"/>
            </a:endParaRPr>
          </a:p>
        </p:txBody>
      </p:sp>
      <p:pic>
        <p:nvPicPr>
          <p:cNvPr id="5122" name="Picture 2" descr="Читать онлайн «Шум. Несовершенство человеческих суждений», Даниэль Канеман  – Литрес">
            <a:extLst>
              <a:ext uri="{FF2B5EF4-FFF2-40B4-BE49-F238E27FC236}">
                <a16:creationId xmlns:a16="http://schemas.microsoft.com/office/drawing/2014/main" id="{4C4BC5A3-63F3-F226-CCDC-32E71687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64" y="1320036"/>
            <a:ext cx="3345590" cy="27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82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31F5B2-AD1D-190B-1AFC-6EABE35B3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F163BE-D29E-9E57-8B79-D2B25CC48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4CC55-2415-AE30-6FDB-A1A07DB0D024}"/>
              </a:ext>
            </a:extLst>
          </p:cNvPr>
          <p:cNvSpPr txBox="1"/>
          <p:nvPr/>
        </p:nvSpPr>
        <p:spPr>
          <a:xfrm>
            <a:off x="1817066" y="280290"/>
            <a:ext cx="697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«Стрельба в темноте»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A2546-793B-5842-62C3-A4B19F4C42E5}"/>
              </a:ext>
            </a:extLst>
          </p:cNvPr>
          <p:cNvSpPr txBox="1"/>
          <p:nvPr/>
        </p:nvSpPr>
        <p:spPr>
          <a:xfrm>
            <a:off x="5610154" y="2111961"/>
            <a:ext cx="33103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Команда А и В – нет Шума</a:t>
            </a:r>
          </a:p>
          <a:p>
            <a:endParaRPr lang="ru-RU" sz="1400" b="1" dirty="0">
              <a:latin typeface="Gilroy Light" panose="00000400000000000000" pitchFamily="50" charset="-52"/>
            </a:endParaRPr>
          </a:p>
          <a:p>
            <a:r>
              <a:rPr lang="ru-RU" sz="1400" b="1" dirty="0">
                <a:latin typeface="Gilroy Light" panose="00000400000000000000" pitchFamily="50" charset="-52"/>
              </a:rPr>
              <a:t>Команда </a:t>
            </a:r>
            <a:r>
              <a:rPr lang="en-US" sz="1400" b="1" dirty="0">
                <a:latin typeface="Gilroy Light" panose="00000400000000000000" pitchFamily="50" charset="-52"/>
              </a:rPr>
              <a:t>C </a:t>
            </a:r>
            <a:r>
              <a:rPr lang="ru-RU" sz="1400" b="1" dirty="0">
                <a:latin typeface="Gilroy Light" panose="00000400000000000000" pitchFamily="50" charset="-52"/>
              </a:rPr>
              <a:t>и </a:t>
            </a:r>
            <a:r>
              <a:rPr lang="en-US" sz="1400" b="1" dirty="0">
                <a:latin typeface="Gilroy Light" panose="00000400000000000000" pitchFamily="50" charset="-52"/>
              </a:rPr>
              <a:t>D – </a:t>
            </a:r>
            <a:r>
              <a:rPr lang="ru-RU" sz="1400" b="1" dirty="0">
                <a:latin typeface="Gilroy Light" panose="00000400000000000000" pitchFamily="50" charset="-52"/>
              </a:rPr>
              <a:t>есть Шум</a:t>
            </a:r>
            <a:endParaRPr lang="ru-RU" sz="1400" dirty="0">
              <a:latin typeface="Gilroy Light" panose="00000400000000000000" pitchFamily="50" charset="-52"/>
            </a:endParaRPr>
          </a:p>
        </p:txBody>
      </p:sp>
      <p:pic>
        <p:nvPicPr>
          <p:cNvPr id="4098" name="Picture 2" descr="Даниэль Канеман. Шум. Несовершенство человеческих суждений">
            <a:extLst>
              <a:ext uri="{FF2B5EF4-FFF2-40B4-BE49-F238E27FC236}">
                <a16:creationId xmlns:a16="http://schemas.microsoft.com/office/drawing/2014/main" id="{695CBD11-2889-D2E6-9B50-128B082AC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75" y="1244409"/>
            <a:ext cx="3306679" cy="292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D949C44-8117-71F0-D8A5-8E93F5ED4AEB}"/>
              </a:ext>
            </a:extLst>
          </p:cNvPr>
          <p:cNvCxnSpPr/>
          <p:nvPr/>
        </p:nvCxnSpPr>
        <p:spPr>
          <a:xfrm>
            <a:off x="2862263" y="4624388"/>
            <a:ext cx="20812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B343304-12A5-2AAD-4D4C-B95C62630C1E}"/>
              </a:ext>
            </a:extLst>
          </p:cNvPr>
          <p:cNvCxnSpPr/>
          <p:nvPr/>
        </p:nvCxnSpPr>
        <p:spPr>
          <a:xfrm>
            <a:off x="2650332" y="4491227"/>
            <a:ext cx="238125" cy="128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A7B6BF2-F290-B74E-1E60-6FD05A8D6805}"/>
              </a:ext>
            </a:extLst>
          </p:cNvPr>
          <p:cNvCxnSpPr>
            <a:cxnSpLocks/>
          </p:cNvCxnSpPr>
          <p:nvPr/>
        </p:nvCxnSpPr>
        <p:spPr>
          <a:xfrm flipV="1">
            <a:off x="2650332" y="4619625"/>
            <a:ext cx="238125" cy="1595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08DC204-C277-6A73-8651-2D2412A92FE4}"/>
              </a:ext>
            </a:extLst>
          </p:cNvPr>
          <p:cNvCxnSpPr>
            <a:cxnSpLocks/>
          </p:cNvCxnSpPr>
          <p:nvPr/>
        </p:nvCxnSpPr>
        <p:spPr>
          <a:xfrm flipH="1">
            <a:off x="4943475" y="4491227"/>
            <a:ext cx="202406" cy="1369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5A9A308-12D1-3552-EBE9-080A97622214}"/>
              </a:ext>
            </a:extLst>
          </p:cNvPr>
          <p:cNvCxnSpPr>
            <a:cxnSpLocks/>
          </p:cNvCxnSpPr>
          <p:nvPr/>
        </p:nvCxnSpPr>
        <p:spPr>
          <a:xfrm flipH="1" flipV="1">
            <a:off x="4943475" y="4628141"/>
            <a:ext cx="192881" cy="1726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27EEDFA-0A2F-79FC-F172-2733896046D6}"/>
              </a:ext>
            </a:extLst>
          </p:cNvPr>
          <p:cNvCxnSpPr/>
          <p:nvPr/>
        </p:nvCxnSpPr>
        <p:spPr>
          <a:xfrm>
            <a:off x="2862263" y="5072067"/>
            <a:ext cx="20812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9D7F1D3-D2DD-C807-AF88-69AC735F05DA}"/>
              </a:ext>
            </a:extLst>
          </p:cNvPr>
          <p:cNvCxnSpPr>
            <a:cxnSpLocks/>
          </p:cNvCxnSpPr>
          <p:nvPr/>
        </p:nvCxnSpPr>
        <p:spPr>
          <a:xfrm flipH="1">
            <a:off x="2862263" y="4944993"/>
            <a:ext cx="202406" cy="1369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20C0C00-8BD1-74BE-6D46-6ED23DD55020}"/>
              </a:ext>
            </a:extLst>
          </p:cNvPr>
          <p:cNvCxnSpPr>
            <a:cxnSpLocks/>
          </p:cNvCxnSpPr>
          <p:nvPr/>
        </p:nvCxnSpPr>
        <p:spPr>
          <a:xfrm flipH="1" flipV="1">
            <a:off x="2863454" y="5075097"/>
            <a:ext cx="192881" cy="1726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166B02D-7ED3-4015-20AA-34B806918AC8}"/>
              </a:ext>
            </a:extLst>
          </p:cNvPr>
          <p:cNvCxnSpPr/>
          <p:nvPr/>
        </p:nvCxnSpPr>
        <p:spPr>
          <a:xfrm>
            <a:off x="4705350" y="4949251"/>
            <a:ext cx="238125" cy="128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588CC7F-F103-1D00-0871-EC6F21C2F00A}"/>
              </a:ext>
            </a:extLst>
          </p:cNvPr>
          <p:cNvCxnSpPr>
            <a:cxnSpLocks/>
          </p:cNvCxnSpPr>
          <p:nvPr/>
        </p:nvCxnSpPr>
        <p:spPr>
          <a:xfrm flipV="1">
            <a:off x="4705350" y="5077649"/>
            <a:ext cx="238125" cy="1595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07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CD1DD-258E-5004-E872-0916560B2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0ED7BC4-B691-7A83-3510-0E9E0B08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85" y="2454822"/>
            <a:ext cx="1524929" cy="3123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F5187-AD87-7E1E-9C92-94CFF805820A}"/>
              </a:ext>
            </a:extLst>
          </p:cNvPr>
          <p:cNvSpPr txBox="1"/>
          <p:nvPr/>
        </p:nvSpPr>
        <p:spPr>
          <a:xfrm>
            <a:off x="3561121" y="195944"/>
            <a:ext cx="54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Что происходит сейчас в ОД</a:t>
            </a:r>
          </a:p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Шум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9CCCFE-9FD1-AC36-C109-F134AE8C0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917B337-C5AF-8C44-D497-2E7482FA8576}"/>
              </a:ext>
            </a:extLst>
          </p:cNvPr>
          <p:cNvSpPr/>
          <p:nvPr/>
        </p:nvSpPr>
        <p:spPr>
          <a:xfrm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87AA839F-D717-E63E-8A2D-BF68A324E2AC}"/>
              </a:ext>
            </a:extLst>
          </p:cNvPr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15489945-F8C7-F6AA-81E0-B0CC47EC8467}"/>
              </a:ext>
            </a:extLst>
          </p:cNvPr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58E58A-F1C3-7D24-5605-EEA863858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439" y="2354938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A23F0A-8536-2807-B82C-812ED2DB1AFE}"/>
              </a:ext>
            </a:extLst>
          </p:cNvPr>
          <p:cNvSpPr txBox="1"/>
          <p:nvPr/>
        </p:nvSpPr>
        <p:spPr>
          <a:xfrm>
            <a:off x="2343785" y="2017688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9C6C1B-BEFD-8CB1-4A4B-7E47AE8FACDF}"/>
              </a:ext>
            </a:extLst>
          </p:cNvPr>
          <p:cNvSpPr txBox="1"/>
          <p:nvPr/>
        </p:nvSpPr>
        <p:spPr>
          <a:xfrm>
            <a:off x="4916649" y="2061305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Оценщик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BA902E-8199-F9DB-47FB-727413738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06" y="3283296"/>
            <a:ext cx="974099" cy="97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7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B4BC5-0E3A-8534-5534-4E09FE4D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55580-3DBB-ACCC-9EAF-FA086CC08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258" y="2252926"/>
            <a:ext cx="956043" cy="95604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94340E7-C436-CB46-AD13-8D24E7B89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185" y="2454822"/>
            <a:ext cx="1524929" cy="3123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D84A6E-37C9-98AB-0754-523B55CCFB75}"/>
              </a:ext>
            </a:extLst>
          </p:cNvPr>
          <p:cNvSpPr txBox="1"/>
          <p:nvPr/>
        </p:nvSpPr>
        <p:spPr>
          <a:xfrm>
            <a:off x="3561121" y="195944"/>
            <a:ext cx="540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Что происходит сейчас в ОД</a:t>
            </a:r>
          </a:p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Смещение + Шум </a:t>
            </a:r>
          </a:p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«Эффект бабочки»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AD3491-562F-7D78-5D53-9B12174F4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6313ED0-7C2D-477D-B610-B3AE256B081E}"/>
              </a:ext>
            </a:extLst>
          </p:cNvPr>
          <p:cNvSpPr/>
          <p:nvPr/>
        </p:nvSpPr>
        <p:spPr>
          <a:xfrm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4E627880-FFA4-ABC4-FE7F-C9A25A07C040}"/>
              </a:ext>
            </a:extLst>
          </p:cNvPr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4C4A6027-2764-A55F-FFB8-2D4E121A8029}"/>
              </a:ext>
            </a:extLst>
          </p:cNvPr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5D1D4-CF70-93C5-CE66-FF7158F5E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9439" y="2354938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DBB2D9-CBF3-16CE-F249-DCE4A2FFBDDF}"/>
              </a:ext>
            </a:extLst>
          </p:cNvPr>
          <p:cNvSpPr txBox="1"/>
          <p:nvPr/>
        </p:nvSpPr>
        <p:spPr>
          <a:xfrm>
            <a:off x="2343785" y="2017688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F25E5E-19A9-871A-1944-3E56BAC9C3E2}"/>
              </a:ext>
            </a:extLst>
          </p:cNvPr>
          <p:cNvSpPr txBox="1"/>
          <p:nvPr/>
        </p:nvSpPr>
        <p:spPr>
          <a:xfrm>
            <a:off x="4916649" y="2061305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Оценщик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58CE6B-9856-26E8-FA55-DB20A812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06" y="3283296"/>
            <a:ext cx="974099" cy="97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40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3797D-0C55-F1F7-0E45-F77343138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DABF3F-741A-102F-1EFC-27CDF20D1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732" y="2441790"/>
            <a:ext cx="956043" cy="95604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167A872-DD4F-9885-C043-5323BFE93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185" y="2454822"/>
            <a:ext cx="1524929" cy="3123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49AF0C-1060-F01B-FF9F-46EBF12A168D}"/>
              </a:ext>
            </a:extLst>
          </p:cNvPr>
          <p:cNvSpPr txBox="1"/>
          <p:nvPr/>
        </p:nvSpPr>
        <p:spPr>
          <a:xfrm>
            <a:off x="3561121" y="195944"/>
            <a:ext cx="54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Что происходит сейчас в ОД</a:t>
            </a:r>
          </a:p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Перекос в пользу заказчика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D9207C-4CCB-9C57-F009-363E05528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69E7C67-A66F-1818-912E-979BFF5D692F}"/>
              </a:ext>
            </a:extLst>
          </p:cNvPr>
          <p:cNvSpPr/>
          <p:nvPr/>
        </p:nvSpPr>
        <p:spPr>
          <a:xfrm rot="21128673"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B6DF989A-B5C9-CE53-4DBB-C241EE3DEE06}"/>
              </a:ext>
            </a:extLst>
          </p:cNvPr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8DD49E8C-AC98-3C73-91A3-04333C4FC025}"/>
              </a:ext>
            </a:extLst>
          </p:cNvPr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BEBB90-CC96-E39A-5DF2-CC2FD032F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548" y="2624831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1F2AFF-0CF8-D0FA-A0F5-BD911F051576}"/>
              </a:ext>
            </a:extLst>
          </p:cNvPr>
          <p:cNvSpPr txBox="1"/>
          <p:nvPr/>
        </p:nvSpPr>
        <p:spPr>
          <a:xfrm>
            <a:off x="2344894" y="2287581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344BC5-4C62-B35F-BE9B-55A7CCD21D53}"/>
              </a:ext>
            </a:extLst>
          </p:cNvPr>
          <p:cNvSpPr txBox="1"/>
          <p:nvPr/>
        </p:nvSpPr>
        <p:spPr>
          <a:xfrm>
            <a:off x="4916649" y="2061305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Оценщик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94C200-5343-202C-B095-CA8647BD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06" y="3670462"/>
            <a:ext cx="974099" cy="97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13">
            <a:extLst>
              <a:ext uri="{FF2B5EF4-FFF2-40B4-BE49-F238E27FC236}">
                <a16:creationId xmlns:a16="http://schemas.microsoft.com/office/drawing/2014/main" id="{B012AEE9-DD25-5875-AB80-DA768DC818FE}"/>
              </a:ext>
            </a:extLst>
          </p:cNvPr>
          <p:cNvGrpSpPr/>
          <p:nvPr/>
        </p:nvGrpSpPr>
        <p:grpSpPr>
          <a:xfrm>
            <a:off x="2705348" y="3029236"/>
            <a:ext cx="240701" cy="317153"/>
            <a:chOff x="2831388" y="3128666"/>
            <a:chExt cx="635303" cy="1335083"/>
          </a:xfrm>
        </p:grpSpPr>
        <p:sp>
          <p:nvSpPr>
            <p:cNvPr id="7" name="Открывающая фигурная скобка 7">
              <a:extLst>
                <a:ext uri="{FF2B5EF4-FFF2-40B4-BE49-F238E27FC236}">
                  <a16:creationId xmlns:a16="http://schemas.microsoft.com/office/drawing/2014/main" id="{79F53AA2-1801-71F3-8DD1-3FD9791FB07D}"/>
                </a:ext>
              </a:extLst>
            </p:cNvPr>
            <p:cNvSpPr/>
            <p:nvPr/>
          </p:nvSpPr>
          <p:spPr>
            <a:xfrm>
              <a:off x="2831388" y="3128666"/>
              <a:ext cx="275303" cy="1335083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9">
              <a:extLst>
                <a:ext uri="{FF2B5EF4-FFF2-40B4-BE49-F238E27FC236}">
                  <a16:creationId xmlns:a16="http://schemas.microsoft.com/office/drawing/2014/main" id="{692875FF-C6F1-2BB5-F7B4-33D2CF0FA72C}"/>
                </a:ext>
              </a:extLst>
            </p:cNvPr>
            <p:cNvCxnSpPr/>
            <p:nvPr/>
          </p:nvCxnSpPr>
          <p:spPr>
            <a:xfrm flipV="1">
              <a:off x="3106691" y="4456296"/>
              <a:ext cx="360000" cy="720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B83E8C-0DA1-0D00-7A1C-50AC0C189B0C}"/>
              </a:ext>
            </a:extLst>
          </p:cNvPr>
          <p:cNvSpPr txBox="1"/>
          <p:nvPr/>
        </p:nvSpPr>
        <p:spPr>
          <a:xfrm>
            <a:off x="2119049" y="2243678"/>
            <a:ext cx="615553" cy="1999891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ru-RU" sz="1400" b="1" dirty="0">
                <a:latin typeface="AvantGardeCTT" charset="0"/>
                <a:ea typeface="AvantGardeCTT" charset="0"/>
                <a:cs typeface="AvantGardeCTT" charset="0"/>
              </a:rPr>
              <a:t>ПРИБЫЛЬ</a:t>
            </a:r>
            <a:br>
              <a:rPr lang="ru-RU" sz="1400" b="1" dirty="0">
                <a:latin typeface="AvantGardeCTT" charset="0"/>
                <a:ea typeface="AvantGardeCTT" charset="0"/>
                <a:cs typeface="AvantGardeCTT" charset="0"/>
              </a:rPr>
            </a:br>
            <a:r>
              <a:rPr lang="ru-RU" sz="1400" b="1" dirty="0">
                <a:latin typeface="AvantGardeCTT" charset="0"/>
                <a:ea typeface="AvantGardeCTT" charset="0"/>
                <a:cs typeface="AvantGardeCTT" charset="0"/>
              </a:rPr>
              <a:t>ЗАКАЗЧИКА</a:t>
            </a:r>
          </a:p>
        </p:txBody>
      </p:sp>
      <p:sp>
        <p:nvSpPr>
          <p:cNvPr id="11" name="Скругленный прямоугольник 35">
            <a:extLst>
              <a:ext uri="{FF2B5EF4-FFF2-40B4-BE49-F238E27FC236}">
                <a16:creationId xmlns:a16="http://schemas.microsoft.com/office/drawing/2014/main" id="{F1D41C74-55CA-FE20-9CD8-6A90151AA3C6}"/>
              </a:ext>
            </a:extLst>
          </p:cNvPr>
          <p:cNvSpPr/>
          <p:nvPr/>
        </p:nvSpPr>
        <p:spPr>
          <a:xfrm>
            <a:off x="2833033" y="2988000"/>
            <a:ext cx="5400000" cy="144000"/>
          </a:xfrm>
          <a:prstGeom prst="roundRect">
            <a:avLst/>
          </a:prstGeom>
          <a:noFill/>
          <a:ln w="63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48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D87E0D-7B99-EBC5-E258-C3DDE724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84823A1-8303-8F03-7DDD-D854247C1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670" y="1113339"/>
            <a:ext cx="1297316" cy="2656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0CB554-F62F-6377-F508-C626975CA550}"/>
              </a:ext>
            </a:extLst>
          </p:cNvPr>
          <p:cNvSpPr txBox="1"/>
          <p:nvPr/>
        </p:nvSpPr>
        <p:spPr>
          <a:xfrm>
            <a:off x="3561121" y="195944"/>
            <a:ext cx="54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Что происходит сейчас в ОД</a:t>
            </a:r>
          </a:p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Независимость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764B14-B3DD-7848-0106-06E4E6FD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B97530-1708-6963-62F1-A0FFBBC54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522" y="2093090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DD0A63-E980-03EF-D3DC-C3CC2F037820}"/>
              </a:ext>
            </a:extLst>
          </p:cNvPr>
          <p:cNvSpPr txBox="1"/>
          <p:nvPr/>
        </p:nvSpPr>
        <p:spPr>
          <a:xfrm>
            <a:off x="2364868" y="1755840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E625DF-0F97-FEF2-504F-70CA61F907C6}"/>
              </a:ext>
            </a:extLst>
          </p:cNvPr>
          <p:cNvSpPr txBox="1"/>
          <p:nvPr/>
        </p:nvSpPr>
        <p:spPr>
          <a:xfrm>
            <a:off x="4867503" y="1207715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Оценщик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835E3C45-7FC4-59CE-5699-6CDFEA677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389" y="1516133"/>
            <a:ext cx="635704" cy="6357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2D7DEB-AEA7-9B51-9F1E-1212142D0BC8}"/>
              </a:ext>
            </a:extLst>
          </p:cNvPr>
          <p:cNvSpPr txBox="1"/>
          <p:nvPr/>
        </p:nvSpPr>
        <p:spPr>
          <a:xfrm>
            <a:off x="3280735" y="1178883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EFA8B8E6-D8E8-307E-AC92-1A5F1F49D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823" y="1487301"/>
            <a:ext cx="635704" cy="6357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8E9A8A-29BD-FC72-DDA1-2D7D86E8F0D4}"/>
              </a:ext>
            </a:extLst>
          </p:cNvPr>
          <p:cNvSpPr txBox="1"/>
          <p:nvPr/>
        </p:nvSpPr>
        <p:spPr>
          <a:xfrm>
            <a:off x="6450169" y="1150051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9E128279-C1D1-42A4-3918-C4E675123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503" y="2173284"/>
            <a:ext cx="635704" cy="6357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52A54A-EA76-3945-B960-4336A2E94BBC}"/>
              </a:ext>
            </a:extLst>
          </p:cNvPr>
          <p:cNvSpPr txBox="1"/>
          <p:nvPr/>
        </p:nvSpPr>
        <p:spPr>
          <a:xfrm>
            <a:off x="7554849" y="1836034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BEE16BAA-D34B-2E2A-B946-B76C98424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751" y="2448553"/>
            <a:ext cx="635704" cy="6357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929D79-5863-1CF9-D6E4-3762743B2BEB}"/>
              </a:ext>
            </a:extLst>
          </p:cNvPr>
          <p:cNvSpPr txBox="1"/>
          <p:nvPr/>
        </p:nvSpPr>
        <p:spPr>
          <a:xfrm>
            <a:off x="3260097" y="2111303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4D0E9A60-3EDA-2D5A-E34B-9B3EBD96D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201" y="2448553"/>
            <a:ext cx="635704" cy="6357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C665D5-4984-1098-51EA-F7B6D9662B62}"/>
              </a:ext>
            </a:extLst>
          </p:cNvPr>
          <p:cNvSpPr txBox="1"/>
          <p:nvPr/>
        </p:nvSpPr>
        <p:spPr>
          <a:xfrm>
            <a:off x="6501547" y="2111303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pic>
        <p:nvPicPr>
          <p:cNvPr id="24" name="Picture 2" descr="Художник рисует шарж карандашами.">
            <a:extLst>
              <a:ext uri="{FF2B5EF4-FFF2-40B4-BE49-F238E27FC236}">
                <a16:creationId xmlns:a16="http://schemas.microsoft.com/office/drawing/2014/main" id="{9E29530E-2264-91CE-B380-9FC55631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00" y="3613880"/>
            <a:ext cx="2633502" cy="175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 descr="Изображение выглядит как одежда, человек, обувь, штатив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ED1C3C1-FBFE-9953-C998-0A373BDCC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1946" y="3455057"/>
            <a:ext cx="1866921" cy="191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67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B5656F-33FF-CEF3-1B29-04B5D33D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538DF11-574E-5548-DAD8-A45A94B1E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85" y="2454822"/>
            <a:ext cx="1524929" cy="3123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2B297-AD5A-0366-B3E0-234CCBEC89E2}"/>
              </a:ext>
            </a:extLst>
          </p:cNvPr>
          <p:cNvSpPr txBox="1"/>
          <p:nvPr/>
        </p:nvSpPr>
        <p:spPr>
          <a:xfrm>
            <a:off x="3561121" y="195944"/>
            <a:ext cx="54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Как может быть устроена 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21844D-CC66-BB81-5127-BA2CB1CFD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FB697FA-1D47-8A9C-0E4B-5A385CFFB6C0}"/>
              </a:ext>
            </a:extLst>
          </p:cNvPr>
          <p:cNvSpPr/>
          <p:nvPr/>
        </p:nvSpPr>
        <p:spPr>
          <a:xfrm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DDDB0540-C2BB-DC16-0B28-E36097CDC2FA}"/>
              </a:ext>
            </a:extLst>
          </p:cNvPr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DC619B34-74F2-1133-6E21-A8834195E72B}"/>
              </a:ext>
            </a:extLst>
          </p:cNvPr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28FAB0-553D-8EF1-3222-8D17B2FB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439" y="2354938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5585B6-B92C-54C1-C95D-C976DF993B28}"/>
              </a:ext>
            </a:extLst>
          </p:cNvPr>
          <p:cNvSpPr txBox="1"/>
          <p:nvPr/>
        </p:nvSpPr>
        <p:spPr>
          <a:xfrm>
            <a:off x="2343785" y="2017688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A8224D-8F89-C40A-C5E4-771B94D3DE3F}"/>
              </a:ext>
            </a:extLst>
          </p:cNvPr>
          <p:cNvSpPr txBox="1"/>
          <p:nvPr/>
        </p:nvSpPr>
        <p:spPr>
          <a:xfrm>
            <a:off x="4916649" y="2061305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Оценщик</a:t>
            </a:r>
          </a:p>
        </p:txBody>
      </p:sp>
      <p:pic>
        <p:nvPicPr>
          <p:cNvPr id="6" name="Picture 38">
            <a:extLst>
              <a:ext uri="{FF2B5EF4-FFF2-40B4-BE49-F238E27FC236}">
                <a16:creationId xmlns:a16="http://schemas.microsoft.com/office/drawing/2014/main" id="{D8C39821-7844-E91C-50E1-7A5512F26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167" y="2345951"/>
            <a:ext cx="635704" cy="635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7380C5-1B66-9B8F-5FE1-45FE7D091386}"/>
              </a:ext>
            </a:extLst>
          </p:cNvPr>
          <p:cNvSpPr txBox="1"/>
          <p:nvPr/>
        </p:nvSpPr>
        <p:spPr>
          <a:xfrm>
            <a:off x="7188942" y="2017688"/>
            <a:ext cx="186815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2-я сторона сделки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BFC5C-4DC2-8229-584D-0DA569EE0BF5}"/>
              </a:ext>
            </a:extLst>
          </p:cNvPr>
          <p:cNvSpPr txBox="1"/>
          <p:nvPr/>
        </p:nvSpPr>
        <p:spPr>
          <a:xfrm>
            <a:off x="3610797" y="620339"/>
            <a:ext cx="54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Вариант 1. Оценщик-Медиатор</a:t>
            </a:r>
          </a:p>
        </p:txBody>
      </p:sp>
    </p:spTree>
    <p:extLst>
      <p:ext uri="{BB962C8B-B14F-4D97-AF65-F5344CB8AC3E}">
        <p14:creationId xmlns:p14="http://schemas.microsoft.com/office/powerpoint/2010/main" val="406353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BEA46-AA53-AC3C-6C05-1E3DB0646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B57689C-B60A-F8B5-F5FD-271FD15FA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643" y="2540718"/>
            <a:ext cx="1524929" cy="312305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C8D42F-121A-A0EC-F0C4-B5A8EA866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034" y="2540718"/>
            <a:ext cx="1524929" cy="3123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4ED79-5071-2E72-548F-C7B00B0AFE25}"/>
              </a:ext>
            </a:extLst>
          </p:cNvPr>
          <p:cNvSpPr txBox="1"/>
          <p:nvPr/>
        </p:nvSpPr>
        <p:spPr>
          <a:xfrm>
            <a:off x="3561121" y="195944"/>
            <a:ext cx="54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Как может быть устроена 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5ACA25-A34A-E411-4855-1FA6E7475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16458CA-868E-5E07-F078-B0D5D136D0FB}"/>
              </a:ext>
            </a:extLst>
          </p:cNvPr>
          <p:cNvSpPr/>
          <p:nvPr/>
        </p:nvSpPr>
        <p:spPr>
          <a:xfrm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5468F27D-A4C4-C1BE-ED16-99A0FDF7A8EA}"/>
              </a:ext>
            </a:extLst>
          </p:cNvPr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0565E55-6AB3-6911-6A80-CDAC28F31A34}"/>
              </a:ext>
            </a:extLst>
          </p:cNvPr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F3FE4C-5946-796F-1081-33B87EB6A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439" y="2354938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144C48-794F-6A05-9BF0-ACF3C501354D}"/>
              </a:ext>
            </a:extLst>
          </p:cNvPr>
          <p:cNvSpPr txBox="1"/>
          <p:nvPr/>
        </p:nvSpPr>
        <p:spPr>
          <a:xfrm>
            <a:off x="2343785" y="2017688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421EEE-9A60-138C-BBE7-12A5ADFE8DBF}"/>
              </a:ext>
            </a:extLst>
          </p:cNvPr>
          <p:cNvSpPr txBox="1"/>
          <p:nvPr/>
        </p:nvSpPr>
        <p:spPr>
          <a:xfrm>
            <a:off x="4628725" y="2127465"/>
            <a:ext cx="186815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Рыночный диапазон</a:t>
            </a:r>
          </a:p>
        </p:txBody>
      </p:sp>
      <p:pic>
        <p:nvPicPr>
          <p:cNvPr id="6" name="Picture 38">
            <a:extLst>
              <a:ext uri="{FF2B5EF4-FFF2-40B4-BE49-F238E27FC236}">
                <a16:creationId xmlns:a16="http://schemas.microsoft.com/office/drawing/2014/main" id="{AE25C6C9-7DD5-1C9A-3B3B-1FD30C385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167" y="2345951"/>
            <a:ext cx="635704" cy="635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F5FD3-6E1C-49EB-CE47-DA8B9D050903}"/>
              </a:ext>
            </a:extLst>
          </p:cNvPr>
          <p:cNvSpPr txBox="1"/>
          <p:nvPr/>
        </p:nvSpPr>
        <p:spPr>
          <a:xfrm>
            <a:off x="7188942" y="2017688"/>
            <a:ext cx="186815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2-я сторона сделки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7AB48-2F12-E29E-51B9-328E07F639A6}"/>
              </a:ext>
            </a:extLst>
          </p:cNvPr>
          <p:cNvSpPr txBox="1"/>
          <p:nvPr/>
        </p:nvSpPr>
        <p:spPr>
          <a:xfrm>
            <a:off x="2124433" y="620339"/>
            <a:ext cx="688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Вариант 2. Состязательность в оценке</a:t>
            </a:r>
          </a:p>
        </p:txBody>
      </p:sp>
      <p:sp>
        <p:nvSpPr>
          <p:cNvPr id="13" name="Открывающая фигурная скобка 12">
            <a:extLst>
              <a:ext uri="{FF2B5EF4-FFF2-40B4-BE49-F238E27FC236}">
                <a16:creationId xmlns:a16="http://schemas.microsoft.com/office/drawing/2014/main" id="{BCB794B9-D4D0-884B-136E-8C93D3FE2993}"/>
              </a:ext>
            </a:extLst>
          </p:cNvPr>
          <p:cNvSpPr/>
          <p:nvPr/>
        </p:nvSpPr>
        <p:spPr>
          <a:xfrm rot="5400000">
            <a:off x="5298221" y="921858"/>
            <a:ext cx="529163" cy="36156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95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B2143-13D4-26E8-4FAA-60586485A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1CB123-A54D-1E0C-1D49-64F5F276D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9A6C22-7EA2-E0DC-DA0B-76C82ED25171}"/>
                  </a:ext>
                </a:extLst>
              </p:cNvPr>
              <p:cNvSpPr txBox="1"/>
              <p:nvPr/>
            </p:nvSpPr>
            <p:spPr>
              <a:xfrm>
                <a:off x="1817066" y="1417041"/>
                <a:ext cx="7463708" cy="772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РС</m:t>
                          </m:r>
                        </m:e>
                        <m:sub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ОД</m:t>
                          </m:r>
                        </m:sub>
                      </m:sSub>
                      <m:r>
                        <a:rPr lang="ru-RU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ru-R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Кол−во</m:t>
                              </m:r>
                            </m:e>
                            <m:e>
                              <m:r>
                                <a:rPr lang="ru-R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заказов</m:t>
                              </m:r>
                            </m:e>
                          </m:eqArr>
                          <m:r>
                            <a:rPr lang="ru-R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eqArr>
                            <m:eqArrPr>
                              <m:ctrlPr>
                                <a:rPr lang="ru-RU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1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Средняя</m:t>
                              </m:r>
                            </m:e>
                            <m:e>
                              <m:r>
                                <a:rPr lang="ru-RU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ru-RU" sz="1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стоимость</m:t>
                              </m:r>
                            </m:e>
                          </m:eqArr>
                          <m:r>
                            <a:rPr lang="ru-RU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eqArr>
                            <m:eqArr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Средняя</m:t>
                              </m:r>
                            </m:e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ru-R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Рен−ть</m:t>
                              </m:r>
                            </m:e>
                          </m:eqAr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Коэффициент капитализации</m:t>
                          </m:r>
                        </m:den>
                      </m:f>
                      <m:r>
                        <a:rPr lang="ru-RU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lit/>
                        </m:rP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«Всё хорошее»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9A6C22-7EA2-E0DC-DA0B-76C82ED25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66" y="1417041"/>
                <a:ext cx="7463708" cy="772840"/>
              </a:xfrm>
              <a:prstGeom prst="rect">
                <a:avLst/>
              </a:prstGeom>
              <a:blipFill>
                <a:blip r:embed="rId5"/>
                <a:stretch>
                  <a:fillRect t="-3226" b="-129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238871E-9036-CA72-A3AC-EDBED1CF90DB}"/>
              </a:ext>
            </a:extLst>
          </p:cNvPr>
          <p:cNvSpPr txBox="1"/>
          <p:nvPr/>
        </p:nvSpPr>
        <p:spPr>
          <a:xfrm>
            <a:off x="1817066" y="280290"/>
            <a:ext cx="697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Расчетная часть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99256D-F5FF-5194-A383-6568DC5BECC4}"/>
                  </a:ext>
                </a:extLst>
              </p:cNvPr>
              <p:cNvSpPr txBox="1"/>
              <p:nvPr/>
            </p:nvSpPr>
            <p:spPr>
              <a:xfrm>
                <a:off x="2656901" y="2857500"/>
                <a:ext cx="5141472" cy="216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Количество заказов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требования законодательства+ …)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99256D-F5FF-5194-A383-6568DC5BE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901" y="2857500"/>
                <a:ext cx="5141472" cy="216085"/>
              </a:xfrm>
              <a:prstGeom prst="rect">
                <a:avLst/>
              </a:prstGeom>
              <a:blipFill>
                <a:blip r:embed="rId6"/>
                <a:stretch>
                  <a:fillRect l="-494" t="-11765" r="-988" b="-41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5C3067-BCB1-25C2-F770-BB482BEEBC84}"/>
                  </a:ext>
                </a:extLst>
              </p:cNvPr>
              <p:cNvSpPr txBox="1"/>
              <p:nvPr/>
            </p:nvSpPr>
            <p:spPr>
              <a:xfrm>
                <a:off x="2656901" y="2495741"/>
                <a:ext cx="4599336" cy="216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Средняя стоимость заказа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СП, ЗП, ДП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полезность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5C3067-BCB1-25C2-F770-BB482BE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901" y="2495741"/>
                <a:ext cx="4599336" cy="216085"/>
              </a:xfrm>
              <a:prstGeom prst="rect">
                <a:avLst/>
              </a:prstGeom>
              <a:blipFill>
                <a:blip r:embed="rId7"/>
                <a:stretch>
                  <a:fillRect l="-826" t="-11111" r="-1102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56F952-87D0-680C-ABDA-D9221E0C8E52}"/>
                  </a:ext>
                </a:extLst>
              </p:cNvPr>
              <p:cNvSpPr txBox="1"/>
              <p:nvPr/>
            </p:nvSpPr>
            <p:spPr>
              <a:xfrm>
                <a:off x="2607025" y="3184809"/>
                <a:ext cx="5883790" cy="216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Коэффициент капитализации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риски, срок экономической жизни)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56F952-87D0-680C-ABDA-D9221E0C8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025" y="3184809"/>
                <a:ext cx="5883790" cy="216085"/>
              </a:xfrm>
              <a:prstGeom prst="rect">
                <a:avLst/>
              </a:prstGeom>
              <a:blipFill>
                <a:blip r:embed="rId8"/>
                <a:stretch>
                  <a:fillRect l="-216" t="-5556" r="-216" b="-3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EF77664-6509-28A0-36CC-9E0538295406}"/>
              </a:ext>
            </a:extLst>
          </p:cNvPr>
          <p:cNvSpPr txBox="1"/>
          <p:nvPr/>
        </p:nvSpPr>
        <p:spPr>
          <a:xfrm>
            <a:off x="2607025" y="3884598"/>
            <a:ext cx="61318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latin typeface="Gilroy ExtraBold" panose="00000900000000000000" pitchFamily="50" charset="-52"/>
            </a:endParaRPr>
          </a:p>
          <a:p>
            <a:r>
              <a:rPr lang="ru-RU" sz="1600" u="sng" dirty="0">
                <a:latin typeface="Gilroy ExtraBold" panose="00000900000000000000" pitchFamily="50" charset="-52"/>
              </a:rPr>
              <a:t>Задача</a:t>
            </a:r>
            <a:r>
              <a:rPr lang="en-US" sz="1600" u="sng" dirty="0">
                <a:latin typeface="Gilroy ExtraBold" panose="00000900000000000000" pitchFamily="50" charset="-52"/>
              </a:rPr>
              <a:t>: </a:t>
            </a:r>
            <a:r>
              <a:rPr lang="ru-RU" sz="1600" u="sng" dirty="0">
                <a:latin typeface="Gilroy ExtraBold" panose="00000900000000000000" pitchFamily="50" charset="-52"/>
              </a:rPr>
              <a:t>Повысить полезность</a:t>
            </a:r>
            <a:endParaRPr lang="ru-RU" sz="1400" dirty="0">
              <a:latin typeface="Gilroy ExtraBold" panose="000009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Light" panose="00000400000000000000" pitchFamily="50" charset="-5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04E9B-9318-FA11-F18C-3D399A6745C3}"/>
                  </a:ext>
                </a:extLst>
              </p:cNvPr>
              <p:cNvSpPr txBox="1"/>
              <p:nvPr/>
            </p:nvSpPr>
            <p:spPr>
              <a:xfrm>
                <a:off x="2607025" y="3522839"/>
                <a:ext cx="6522490" cy="216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«Всё хорошее»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высокие доходы, стабильность, интерес к работе, престиж)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04E9B-9318-FA11-F18C-3D399A674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025" y="3522839"/>
                <a:ext cx="6522490" cy="216085"/>
              </a:xfrm>
              <a:prstGeom prst="rect">
                <a:avLst/>
              </a:prstGeom>
              <a:blipFill>
                <a:blip r:embed="rId9"/>
                <a:stretch>
                  <a:fillRect l="-194" t="-11111" r="-388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96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EC03EE-B467-FAFE-C5AF-CFE73697E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E7B669-CB40-F564-414B-4E3185BE5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643" y="2540718"/>
            <a:ext cx="1524929" cy="312305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2D9273-DA2C-8D5C-115F-3A1E9DAC2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034" y="2540718"/>
            <a:ext cx="1524929" cy="3123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2E9900-9626-BF1F-CBFF-64E6DEBE9275}"/>
              </a:ext>
            </a:extLst>
          </p:cNvPr>
          <p:cNvSpPr txBox="1"/>
          <p:nvPr/>
        </p:nvSpPr>
        <p:spPr>
          <a:xfrm>
            <a:off x="3561121" y="195944"/>
            <a:ext cx="54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Как может быть устроена 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4ACA63-70A0-E131-2319-547A4E355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CC6D7578-0E05-695B-B26F-2EE721A31A1D}"/>
              </a:ext>
            </a:extLst>
          </p:cNvPr>
          <p:cNvSpPr/>
          <p:nvPr/>
        </p:nvSpPr>
        <p:spPr>
          <a:xfrm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525E5838-565A-73FB-2431-3FF28022D62F}"/>
              </a:ext>
            </a:extLst>
          </p:cNvPr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063162BF-E801-0F8B-1C9B-3D4C3F2A6018}"/>
              </a:ext>
            </a:extLst>
          </p:cNvPr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2F4B42-976D-9D28-9843-000CD892D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439" y="2354938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3A64B5-749D-BD4D-1B0D-FE786D7675EE}"/>
              </a:ext>
            </a:extLst>
          </p:cNvPr>
          <p:cNvSpPr txBox="1"/>
          <p:nvPr/>
        </p:nvSpPr>
        <p:spPr>
          <a:xfrm>
            <a:off x="2343785" y="2017688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B41F99-3D22-CD71-F674-BE91376E820A}"/>
              </a:ext>
            </a:extLst>
          </p:cNvPr>
          <p:cNvSpPr txBox="1"/>
          <p:nvPr/>
        </p:nvSpPr>
        <p:spPr>
          <a:xfrm>
            <a:off x="4628725" y="2127465"/>
            <a:ext cx="186815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Рыночный диапазон</a:t>
            </a:r>
          </a:p>
        </p:txBody>
      </p:sp>
      <p:pic>
        <p:nvPicPr>
          <p:cNvPr id="6" name="Picture 38">
            <a:extLst>
              <a:ext uri="{FF2B5EF4-FFF2-40B4-BE49-F238E27FC236}">
                <a16:creationId xmlns:a16="http://schemas.microsoft.com/office/drawing/2014/main" id="{EFB46ACE-2E7D-AB55-9FD9-24B43470C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167" y="2345951"/>
            <a:ext cx="635704" cy="635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ED1DF7-96FE-BAD9-76B0-35C4FDD1290F}"/>
              </a:ext>
            </a:extLst>
          </p:cNvPr>
          <p:cNvSpPr txBox="1"/>
          <p:nvPr/>
        </p:nvSpPr>
        <p:spPr>
          <a:xfrm>
            <a:off x="7188942" y="2017688"/>
            <a:ext cx="186815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2-я сторона сделки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54643-C296-5043-6FC9-DBA02C8EFCA9}"/>
              </a:ext>
            </a:extLst>
          </p:cNvPr>
          <p:cNvSpPr txBox="1"/>
          <p:nvPr/>
        </p:nvSpPr>
        <p:spPr>
          <a:xfrm>
            <a:off x="2124433" y="620339"/>
            <a:ext cx="688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Вариант 3. Третейский суд в оценке</a:t>
            </a:r>
          </a:p>
        </p:txBody>
      </p:sp>
      <p:sp>
        <p:nvSpPr>
          <p:cNvPr id="13" name="Открывающая фигурная скобка 12">
            <a:extLst>
              <a:ext uri="{FF2B5EF4-FFF2-40B4-BE49-F238E27FC236}">
                <a16:creationId xmlns:a16="http://schemas.microsoft.com/office/drawing/2014/main" id="{BC99858F-E35E-F87D-8216-3B6C28121407}"/>
              </a:ext>
            </a:extLst>
          </p:cNvPr>
          <p:cNvSpPr/>
          <p:nvPr/>
        </p:nvSpPr>
        <p:spPr>
          <a:xfrm rot="5400000">
            <a:off x="5330137" y="941816"/>
            <a:ext cx="473657" cy="3623994"/>
          </a:xfrm>
          <a:prstGeom prst="leftBrace">
            <a:avLst>
              <a:gd name="adj1" fmla="val 140713"/>
              <a:gd name="adj2" fmla="val 501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DED85-531B-A67F-0034-B6F6932D0E9D}"/>
              </a:ext>
            </a:extLst>
          </p:cNvPr>
          <p:cNvSpPr txBox="1"/>
          <p:nvPr/>
        </p:nvSpPr>
        <p:spPr>
          <a:xfrm>
            <a:off x="4240187" y="1472806"/>
            <a:ext cx="264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Gilroy ExtraBold" charset="0"/>
                <a:ea typeface="Gilroy ExtraBold" charset="0"/>
                <a:cs typeface="Gilroy ExtraBold" charset="0"/>
              </a:rPr>
              <a:t>Третейский суд в оценке</a:t>
            </a:r>
            <a:endParaRPr lang="ru-RU" dirty="0">
              <a:latin typeface="Gilroy Light" charset="0"/>
              <a:ea typeface="Gilroy Light" charset="0"/>
              <a:cs typeface="Gilroy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79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675AE-44E1-F828-FD60-828F35D54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AF8FCE-EFCC-EF30-9A4F-B438967A6214}"/>
              </a:ext>
            </a:extLst>
          </p:cNvPr>
          <p:cNvSpPr txBox="1"/>
          <p:nvPr/>
        </p:nvSpPr>
        <p:spPr>
          <a:xfrm>
            <a:off x="956099" y="-6472"/>
            <a:ext cx="800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Изменение системы регулирования 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140F93-21F1-E3A2-6D10-898D380A8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57803F13-5D4D-C5F7-6E33-4601F97A7E84}"/>
              </a:ext>
            </a:extLst>
          </p:cNvPr>
          <p:cNvSpPr/>
          <p:nvPr/>
        </p:nvSpPr>
        <p:spPr>
          <a:xfrm>
            <a:off x="3521183" y="993241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AF92E-74C5-C70B-784E-8A7183108CC6}"/>
              </a:ext>
            </a:extLst>
          </p:cNvPr>
          <p:cNvSpPr txBox="1"/>
          <p:nvPr/>
        </p:nvSpPr>
        <p:spPr>
          <a:xfrm>
            <a:off x="2330637" y="516748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Gilroy ExtraBold" charset="0"/>
                <a:ea typeface="Gilroy ExtraBold" charset="0"/>
                <a:cs typeface="Gilroy ExtraBold" charset="0"/>
              </a:rPr>
              <a:t>Государство,</a:t>
            </a:r>
          </a:p>
          <a:p>
            <a:pPr algn="ctr"/>
            <a:r>
              <a:rPr lang="ru-RU" sz="1400" dirty="0">
                <a:latin typeface="Gilroy Light" charset="0"/>
                <a:ea typeface="Gilroy Light" charset="0"/>
                <a:cs typeface="Gilroy Light" charset="0"/>
              </a:rPr>
              <a:t>как регулятор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4F8BF19-FC83-872B-535A-2FE314180E0C}"/>
              </a:ext>
            </a:extLst>
          </p:cNvPr>
          <p:cNvGrpSpPr/>
          <p:nvPr/>
        </p:nvGrpSpPr>
        <p:grpSpPr>
          <a:xfrm>
            <a:off x="2971697" y="3186165"/>
            <a:ext cx="1285552" cy="529488"/>
            <a:chOff x="2636968" y="4237457"/>
            <a:chExt cx="1285552" cy="529488"/>
          </a:xfrm>
        </p:grpSpPr>
        <p:grpSp>
          <p:nvGrpSpPr>
            <p:cNvPr id="36" name="Группа 90">
              <a:extLst>
                <a:ext uri="{FF2B5EF4-FFF2-40B4-BE49-F238E27FC236}">
                  <a16:creationId xmlns:a16="http://schemas.microsoft.com/office/drawing/2014/main" id="{BF97B7AF-8547-BDF5-E939-BC75020A4276}"/>
                </a:ext>
              </a:extLst>
            </p:cNvPr>
            <p:cNvGrpSpPr/>
            <p:nvPr/>
          </p:nvGrpSpPr>
          <p:grpSpPr>
            <a:xfrm>
              <a:off x="2636968" y="4237457"/>
              <a:ext cx="1285552" cy="513618"/>
              <a:chOff x="4056994" y="2984425"/>
              <a:chExt cx="2521702" cy="1007498"/>
            </a:xfrm>
          </p:grpSpPr>
          <p:sp>
            <p:nvSpPr>
              <p:cNvPr id="39" name="Прямоугольник с двумя скругленными соседними углами 38">
                <a:extLst>
                  <a:ext uri="{FF2B5EF4-FFF2-40B4-BE49-F238E27FC236}">
                    <a16:creationId xmlns:a16="http://schemas.microsoft.com/office/drawing/2014/main" id="{040E40FC-9E2D-2013-4E8F-8E69EF2CF692}"/>
                  </a:ext>
                </a:extLst>
              </p:cNvPr>
              <p:cNvSpPr/>
              <p:nvPr/>
            </p:nvSpPr>
            <p:spPr>
              <a:xfrm>
                <a:off x="4056994" y="2984425"/>
                <a:ext cx="2520000" cy="576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Gilroy ExtraBold" charset="0"/>
                    <a:ea typeface="Gilroy ExtraBold" charset="0"/>
                    <a:cs typeface="Gilroy ExtraBold" charset="0"/>
                  </a:rPr>
                  <a:t>СРО 1-13</a:t>
                </a:r>
              </a:p>
            </p:txBody>
          </p:sp>
          <p:sp>
            <p:nvSpPr>
              <p:cNvPr id="40" name="Прямоугольник с двумя скругленными соседними углами 39">
                <a:extLst>
                  <a:ext uri="{FF2B5EF4-FFF2-40B4-BE49-F238E27FC236}">
                    <a16:creationId xmlns:a16="http://schemas.microsoft.com/office/drawing/2014/main" id="{8FDB6720-03EE-4014-157B-39C514CD225D}"/>
                  </a:ext>
                </a:extLst>
              </p:cNvPr>
              <p:cNvSpPr/>
              <p:nvPr/>
            </p:nvSpPr>
            <p:spPr>
              <a:xfrm rot="10800000">
                <a:off x="4060619" y="3559923"/>
                <a:ext cx="1260000" cy="432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Прямоугольник с двумя скругленными соседними углами 40">
                <a:extLst>
                  <a:ext uri="{FF2B5EF4-FFF2-40B4-BE49-F238E27FC236}">
                    <a16:creationId xmlns:a16="http://schemas.microsoft.com/office/drawing/2014/main" id="{C53858AD-3BFD-AAE9-1101-C1FBDBFE44CC}"/>
                  </a:ext>
                </a:extLst>
              </p:cNvPr>
              <p:cNvSpPr/>
              <p:nvPr/>
            </p:nvSpPr>
            <p:spPr>
              <a:xfrm rot="10800000">
                <a:off x="5318696" y="3558369"/>
                <a:ext cx="1260000" cy="432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E3D60F5-382B-1B50-09C9-76C70A80072B}"/>
                </a:ext>
              </a:extLst>
            </p:cNvPr>
            <p:cNvSpPr txBox="1"/>
            <p:nvPr/>
          </p:nvSpPr>
          <p:spPr>
            <a:xfrm>
              <a:off x="2700471" y="4520724"/>
              <a:ext cx="529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Gilroy Light" charset="0"/>
                  <a:ea typeface="Gilroy Light" charset="0"/>
                  <a:cs typeface="Gilroy Light" charset="0"/>
                </a:rPr>
                <a:t>ЭС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257AEC-B7F6-DB20-8579-47AC2362ED00}"/>
                </a:ext>
              </a:extLst>
            </p:cNvPr>
            <p:cNvSpPr txBox="1"/>
            <p:nvPr/>
          </p:nvSpPr>
          <p:spPr>
            <a:xfrm>
              <a:off x="3348529" y="4519299"/>
              <a:ext cx="529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Gilroy Light" charset="0"/>
                  <a:ea typeface="Gilroy Light" charset="0"/>
                  <a:cs typeface="Gilroy Light" charset="0"/>
                </a:rPr>
                <a:t>ДК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237456D-63F6-9679-1554-F0C15199FB2F}"/>
              </a:ext>
            </a:extLst>
          </p:cNvPr>
          <p:cNvSpPr txBox="1"/>
          <p:nvPr/>
        </p:nvSpPr>
        <p:spPr>
          <a:xfrm>
            <a:off x="2831134" y="3953337"/>
            <a:ext cx="1567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Оценщик</a:t>
            </a:r>
          </a:p>
        </p:txBody>
      </p:sp>
      <p:sp>
        <p:nvSpPr>
          <p:cNvPr id="68" name="Стрелка вверх 67">
            <a:extLst>
              <a:ext uri="{FF2B5EF4-FFF2-40B4-BE49-F238E27FC236}">
                <a16:creationId xmlns:a16="http://schemas.microsoft.com/office/drawing/2014/main" id="{526BBE6E-1DE4-9594-8B55-CB4104952875}"/>
              </a:ext>
            </a:extLst>
          </p:cNvPr>
          <p:cNvSpPr/>
          <p:nvPr/>
        </p:nvSpPr>
        <p:spPr>
          <a:xfrm rot="10800000">
            <a:off x="4891379" y="1886753"/>
            <a:ext cx="284649" cy="1901248"/>
          </a:xfrm>
          <a:prstGeom prst="up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5438F3-1A30-3D32-65DE-AB24BD32E155}"/>
              </a:ext>
            </a:extLst>
          </p:cNvPr>
          <p:cNvSpPr txBox="1"/>
          <p:nvPr/>
        </p:nvSpPr>
        <p:spPr>
          <a:xfrm rot="5400000">
            <a:off x="4069437" y="2707518"/>
            <a:ext cx="255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Gilroy ExtraBold" charset="0"/>
                <a:ea typeface="Gilroy ExtraBold" charset="0"/>
                <a:cs typeface="Gilroy ExtraBold" charset="0"/>
              </a:rPr>
              <a:t>Контроль и наказание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49EFE9-2BA8-93E2-94A5-7EB0B4A6FA89}"/>
              </a:ext>
            </a:extLst>
          </p:cNvPr>
          <p:cNvSpPr txBox="1"/>
          <p:nvPr/>
        </p:nvSpPr>
        <p:spPr>
          <a:xfrm>
            <a:off x="2330637" y="1229295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Gilroy ExtraBold" charset="0"/>
                <a:ea typeface="Gilroy ExtraBold" charset="0"/>
                <a:cs typeface="Gilroy ExtraBold" charset="0"/>
              </a:rPr>
              <a:t>Государство,</a:t>
            </a:r>
          </a:p>
          <a:p>
            <a:pPr algn="ctr"/>
            <a:r>
              <a:rPr lang="ru-RU" sz="1400" dirty="0">
                <a:latin typeface="Gilroy Light" charset="0"/>
                <a:ea typeface="Gilroy Light" charset="0"/>
                <a:cs typeface="Gilroy Light" charset="0"/>
              </a:rPr>
              <a:t>как контролирующий орган</a:t>
            </a:r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id="{0A0AD037-CC3B-3057-D889-ADD8D2E16CD5}"/>
              </a:ext>
            </a:extLst>
          </p:cNvPr>
          <p:cNvSpPr/>
          <p:nvPr/>
        </p:nvSpPr>
        <p:spPr>
          <a:xfrm>
            <a:off x="3533491" y="1731227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id="{0DFE2D6E-94E9-772B-97EE-A65874C55B2F}"/>
              </a:ext>
            </a:extLst>
          </p:cNvPr>
          <p:cNvSpPr/>
          <p:nvPr/>
        </p:nvSpPr>
        <p:spPr>
          <a:xfrm>
            <a:off x="3519374" y="3738153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E6846-0FA3-5D3E-1DD4-136C2EFE9184}"/>
              </a:ext>
            </a:extLst>
          </p:cNvPr>
          <p:cNvSpPr txBox="1"/>
          <p:nvPr/>
        </p:nvSpPr>
        <p:spPr>
          <a:xfrm>
            <a:off x="2618641" y="2530603"/>
            <a:ext cx="202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Различные проверяющие, в т.ч. Судебные эксперты</a:t>
            </a:r>
          </a:p>
          <a:p>
            <a:pPr algn="ctr"/>
            <a:endParaRPr lang="ru-RU" sz="1200" b="1" dirty="0"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16" name="Стрелка вниз 15">
            <a:extLst>
              <a:ext uri="{FF2B5EF4-FFF2-40B4-BE49-F238E27FC236}">
                <a16:creationId xmlns:a16="http://schemas.microsoft.com/office/drawing/2014/main" id="{0BE53F2C-4EA2-B351-D31C-EE19D38F7503}"/>
              </a:ext>
            </a:extLst>
          </p:cNvPr>
          <p:cNvSpPr/>
          <p:nvPr/>
        </p:nvSpPr>
        <p:spPr>
          <a:xfrm>
            <a:off x="3534361" y="2910979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D363E-6F9C-2A21-EBA5-561F09974A1A}"/>
              </a:ext>
            </a:extLst>
          </p:cNvPr>
          <p:cNvSpPr txBox="1"/>
          <p:nvPr/>
        </p:nvSpPr>
        <p:spPr>
          <a:xfrm>
            <a:off x="2618641" y="1912642"/>
            <a:ext cx="202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Прокуратура и следственные органы</a:t>
            </a:r>
          </a:p>
          <a:p>
            <a:pPr algn="ctr"/>
            <a:endParaRPr lang="ru-RU" sz="1200" b="1" dirty="0"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19" name="Стрелка вниз 18">
            <a:extLst>
              <a:ext uri="{FF2B5EF4-FFF2-40B4-BE49-F238E27FC236}">
                <a16:creationId xmlns:a16="http://schemas.microsoft.com/office/drawing/2014/main" id="{62C08579-92CF-DF4B-5FDB-448869A3A6E4}"/>
              </a:ext>
            </a:extLst>
          </p:cNvPr>
          <p:cNvSpPr/>
          <p:nvPr/>
        </p:nvSpPr>
        <p:spPr>
          <a:xfrm>
            <a:off x="3521183" y="2315010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15C2955-C1C4-EFAC-FC7B-305CB563FC8D}"/>
              </a:ext>
            </a:extLst>
          </p:cNvPr>
          <p:cNvCxnSpPr/>
          <p:nvPr/>
        </p:nvCxnSpPr>
        <p:spPr>
          <a:xfrm>
            <a:off x="2491086" y="4275124"/>
            <a:ext cx="224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Умножение 24">
            <a:extLst>
              <a:ext uri="{FF2B5EF4-FFF2-40B4-BE49-F238E27FC236}">
                <a16:creationId xmlns:a16="http://schemas.microsoft.com/office/drawing/2014/main" id="{4B70A9F7-9AA4-0E01-CAAD-560E64C53F18}"/>
              </a:ext>
            </a:extLst>
          </p:cNvPr>
          <p:cNvSpPr/>
          <p:nvPr/>
        </p:nvSpPr>
        <p:spPr>
          <a:xfrm>
            <a:off x="3495676" y="4147899"/>
            <a:ext cx="238460" cy="25445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>
            <a:extLst>
              <a:ext uri="{FF2B5EF4-FFF2-40B4-BE49-F238E27FC236}">
                <a16:creationId xmlns:a16="http://schemas.microsoft.com/office/drawing/2014/main" id="{01E4C2A8-8F29-8FC5-7C45-24FC40EE7D45}"/>
              </a:ext>
            </a:extLst>
          </p:cNvPr>
          <p:cNvSpPr/>
          <p:nvPr/>
        </p:nvSpPr>
        <p:spPr>
          <a:xfrm>
            <a:off x="6628735" y="977969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FDC7DC-5203-FA43-F256-A8A3FDCDEC1D}"/>
              </a:ext>
            </a:extLst>
          </p:cNvPr>
          <p:cNvSpPr txBox="1"/>
          <p:nvPr/>
        </p:nvSpPr>
        <p:spPr>
          <a:xfrm>
            <a:off x="5438189" y="501476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Gilroy ExtraBold" charset="0"/>
                <a:ea typeface="Gilroy ExtraBold" charset="0"/>
                <a:cs typeface="Gilroy ExtraBold" charset="0"/>
              </a:rPr>
              <a:t>Государство,</a:t>
            </a:r>
          </a:p>
          <a:p>
            <a:pPr algn="ctr"/>
            <a:r>
              <a:rPr lang="ru-RU" sz="1400" dirty="0">
                <a:latin typeface="Gilroy Light" charset="0"/>
                <a:ea typeface="Gilroy Light" charset="0"/>
                <a:cs typeface="Gilroy Light" charset="0"/>
              </a:rPr>
              <a:t>как регулятор</a:t>
            </a: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ED2F137B-3835-C31B-8DE0-45C30C1FD60B}"/>
              </a:ext>
            </a:extLst>
          </p:cNvPr>
          <p:cNvGrpSpPr/>
          <p:nvPr/>
        </p:nvGrpSpPr>
        <p:grpSpPr>
          <a:xfrm>
            <a:off x="6079249" y="3170893"/>
            <a:ext cx="1285552" cy="529488"/>
            <a:chOff x="2636968" y="4237457"/>
            <a:chExt cx="1285552" cy="529488"/>
          </a:xfrm>
        </p:grpSpPr>
        <p:grpSp>
          <p:nvGrpSpPr>
            <p:cNvPr id="72" name="Группа 90">
              <a:extLst>
                <a:ext uri="{FF2B5EF4-FFF2-40B4-BE49-F238E27FC236}">
                  <a16:creationId xmlns:a16="http://schemas.microsoft.com/office/drawing/2014/main" id="{F2E9CCAE-5C76-0CA2-238A-C0BD9088FA03}"/>
                </a:ext>
              </a:extLst>
            </p:cNvPr>
            <p:cNvGrpSpPr/>
            <p:nvPr/>
          </p:nvGrpSpPr>
          <p:grpSpPr>
            <a:xfrm>
              <a:off x="2636968" y="4237457"/>
              <a:ext cx="1285552" cy="513618"/>
              <a:chOff x="4056994" y="2984425"/>
              <a:chExt cx="2521702" cy="1007498"/>
            </a:xfrm>
          </p:grpSpPr>
          <p:sp>
            <p:nvSpPr>
              <p:cNvPr id="75" name="Прямоугольник с двумя скругленными соседними углами 74">
                <a:extLst>
                  <a:ext uri="{FF2B5EF4-FFF2-40B4-BE49-F238E27FC236}">
                    <a16:creationId xmlns:a16="http://schemas.microsoft.com/office/drawing/2014/main" id="{4FFC2820-5A91-A780-CE95-27D4507814AE}"/>
                  </a:ext>
                </a:extLst>
              </p:cNvPr>
              <p:cNvSpPr/>
              <p:nvPr/>
            </p:nvSpPr>
            <p:spPr>
              <a:xfrm>
                <a:off x="4056994" y="2984425"/>
                <a:ext cx="2520000" cy="576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Gilroy ExtraBold" charset="0"/>
                    <a:ea typeface="Gilroy ExtraBold" charset="0"/>
                    <a:cs typeface="Gilroy ExtraBold" charset="0"/>
                  </a:rPr>
                  <a:t>СРО 1-13</a:t>
                </a:r>
              </a:p>
            </p:txBody>
          </p:sp>
          <p:sp>
            <p:nvSpPr>
              <p:cNvPr id="76" name="Прямоугольник с двумя скругленными соседними углами 75">
                <a:extLst>
                  <a:ext uri="{FF2B5EF4-FFF2-40B4-BE49-F238E27FC236}">
                    <a16:creationId xmlns:a16="http://schemas.microsoft.com/office/drawing/2014/main" id="{409B8599-D652-5713-3F49-1BF879467E67}"/>
                  </a:ext>
                </a:extLst>
              </p:cNvPr>
              <p:cNvSpPr/>
              <p:nvPr/>
            </p:nvSpPr>
            <p:spPr>
              <a:xfrm rot="10800000">
                <a:off x="4060619" y="3559923"/>
                <a:ext cx="1260000" cy="432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Прямоугольник с двумя скругленными соседними углами 76">
                <a:extLst>
                  <a:ext uri="{FF2B5EF4-FFF2-40B4-BE49-F238E27FC236}">
                    <a16:creationId xmlns:a16="http://schemas.microsoft.com/office/drawing/2014/main" id="{47A978B1-12E4-6AE2-3D89-600EFF603D3F}"/>
                  </a:ext>
                </a:extLst>
              </p:cNvPr>
              <p:cNvSpPr/>
              <p:nvPr/>
            </p:nvSpPr>
            <p:spPr>
              <a:xfrm rot="10800000">
                <a:off x="5318696" y="3558369"/>
                <a:ext cx="1260000" cy="432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6ECCAC0-D026-5605-5205-1E313D9078D6}"/>
                </a:ext>
              </a:extLst>
            </p:cNvPr>
            <p:cNvSpPr txBox="1"/>
            <p:nvPr/>
          </p:nvSpPr>
          <p:spPr>
            <a:xfrm>
              <a:off x="2700471" y="4520724"/>
              <a:ext cx="529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Gilroy Light" charset="0"/>
                  <a:ea typeface="Gilroy Light" charset="0"/>
                  <a:cs typeface="Gilroy Light" charset="0"/>
                </a:rPr>
                <a:t>ЭС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F2F0BCD-5389-DB55-CF41-92CC2D3EDF7F}"/>
                </a:ext>
              </a:extLst>
            </p:cNvPr>
            <p:cNvSpPr txBox="1"/>
            <p:nvPr/>
          </p:nvSpPr>
          <p:spPr>
            <a:xfrm>
              <a:off x="3348529" y="4519299"/>
              <a:ext cx="529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Gilroy Light" charset="0"/>
                  <a:ea typeface="Gilroy Light" charset="0"/>
                  <a:cs typeface="Gilroy Light" charset="0"/>
                </a:rPr>
                <a:t>ДК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B7212E81-18E0-B521-4F36-3F6423BD6DAF}"/>
              </a:ext>
            </a:extLst>
          </p:cNvPr>
          <p:cNvSpPr txBox="1"/>
          <p:nvPr/>
        </p:nvSpPr>
        <p:spPr>
          <a:xfrm>
            <a:off x="5937819" y="3920202"/>
            <a:ext cx="1567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Оценщик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A5599E7-C545-48FB-DC12-5FE3BEE82652}"/>
              </a:ext>
            </a:extLst>
          </p:cNvPr>
          <p:cNvSpPr txBox="1"/>
          <p:nvPr/>
        </p:nvSpPr>
        <p:spPr>
          <a:xfrm>
            <a:off x="5438189" y="1214023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Gilroy ExtraBold" charset="0"/>
                <a:ea typeface="Gilroy ExtraBold" charset="0"/>
                <a:cs typeface="Gilroy ExtraBold" charset="0"/>
              </a:rPr>
              <a:t>Государство,</a:t>
            </a:r>
          </a:p>
          <a:p>
            <a:pPr algn="ctr"/>
            <a:r>
              <a:rPr lang="ru-RU" sz="1400" dirty="0">
                <a:latin typeface="Gilroy Light" charset="0"/>
                <a:ea typeface="Gilroy Light" charset="0"/>
                <a:cs typeface="Gilroy Light" charset="0"/>
              </a:rPr>
              <a:t>как контролирующий орган</a:t>
            </a:r>
          </a:p>
        </p:txBody>
      </p:sp>
      <p:sp>
        <p:nvSpPr>
          <p:cNvPr id="82" name="Стрелка вниз 81">
            <a:extLst>
              <a:ext uri="{FF2B5EF4-FFF2-40B4-BE49-F238E27FC236}">
                <a16:creationId xmlns:a16="http://schemas.microsoft.com/office/drawing/2014/main" id="{962F7B8E-2198-DDDA-78DC-6A6B3AD5D98D}"/>
              </a:ext>
            </a:extLst>
          </p:cNvPr>
          <p:cNvSpPr/>
          <p:nvPr/>
        </p:nvSpPr>
        <p:spPr>
          <a:xfrm>
            <a:off x="6641043" y="1715955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трелка вниз 82">
            <a:extLst>
              <a:ext uri="{FF2B5EF4-FFF2-40B4-BE49-F238E27FC236}">
                <a16:creationId xmlns:a16="http://schemas.microsoft.com/office/drawing/2014/main" id="{4850E4B3-B69D-4C46-86CC-5C49E6B3D476}"/>
              </a:ext>
            </a:extLst>
          </p:cNvPr>
          <p:cNvSpPr/>
          <p:nvPr/>
        </p:nvSpPr>
        <p:spPr>
          <a:xfrm>
            <a:off x="6626926" y="3722881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F95D3AC-BE0F-7F53-5D72-A0E3A2636E77}"/>
              </a:ext>
            </a:extLst>
          </p:cNvPr>
          <p:cNvSpPr txBox="1"/>
          <p:nvPr/>
        </p:nvSpPr>
        <p:spPr>
          <a:xfrm>
            <a:off x="5726193" y="2515331"/>
            <a:ext cx="202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Различные проверяющие, в т.ч. Судебные эксперты</a:t>
            </a:r>
          </a:p>
          <a:p>
            <a:pPr algn="ctr"/>
            <a:endParaRPr lang="ru-RU" sz="1200" b="1" dirty="0"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85" name="Стрелка вниз 84">
            <a:extLst>
              <a:ext uri="{FF2B5EF4-FFF2-40B4-BE49-F238E27FC236}">
                <a16:creationId xmlns:a16="http://schemas.microsoft.com/office/drawing/2014/main" id="{9E0BCCAA-270E-19C7-DE48-CE19C6993908}"/>
              </a:ext>
            </a:extLst>
          </p:cNvPr>
          <p:cNvSpPr/>
          <p:nvPr/>
        </p:nvSpPr>
        <p:spPr>
          <a:xfrm>
            <a:off x="6641913" y="2895707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325206C-A97A-68D5-5FEF-F6C5A4F867F1}"/>
              </a:ext>
            </a:extLst>
          </p:cNvPr>
          <p:cNvSpPr txBox="1"/>
          <p:nvPr/>
        </p:nvSpPr>
        <p:spPr>
          <a:xfrm>
            <a:off x="5726193" y="1897370"/>
            <a:ext cx="202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Прокуратура и следственные органы</a:t>
            </a:r>
          </a:p>
          <a:p>
            <a:pPr algn="ctr"/>
            <a:endParaRPr lang="ru-RU" sz="1200" b="1" dirty="0"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87" name="Стрелка вниз 86">
            <a:extLst>
              <a:ext uri="{FF2B5EF4-FFF2-40B4-BE49-F238E27FC236}">
                <a16:creationId xmlns:a16="http://schemas.microsoft.com/office/drawing/2014/main" id="{842EBE08-2028-A220-9025-D2775CB8AA6F}"/>
              </a:ext>
            </a:extLst>
          </p:cNvPr>
          <p:cNvSpPr/>
          <p:nvPr/>
        </p:nvSpPr>
        <p:spPr>
          <a:xfrm>
            <a:off x="6628735" y="2299738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B26539FE-D98C-C00A-D672-DA57583EFC4F}"/>
              </a:ext>
            </a:extLst>
          </p:cNvPr>
          <p:cNvCxnSpPr>
            <a:cxnSpLocks/>
          </p:cNvCxnSpPr>
          <p:nvPr/>
        </p:nvCxnSpPr>
        <p:spPr>
          <a:xfrm>
            <a:off x="6111199" y="4240272"/>
            <a:ext cx="1129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F35C005-F58E-5744-B38D-31CECA982C64}"/>
              </a:ext>
            </a:extLst>
          </p:cNvPr>
          <p:cNvSpPr txBox="1"/>
          <p:nvPr/>
        </p:nvSpPr>
        <p:spPr>
          <a:xfrm>
            <a:off x="5586983" y="4500977"/>
            <a:ext cx="2249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Рыночный диапазон</a:t>
            </a:r>
          </a:p>
        </p:txBody>
      </p: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2A9865FC-CE4F-210D-448D-359CEA49FEA7}"/>
              </a:ext>
            </a:extLst>
          </p:cNvPr>
          <p:cNvCxnSpPr/>
          <p:nvPr/>
        </p:nvCxnSpPr>
        <p:spPr>
          <a:xfrm>
            <a:off x="6111199" y="4128821"/>
            <a:ext cx="0" cy="203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CD969716-5A85-EA3C-29C6-EBFC05A35D4F}"/>
              </a:ext>
            </a:extLst>
          </p:cNvPr>
          <p:cNvCxnSpPr/>
          <p:nvPr/>
        </p:nvCxnSpPr>
        <p:spPr>
          <a:xfrm>
            <a:off x="7240891" y="4138757"/>
            <a:ext cx="0" cy="203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7">
            <a:extLst>
              <a:ext uri="{FF2B5EF4-FFF2-40B4-BE49-F238E27FC236}">
                <a16:creationId xmlns:a16="http://schemas.microsoft.com/office/drawing/2014/main" id="{04E31036-E32F-CF04-2AAC-E90ABBBFA40A}"/>
              </a:ext>
            </a:extLst>
          </p:cNvPr>
          <p:cNvSpPr/>
          <p:nvPr/>
        </p:nvSpPr>
        <p:spPr>
          <a:xfrm>
            <a:off x="5870159" y="4060424"/>
            <a:ext cx="233118" cy="359201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>
            <a:defPPr>
              <a:defRPr lang="ru-RU"/>
            </a:defPPr>
            <a:lvl1pPr marL="0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658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160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974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632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8290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3948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96062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52643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tx1"/>
              </a:solidFill>
              <a:latin typeface="Gilroy Light" charset="0"/>
              <a:ea typeface="Gilroy Light" charset="0"/>
              <a:cs typeface="Gilroy Light" charset="0"/>
            </a:endParaRPr>
          </a:p>
        </p:txBody>
      </p:sp>
      <p:sp>
        <p:nvSpPr>
          <p:cNvPr id="97" name="Прямоугольник 7">
            <a:extLst>
              <a:ext uri="{FF2B5EF4-FFF2-40B4-BE49-F238E27FC236}">
                <a16:creationId xmlns:a16="http://schemas.microsoft.com/office/drawing/2014/main" id="{A008C6A8-3C6D-C7F8-0B3B-72C37BD017D6}"/>
              </a:ext>
            </a:extLst>
          </p:cNvPr>
          <p:cNvSpPr/>
          <p:nvPr/>
        </p:nvSpPr>
        <p:spPr>
          <a:xfrm>
            <a:off x="7248813" y="4043573"/>
            <a:ext cx="233118" cy="359201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>
            <a:defPPr>
              <a:defRPr lang="ru-RU"/>
            </a:defPPr>
            <a:lvl1pPr marL="0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658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160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974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632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8290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39481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96062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52643" algn="l" defTabSz="713160" rtl="0" eaLnBrk="1" latinLnBrk="0" hangingPunct="1">
              <a:defRPr sz="140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tx1"/>
              </a:solidFill>
              <a:latin typeface="Gilroy Light" charset="0"/>
              <a:ea typeface="Gilroy Light" charset="0"/>
              <a:cs typeface="Gilroy 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722DB-A05F-2C42-4564-8CB2FEF76980}"/>
              </a:ext>
            </a:extLst>
          </p:cNvPr>
          <p:cNvSpPr txBox="1"/>
          <p:nvPr/>
        </p:nvSpPr>
        <p:spPr>
          <a:xfrm>
            <a:off x="2353499" y="4334902"/>
            <a:ext cx="2423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 Проверяется на соотв. ФЗ и ФСО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83444FB3-1B9F-EFFA-CDE4-4266AB2F9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91662" y="3857283"/>
            <a:ext cx="374983" cy="374983"/>
          </a:xfrm>
          <a:prstGeom prst="rect">
            <a:avLst/>
          </a:prstGeom>
        </p:spPr>
      </p:pic>
      <p:pic>
        <p:nvPicPr>
          <p:cNvPr id="9" name="Picture 38">
            <a:extLst>
              <a:ext uri="{FF2B5EF4-FFF2-40B4-BE49-F238E27FC236}">
                <a16:creationId xmlns:a16="http://schemas.microsoft.com/office/drawing/2014/main" id="{6F59D8E5-EBBB-17C1-9777-6642BEDC9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128" y="3828431"/>
            <a:ext cx="387841" cy="387841"/>
          </a:xfrm>
          <a:prstGeom prst="rect">
            <a:avLst/>
          </a:prstGeom>
        </p:spPr>
      </p:pic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047F3EC6-A0BD-A2F5-218D-73376832C988}"/>
              </a:ext>
            </a:extLst>
          </p:cNvPr>
          <p:cNvSpPr/>
          <p:nvPr/>
        </p:nvSpPr>
        <p:spPr>
          <a:xfrm>
            <a:off x="5461908" y="4214428"/>
            <a:ext cx="2621509" cy="457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Шестиугольник 28">
            <a:extLst>
              <a:ext uri="{FF2B5EF4-FFF2-40B4-BE49-F238E27FC236}">
                <a16:creationId xmlns:a16="http://schemas.microsoft.com/office/drawing/2014/main" id="{AB70AD3C-5F0A-D361-491D-B06B58222044}"/>
              </a:ext>
            </a:extLst>
          </p:cNvPr>
          <p:cNvSpPr/>
          <p:nvPr/>
        </p:nvSpPr>
        <p:spPr>
          <a:xfrm rot="19815358">
            <a:off x="6593455" y="4148819"/>
            <a:ext cx="236440" cy="234457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BD7EF00-1801-615D-EE0E-FE4644321DEC}"/>
              </a:ext>
            </a:extLst>
          </p:cNvPr>
          <p:cNvSpPr/>
          <p:nvPr/>
        </p:nvSpPr>
        <p:spPr>
          <a:xfrm>
            <a:off x="6640026" y="4188923"/>
            <a:ext cx="143297" cy="154248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ткрывающая фигурная скобка 30">
            <a:extLst>
              <a:ext uri="{FF2B5EF4-FFF2-40B4-BE49-F238E27FC236}">
                <a16:creationId xmlns:a16="http://schemas.microsoft.com/office/drawing/2014/main" id="{0DC0423C-308F-910B-5727-11BC81F56272}"/>
              </a:ext>
            </a:extLst>
          </p:cNvPr>
          <p:cNvSpPr/>
          <p:nvPr/>
        </p:nvSpPr>
        <p:spPr>
          <a:xfrm rot="5400000" flipH="1">
            <a:off x="6535047" y="3889541"/>
            <a:ext cx="276997" cy="1134682"/>
          </a:xfrm>
          <a:prstGeom prst="leftBrace">
            <a:avLst>
              <a:gd name="adj1" fmla="val 140713"/>
              <a:gd name="adj2" fmla="val 501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44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DF2EE9-7189-B991-07C5-FC4C13BAB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198AF40-C1E0-73F5-6A33-F16D375D7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02" y="4279473"/>
            <a:ext cx="719631" cy="1365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756354-2F3E-04FB-D81A-A01EEFB93C6D}"/>
              </a:ext>
            </a:extLst>
          </p:cNvPr>
          <p:cNvSpPr txBox="1"/>
          <p:nvPr/>
        </p:nvSpPr>
        <p:spPr>
          <a:xfrm>
            <a:off x="2457579" y="18351"/>
            <a:ext cx="540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Независимая оценка </a:t>
            </a:r>
            <a:r>
              <a:rPr lang="en-US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  <a:sym typeface="Wingdings" pitchFamily="2" charset="2"/>
              </a:rPr>
              <a:t> </a:t>
            </a:r>
            <a:r>
              <a:rPr lang="ru-RU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  <a:sym typeface="Wingdings" pitchFamily="2" charset="2"/>
              </a:rPr>
              <a:t>Рыночная стоимость</a:t>
            </a:r>
          </a:p>
          <a:p>
            <a:pPr algn="ctr"/>
            <a:r>
              <a:rPr lang="ru-RU" sz="14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  <a:sym typeface="Wingdings" pitchFamily="2" charset="2"/>
              </a:rPr>
              <a:t>(морально-волевые)</a:t>
            </a:r>
            <a:endParaRPr lang="ru-RU" sz="1400" b="1" dirty="0">
              <a:solidFill>
                <a:srgbClr val="2D59A3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B6F475-7EE8-B396-737E-757F33C5F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A22E1DD6-6DC6-1062-DBC4-FEA55B7BFC8F}"/>
              </a:ext>
            </a:extLst>
          </p:cNvPr>
          <p:cNvSpPr/>
          <p:nvPr/>
        </p:nvSpPr>
        <p:spPr>
          <a:xfrm>
            <a:off x="4159467" y="4465318"/>
            <a:ext cx="1663507" cy="10181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04FE4EBF-5D03-C79E-E164-0157F99DA1BC}"/>
              </a:ext>
            </a:extLst>
          </p:cNvPr>
          <p:cNvSpPr/>
          <p:nvPr/>
        </p:nvSpPr>
        <p:spPr>
          <a:xfrm rot="19815358">
            <a:off x="4909692" y="4432811"/>
            <a:ext cx="163054" cy="166826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45E934A5-1636-6390-AD68-95AB121D180A}"/>
              </a:ext>
            </a:extLst>
          </p:cNvPr>
          <p:cNvSpPr/>
          <p:nvPr/>
        </p:nvSpPr>
        <p:spPr>
          <a:xfrm>
            <a:off x="4937606" y="4454529"/>
            <a:ext cx="107225" cy="123389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E6CCFA-1927-0E92-7741-CFF3A293B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461" y="4107765"/>
            <a:ext cx="432374" cy="357552"/>
          </a:xfrm>
          <a:prstGeom prst="rect">
            <a:avLst/>
          </a:prstGeom>
        </p:spPr>
      </p:pic>
      <p:pic>
        <p:nvPicPr>
          <p:cNvPr id="6" name="Picture 38">
            <a:extLst>
              <a:ext uri="{FF2B5EF4-FFF2-40B4-BE49-F238E27FC236}">
                <a16:creationId xmlns:a16="http://schemas.microsoft.com/office/drawing/2014/main" id="{9EC36507-3F05-97EB-AF7A-E5D94DA6B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061" y="4093628"/>
            <a:ext cx="449470" cy="371689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09F6055-9FA8-4B47-EC22-8565B7D5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419" y="712362"/>
            <a:ext cx="659906" cy="1351488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5B2B216-FEC9-056F-4119-4D42DA5C4E28}"/>
              </a:ext>
            </a:extLst>
          </p:cNvPr>
          <p:cNvSpPr/>
          <p:nvPr/>
        </p:nvSpPr>
        <p:spPr>
          <a:xfrm>
            <a:off x="4211653" y="862475"/>
            <a:ext cx="1663507" cy="10181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83BAFF5A-7DA6-A633-135C-2AF9FA737481}"/>
              </a:ext>
            </a:extLst>
          </p:cNvPr>
          <p:cNvSpPr/>
          <p:nvPr/>
        </p:nvSpPr>
        <p:spPr>
          <a:xfrm rot="19815358">
            <a:off x="4961878" y="829968"/>
            <a:ext cx="163054" cy="166826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44A6412-6F87-DA25-FD33-882F0F0A72B5}"/>
              </a:ext>
            </a:extLst>
          </p:cNvPr>
          <p:cNvSpPr/>
          <p:nvPr/>
        </p:nvSpPr>
        <p:spPr>
          <a:xfrm>
            <a:off x="4989792" y="851686"/>
            <a:ext cx="107225" cy="123389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16B6B4CA-7704-477A-A082-D7D36C3F8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999" y="544071"/>
            <a:ext cx="449470" cy="3184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25C3CF-9BB4-DA0E-1B8C-49978D51FEAB}"/>
              </a:ext>
            </a:extLst>
          </p:cNvPr>
          <p:cNvSpPr txBox="1"/>
          <p:nvPr/>
        </p:nvSpPr>
        <p:spPr>
          <a:xfrm>
            <a:off x="2318460" y="1904618"/>
            <a:ext cx="5677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Зависимая оценка </a:t>
            </a:r>
            <a:r>
              <a:rPr lang="en-US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  <a:sym typeface="Wingdings" pitchFamily="2" charset="2"/>
              </a:rPr>
              <a:t> </a:t>
            </a:r>
            <a:r>
              <a:rPr lang="ru-RU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  <a:sym typeface="Wingdings" pitchFamily="2" charset="2"/>
              </a:rPr>
              <a:t>Инвестиционная стоимость</a:t>
            </a:r>
            <a:endParaRPr lang="ru-RU" sz="2000" b="1" dirty="0">
              <a:solidFill>
                <a:srgbClr val="2D59A3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pic>
        <p:nvPicPr>
          <p:cNvPr id="17" name="Рисунок 16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B71F02B-0872-1395-4975-C29078CA1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848" y="2369915"/>
            <a:ext cx="659906" cy="1351488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BEE11E91-3F28-1A90-EA88-CE647F3DE7B5}"/>
              </a:ext>
            </a:extLst>
          </p:cNvPr>
          <p:cNvSpPr/>
          <p:nvPr/>
        </p:nvSpPr>
        <p:spPr>
          <a:xfrm rot="21098962">
            <a:off x="4213078" y="2555024"/>
            <a:ext cx="1663507" cy="10181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id="{AE9076D4-0307-4E91-6A3C-C73EE9F05330}"/>
              </a:ext>
            </a:extLst>
          </p:cNvPr>
          <p:cNvSpPr/>
          <p:nvPr/>
        </p:nvSpPr>
        <p:spPr>
          <a:xfrm rot="19815358">
            <a:off x="4963307" y="2487521"/>
            <a:ext cx="163054" cy="166826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37EEED1-50FE-A7DA-2E81-FA0547A6B12F}"/>
              </a:ext>
            </a:extLst>
          </p:cNvPr>
          <p:cNvSpPr/>
          <p:nvPr/>
        </p:nvSpPr>
        <p:spPr>
          <a:xfrm>
            <a:off x="4991221" y="2509239"/>
            <a:ext cx="107225" cy="123389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8">
            <a:extLst>
              <a:ext uri="{FF2B5EF4-FFF2-40B4-BE49-F238E27FC236}">
                <a16:creationId xmlns:a16="http://schemas.microsoft.com/office/drawing/2014/main" id="{567A550E-CE1D-711C-469D-FDB023567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026" y="2258007"/>
            <a:ext cx="564809" cy="4001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010540B-826A-FA79-0D8A-66F487CCE456}"/>
              </a:ext>
            </a:extLst>
          </p:cNvPr>
          <p:cNvSpPr txBox="1"/>
          <p:nvPr/>
        </p:nvSpPr>
        <p:spPr>
          <a:xfrm>
            <a:off x="2106016" y="3645227"/>
            <a:ext cx="6099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Взаимозависимая оценка </a:t>
            </a:r>
            <a:r>
              <a:rPr lang="en-US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  <a:sym typeface="Wingdings" pitchFamily="2" charset="2"/>
              </a:rPr>
              <a:t> </a:t>
            </a:r>
            <a:r>
              <a:rPr lang="ru-RU" sz="20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  <a:sym typeface="Wingdings" pitchFamily="2" charset="2"/>
              </a:rPr>
              <a:t>Равновесная стоимость</a:t>
            </a:r>
            <a:endParaRPr lang="ru-RU" sz="2000" b="1" dirty="0">
              <a:solidFill>
                <a:srgbClr val="2D59A3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pic>
        <p:nvPicPr>
          <p:cNvPr id="25" name="Picture 38">
            <a:extLst>
              <a:ext uri="{FF2B5EF4-FFF2-40B4-BE49-F238E27FC236}">
                <a16:creationId xmlns:a16="http://schemas.microsoft.com/office/drawing/2014/main" id="{7281A1B5-60D5-7A4F-CAF6-3DAFAD848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767" y="2210428"/>
            <a:ext cx="306049" cy="2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93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12B06-F205-D8AF-28CD-1290FD80E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403BDE-0000-71BB-5AEB-197224331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B47A5-6B64-966C-5692-D35193327027}"/>
              </a:ext>
            </a:extLst>
          </p:cNvPr>
          <p:cNvSpPr txBox="1"/>
          <p:nvPr/>
        </p:nvSpPr>
        <p:spPr>
          <a:xfrm>
            <a:off x="1821180" y="195944"/>
            <a:ext cx="713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Типы проектов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FBA16-C8A7-3F50-1A9D-B1EC22500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710" y="1095375"/>
            <a:ext cx="627888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4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72447" y="195944"/>
            <a:ext cx="408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Спиральная динамика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DBB165-B306-4530-8935-0EC5EAD3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72" y="2259242"/>
            <a:ext cx="48768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986ACB-D389-4190-AEBC-1A6C11FEA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842" y="821157"/>
            <a:ext cx="1081041" cy="1291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63BA75-055E-40B4-917A-22BD43FE439D}"/>
              </a:ext>
            </a:extLst>
          </p:cNvPr>
          <p:cNvSpPr txBox="1"/>
          <p:nvPr/>
        </p:nvSpPr>
        <p:spPr>
          <a:xfrm>
            <a:off x="2892054" y="2098684"/>
            <a:ext cx="1872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Gilroy ExtraBold" panose="00000900000000000000" pitchFamily="50" charset="-52"/>
                <a:ea typeface="Gilroy Light" charset="0"/>
                <a:cs typeface="Gilroy Light" charset="0"/>
              </a:rPr>
              <a:t>Уильям Грейвз</a:t>
            </a:r>
          </a:p>
        </p:txBody>
      </p:sp>
      <p:pic>
        <p:nvPicPr>
          <p:cNvPr id="3" name="Picture 2" descr="Don Edward Beck - Wikipedia">
            <a:extLst>
              <a:ext uri="{FF2B5EF4-FFF2-40B4-BE49-F238E27FC236}">
                <a16:creationId xmlns:a16="http://schemas.microsoft.com/office/drawing/2014/main" id="{857D8FDE-F560-4BDD-B68B-BEADB23B9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r="11151"/>
          <a:stretch/>
        </p:blipFill>
        <p:spPr bwMode="auto">
          <a:xfrm>
            <a:off x="4990809" y="823938"/>
            <a:ext cx="970242" cy="12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982629-9300-4219-892F-B8EA114B8D8E}"/>
              </a:ext>
            </a:extLst>
          </p:cNvPr>
          <p:cNvSpPr txBox="1"/>
          <p:nvPr/>
        </p:nvSpPr>
        <p:spPr>
          <a:xfrm>
            <a:off x="4813715" y="2099802"/>
            <a:ext cx="132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Gilroy ExtraBold" panose="00000900000000000000" pitchFamily="50" charset="-52"/>
                <a:ea typeface="Gilroy Light" charset="0"/>
                <a:cs typeface="Gilroy Light" charset="0"/>
              </a:rPr>
              <a:t>Дон Бек</a:t>
            </a:r>
          </a:p>
        </p:txBody>
      </p:sp>
      <p:pic>
        <p:nvPicPr>
          <p:cNvPr id="1028" name="Picture 4" descr="About Us | Spiral Dynamics®">
            <a:extLst>
              <a:ext uri="{FF2B5EF4-FFF2-40B4-BE49-F238E27FC236}">
                <a16:creationId xmlns:a16="http://schemas.microsoft.com/office/drawing/2014/main" id="{F72C4BA3-4048-43E0-AC10-0D7732B85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2" r="11239"/>
          <a:stretch/>
        </p:blipFill>
        <p:spPr bwMode="auto">
          <a:xfrm>
            <a:off x="6582977" y="823939"/>
            <a:ext cx="1020677" cy="127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12AAA4-C2D0-4A3B-8975-590A3A5BF58F}"/>
              </a:ext>
            </a:extLst>
          </p:cNvPr>
          <p:cNvSpPr txBox="1"/>
          <p:nvPr/>
        </p:nvSpPr>
        <p:spPr>
          <a:xfrm>
            <a:off x="6459612" y="2091703"/>
            <a:ext cx="132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Gilroy ExtraBold" panose="00000900000000000000" pitchFamily="50" charset="-52"/>
                <a:ea typeface="Gilroy Light" charset="0"/>
                <a:cs typeface="Gilroy Light" charset="0"/>
              </a:rPr>
              <a:t>Крис Коуэн</a:t>
            </a:r>
          </a:p>
        </p:txBody>
      </p:sp>
    </p:spTree>
    <p:extLst>
      <p:ext uri="{BB962C8B-B14F-4D97-AF65-F5344CB8AC3E}">
        <p14:creationId xmlns:p14="http://schemas.microsoft.com/office/powerpoint/2010/main" val="3769471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67A025-8BE3-4E50-BA9C-B9FDDDD87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232516"/>
              </p:ext>
            </p:extLst>
          </p:nvPr>
        </p:nvGraphicFramePr>
        <p:xfrm>
          <a:off x="3371657" y="1600384"/>
          <a:ext cx="4518730" cy="87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365">
                  <a:extLst>
                    <a:ext uri="{9D8B030D-6E8A-4147-A177-3AD203B41FA5}">
                      <a16:colId xmlns:a16="http://schemas.microsoft.com/office/drawing/2014/main" val="1137196296"/>
                    </a:ext>
                  </a:extLst>
                </a:gridCol>
                <a:gridCol w="2259365">
                  <a:extLst>
                    <a:ext uri="{9D8B030D-6E8A-4147-A177-3AD203B41FA5}">
                      <a16:colId xmlns:a16="http://schemas.microsoft.com/office/drawing/2014/main" val="581879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Здоровые звучания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Нездоровые звучания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26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Gilroy Light" panose="00000400000000000000" pitchFamily="50" charset="-52"/>
                        </a:rPr>
                        <a:t>Воля, сила, власть, достижение личной цели, амбиции, изобилие собственности.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Gilroy Light" panose="00000400000000000000" pitchFamily="50" charset="-52"/>
                        </a:rPr>
                        <a:t>Ложь, предательство, преступление, вседозволенность, подозрительность, зависть, злоба, хаос.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971881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06577EA-83D8-4E5E-86E8-133C56B5D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79341"/>
              </p:ext>
            </p:extLst>
          </p:nvPr>
        </p:nvGraphicFramePr>
        <p:xfrm>
          <a:off x="3371657" y="2635996"/>
          <a:ext cx="4518730" cy="87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365">
                  <a:extLst>
                    <a:ext uri="{9D8B030D-6E8A-4147-A177-3AD203B41FA5}">
                      <a16:colId xmlns:a16="http://schemas.microsoft.com/office/drawing/2014/main" val="1137196296"/>
                    </a:ext>
                  </a:extLst>
                </a:gridCol>
                <a:gridCol w="2259365">
                  <a:extLst>
                    <a:ext uri="{9D8B030D-6E8A-4147-A177-3AD203B41FA5}">
                      <a16:colId xmlns:a16="http://schemas.microsoft.com/office/drawing/2014/main" val="581879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Здоровые звучания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Нездоровые звучания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26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Gilroy Light" panose="00000400000000000000" pitchFamily="50" charset="-52"/>
                        </a:rPr>
                        <a:t>Правила, законность, высшие цели, справедливость, порядок, дисциплина.</a:t>
                      </a:r>
                    </a:p>
                    <a:p>
                      <a:endParaRPr lang="ru-RU" sz="900" dirty="0">
                        <a:latin typeface="Gilroy Light" panose="00000400000000000000" pitchFamily="50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latin typeface="Gilroy Light" panose="00000400000000000000" pitchFamily="50" charset="-52"/>
                        </a:rPr>
                        <a:t>Недоверие, бюрократизм, коррупция, война с силами «зла», закрытое черно-белое мышление.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971881"/>
                  </a:ext>
                </a:extLst>
              </a:tr>
            </a:tbl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6A67A025-8BE3-4E50-BA9C-B9FDDDD87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907310"/>
              </p:ext>
            </p:extLst>
          </p:nvPr>
        </p:nvGraphicFramePr>
        <p:xfrm>
          <a:off x="3371657" y="3630331"/>
          <a:ext cx="4518730" cy="992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365">
                  <a:extLst>
                    <a:ext uri="{9D8B030D-6E8A-4147-A177-3AD203B41FA5}">
                      <a16:colId xmlns:a16="http://schemas.microsoft.com/office/drawing/2014/main" val="1137196296"/>
                    </a:ext>
                  </a:extLst>
                </a:gridCol>
                <a:gridCol w="2259365">
                  <a:extLst>
                    <a:ext uri="{9D8B030D-6E8A-4147-A177-3AD203B41FA5}">
                      <a16:colId xmlns:a16="http://schemas.microsoft.com/office/drawing/2014/main" val="581879807"/>
                    </a:ext>
                  </a:extLst>
                </a:gridCol>
              </a:tblGrid>
              <a:tr h="38761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Здоровые звучания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Нездоровые звучания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265015"/>
                  </a:ext>
                </a:extLst>
              </a:tr>
              <a:tr h="605319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Gilroy Light" panose="00000400000000000000" pitchFamily="50" charset="-52"/>
                        </a:rPr>
                        <a:t>Рациональность, осознанный риск, заслуженный успех, богатый выбор, престиж, прогресс, новые технологии, уникальность, самосовершенствование.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Gilroy Light" panose="00000400000000000000" pitchFamily="50" charset="-52"/>
                        </a:rPr>
                        <a:t>Конкурентное мышление, манипуляция, избирательность интересов, алчность, невнимание к качеству процессов ради достижения целей.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971881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BCCF1B78-37C3-4B04-B214-5D2EF6B75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231065"/>
              </p:ext>
            </p:extLst>
          </p:nvPr>
        </p:nvGraphicFramePr>
        <p:xfrm>
          <a:off x="3362256" y="600471"/>
          <a:ext cx="451873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365">
                  <a:extLst>
                    <a:ext uri="{9D8B030D-6E8A-4147-A177-3AD203B41FA5}">
                      <a16:colId xmlns:a16="http://schemas.microsoft.com/office/drawing/2014/main" val="1137196296"/>
                    </a:ext>
                  </a:extLst>
                </a:gridCol>
                <a:gridCol w="2259365">
                  <a:extLst>
                    <a:ext uri="{9D8B030D-6E8A-4147-A177-3AD203B41FA5}">
                      <a16:colId xmlns:a16="http://schemas.microsoft.com/office/drawing/2014/main" val="581879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Здоровые звучания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Нездоровые звучания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26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kern="1200" dirty="0">
                          <a:solidFill>
                            <a:schemeClr val="dk1"/>
                          </a:solidFill>
                          <a:latin typeface="Gilroy Light" panose="00000400000000000000" pitchFamily="50" charset="-52"/>
                          <a:ea typeface="+mn-ea"/>
                          <a:cs typeface="+mn-cs"/>
                        </a:rPr>
                        <a:t>Объединение вокруг общей цели – выжить, обычаи, традиции, забота друг о друге, уют</a:t>
                      </a:r>
                    </a:p>
                    <a:p>
                      <a:endParaRPr lang="ru-RU" sz="900" kern="1200" dirty="0">
                        <a:solidFill>
                          <a:schemeClr val="dk1"/>
                        </a:solidFill>
                        <a:latin typeface="Gilroy Light" panose="00000400000000000000" pitchFamily="50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>
                          <a:solidFill>
                            <a:schemeClr val="dk1"/>
                          </a:solidFill>
                          <a:latin typeface="Gilroy Light" panose="00000400000000000000" pitchFamily="50" charset="-52"/>
                          <a:ea typeface="+mn-ea"/>
                          <a:cs typeface="+mn-cs"/>
                        </a:rPr>
                        <a:t>Все отвечают за всё и никто ни за что, неумение и нежелание брать на себя ответственность, лень, паразитизм, сплетни, конфликты на личностном уровне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971881"/>
                  </a:ext>
                </a:extLst>
              </a:tr>
            </a:tbl>
          </a:graphicData>
        </a:graphic>
      </p:graphicFrame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0E52C671-FC04-40B5-974A-A7DA6DB1D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552310"/>
              </p:ext>
            </p:extLst>
          </p:nvPr>
        </p:nvGraphicFramePr>
        <p:xfrm>
          <a:off x="3371657" y="4656466"/>
          <a:ext cx="4518730" cy="96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365">
                  <a:extLst>
                    <a:ext uri="{9D8B030D-6E8A-4147-A177-3AD203B41FA5}">
                      <a16:colId xmlns:a16="http://schemas.microsoft.com/office/drawing/2014/main" val="1137196296"/>
                    </a:ext>
                  </a:extLst>
                </a:gridCol>
                <a:gridCol w="2259365">
                  <a:extLst>
                    <a:ext uri="{9D8B030D-6E8A-4147-A177-3AD203B41FA5}">
                      <a16:colId xmlns:a16="http://schemas.microsoft.com/office/drawing/2014/main" val="581879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Здоровые звучания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Gilroy ExtraBold" panose="00000900000000000000" pitchFamily="50" charset="-52"/>
                        </a:rPr>
                        <a:t>Нездоровые звучания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265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800" kern="1200" dirty="0">
                          <a:solidFill>
                            <a:schemeClr val="dk1"/>
                          </a:solidFill>
                          <a:latin typeface="Gilroy Light" panose="00000400000000000000" pitchFamily="50" charset="-52"/>
                          <a:ea typeface="+mn-ea"/>
                          <a:cs typeface="+mn-cs"/>
                        </a:rPr>
                        <a:t>Равенство всех, учитывается мнение каждого, глобальное мышление о мире</a:t>
                      </a:r>
                    </a:p>
                    <a:p>
                      <a:endParaRPr lang="ru-RU" sz="800" kern="1200" dirty="0">
                        <a:solidFill>
                          <a:schemeClr val="dk1"/>
                        </a:solidFill>
                        <a:latin typeface="Gilroy Light" panose="00000400000000000000" pitchFamily="50" charset="-52"/>
                        <a:ea typeface="+mn-ea"/>
                        <a:cs typeface="+mn-cs"/>
                      </a:endParaRPr>
                    </a:p>
                    <a:p>
                      <a:endParaRPr lang="ru-RU" sz="900" dirty="0">
                        <a:latin typeface="Gilroy Light" panose="00000400000000000000" pitchFamily="50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ru-RU" sz="800" kern="1200" dirty="0">
                          <a:solidFill>
                            <a:schemeClr val="dk1"/>
                          </a:solidFill>
                          <a:latin typeface="Gilroy Light" panose="00000400000000000000" pitchFamily="50" charset="-52"/>
                          <a:ea typeface="+mn-ea"/>
                          <a:cs typeface="+mn-cs"/>
                        </a:rPr>
                        <a:t>Неповоротливость и негибкость, длительность согласований, отсутствие энергии для преодоления барьеров</a:t>
                      </a:r>
                    </a:p>
                    <a:p>
                      <a:pPr marL="0" algn="l" defTabSz="685800" rtl="0" eaLnBrk="1" latinLnBrk="0" hangingPunct="1"/>
                      <a:endParaRPr lang="ru-RU" sz="800" kern="1200" dirty="0">
                        <a:solidFill>
                          <a:schemeClr val="dk1"/>
                        </a:solidFill>
                        <a:latin typeface="Gilroy Light" panose="00000400000000000000" pitchFamily="50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97188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9B3BEB2-D7B0-43C2-A598-7AE1F9FB1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737" y="1606435"/>
            <a:ext cx="1010920" cy="1010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FAD19-A79D-42A6-9435-A249710E1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686" y="1616800"/>
            <a:ext cx="1010920" cy="1010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20FB1-6710-48EF-80BF-DE17DEBF6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526" y="599091"/>
            <a:ext cx="1007430" cy="1007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76A29-9BDB-4927-9425-789D6D270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5686" y="3643353"/>
            <a:ext cx="1006220" cy="1006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FC6328-6492-4869-8A81-6C4386DAD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3252" y="3624101"/>
            <a:ext cx="1018405" cy="1018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890AA-A0E4-44CC-A698-BA373A290A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6036" y="2624242"/>
            <a:ext cx="1010920" cy="1010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4979C2-9325-4873-9DED-84BC71BDAE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5686" y="2637133"/>
            <a:ext cx="1006220" cy="1006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3299D8-DDD6-4D4E-AF03-E96A45DFF6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0986" y="599091"/>
            <a:ext cx="1010920" cy="1010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4CD89-4D72-406B-850F-2DD27BD70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2293" y="4641087"/>
            <a:ext cx="1018405" cy="1018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C43B4E-471F-4725-B136-A465D9FAE5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90387" y="4643267"/>
            <a:ext cx="1010921" cy="10109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9DEA7D-8EC6-45A7-AF46-0CD695AB9470}"/>
              </a:ext>
            </a:extLst>
          </p:cNvPr>
          <p:cNvSpPr txBox="1"/>
          <p:nvPr/>
        </p:nvSpPr>
        <p:spPr>
          <a:xfrm>
            <a:off x="2331371" y="105204"/>
            <a:ext cx="662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Характеристики уровней 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4213161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24300" y="195944"/>
            <a:ext cx="5036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Отношение к правилам на разных уровнях ценностей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25675" y="1608964"/>
            <a:ext cx="6236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800" dirty="0">
                <a:latin typeface="Gilroy Light" pitchFamily="50" charset="-52"/>
                <a:cs typeface="Arial" pitchFamily="34" charset="0"/>
              </a:rPr>
              <a:t>Правила не приживаются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roy Light" pitchFamily="50" charset="-52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97768" y="1483896"/>
            <a:ext cx="914400" cy="649705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97768" y="2286001"/>
            <a:ext cx="914400" cy="649705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97768" y="3088106"/>
            <a:ext cx="914400" cy="649705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97768" y="3890211"/>
            <a:ext cx="914400" cy="6497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97768" y="4692316"/>
            <a:ext cx="914400" cy="649705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425675" y="2398295"/>
            <a:ext cx="6236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800" dirty="0">
                <a:latin typeface="Gilroy Light" pitchFamily="50" charset="-52"/>
                <a:cs typeface="Arial" pitchFamily="34" charset="0"/>
              </a:rPr>
              <a:t>Правила для других, но не для меня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roy Light" pitchFamily="50" charset="-52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425675" y="3192015"/>
            <a:ext cx="6236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800" dirty="0">
                <a:latin typeface="Gilroy Light" pitchFamily="50" charset="-52"/>
                <a:cs typeface="Arial" pitchFamily="34" charset="0"/>
              </a:rPr>
              <a:t>Все равны перед правилами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roy Light" pitchFamily="50" charset="-52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425675" y="4009601"/>
            <a:ext cx="6236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800" dirty="0">
                <a:latin typeface="Gilroy Light" pitchFamily="50" charset="-52"/>
                <a:cs typeface="Arial" pitchFamily="34" charset="0"/>
              </a:rPr>
              <a:t>Я знаю правила, но импровизирую ради успеха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roy Light" pitchFamily="50" charset="-52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425675" y="4810044"/>
            <a:ext cx="6236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800" dirty="0">
                <a:latin typeface="Gilroy Light" pitchFamily="50" charset="-52"/>
                <a:cs typeface="Arial" pitchFamily="34" charset="0"/>
              </a:rPr>
              <a:t>Принципы важнее правил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roy Light" pitchFamily="50" charset="-52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59016" y="2963002"/>
            <a:ext cx="6288506" cy="900000"/>
          </a:xfrm>
          <a:prstGeom prst="roundRect">
            <a:avLst/>
          </a:prstGeom>
          <a:solidFill>
            <a:srgbClr val="4472C4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99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643DB3-CCA8-9FCD-6510-FCF75C31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420C1C-F12D-CE31-5ED8-D97C7F07CBB0}"/>
              </a:ext>
            </a:extLst>
          </p:cNvPr>
          <p:cNvSpPr txBox="1"/>
          <p:nvPr/>
        </p:nvSpPr>
        <p:spPr>
          <a:xfrm>
            <a:off x="1821180" y="195944"/>
            <a:ext cx="713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Модель </a:t>
            </a:r>
            <a:r>
              <a:rPr lang="en-US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SCORE</a:t>
            </a:r>
            <a:endParaRPr lang="ru-RU" sz="2800" b="1" dirty="0">
              <a:solidFill>
                <a:srgbClr val="2D59A3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8D1A53-F58B-C1ED-0642-E8FF273C7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FDFB9-BBD5-8DB6-4245-33F5C7802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264" y="952872"/>
            <a:ext cx="3907435" cy="24332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82EFF2-74A0-AA42-5CDF-0D7C5418B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987" y="3500438"/>
            <a:ext cx="4947240" cy="21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1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C0051-9503-1DD1-2FD3-F870E3C50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C8BF1F-D08C-7A30-E97F-D145F55BBDD6}"/>
              </a:ext>
            </a:extLst>
          </p:cNvPr>
          <p:cNvSpPr txBox="1"/>
          <p:nvPr/>
        </p:nvSpPr>
        <p:spPr>
          <a:xfrm>
            <a:off x="1821180" y="195944"/>
            <a:ext cx="713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Таблица намерений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39E1D7-D105-5B4F-97E3-070209F15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EB8CA98-D425-93A7-7D2C-C88013DA6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640596"/>
              </p:ext>
            </p:extLst>
          </p:nvPr>
        </p:nvGraphicFramePr>
        <p:xfrm>
          <a:off x="2301691" y="1546132"/>
          <a:ext cx="6443298" cy="4053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9783">
                  <a:extLst>
                    <a:ext uri="{9D8B030D-6E8A-4147-A177-3AD203B41FA5}">
                      <a16:colId xmlns:a16="http://schemas.microsoft.com/office/drawing/2014/main" val="108158744"/>
                    </a:ext>
                  </a:extLst>
                </a:gridCol>
                <a:gridCol w="2431884">
                  <a:extLst>
                    <a:ext uri="{9D8B030D-6E8A-4147-A177-3AD203B41FA5}">
                      <a16:colId xmlns:a16="http://schemas.microsoft.com/office/drawing/2014/main" val="2505791588"/>
                    </a:ext>
                  </a:extLst>
                </a:gridCol>
                <a:gridCol w="2771631">
                  <a:extLst>
                    <a:ext uri="{9D8B030D-6E8A-4147-A177-3AD203B41FA5}">
                      <a16:colId xmlns:a16="http://schemas.microsoft.com/office/drawing/2014/main" val="432559569"/>
                    </a:ext>
                  </a:extLst>
                </a:gridCol>
              </a:tblGrid>
              <a:tr h="1222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b="1" u="none" strike="noStrike" dirty="0">
                          <a:effectLst/>
                        </a:rPr>
                        <a:t>Намерение</a:t>
                      </a:r>
                      <a:endParaRPr lang="ru-RU" sz="8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b="1" u="none" strike="noStrike" dirty="0">
                          <a:effectLst/>
                        </a:rPr>
                        <a:t>Пример</a:t>
                      </a:r>
                      <a:endParaRPr lang="ru-RU" sz="8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b="1" u="none" strike="noStrike" dirty="0">
                          <a:effectLst/>
                        </a:rPr>
                        <a:t>Существующая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</a:rPr>
                        <a:t>установка</a:t>
                      </a:r>
                      <a:endParaRPr lang="ru-RU" sz="8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3052028500"/>
                  </a:ext>
                </a:extLst>
              </a:tr>
              <a:tr h="122298"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b="1" u="none" strike="noStrike" dirty="0">
                          <a:effectLst/>
                        </a:rPr>
                        <a:t>Полезные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</a:rPr>
                        <a:t>уровни</a:t>
                      </a:r>
                      <a:endParaRPr lang="ru-RU" sz="8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833572"/>
                  </a:ext>
                </a:extLst>
              </a:tr>
              <a:tr h="35706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Вклад во Вселенную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«Я – уникальная частица Вселенной. Я не завершаюсь за пределами моей кожи. Я исключителен во Вселенной».</a:t>
                      </a:r>
                      <a:endParaRPr lang="ru-RU" sz="8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Осознание того, что Ваши деяния являются частью нечто большего, чем Вы. Вы понимаете, что то, что Вы делаете, имеет больше влияние, чем вы осознаете.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4082022459"/>
                  </a:ext>
                </a:extLst>
              </a:tr>
              <a:tr h="18695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Совершенствование мира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3043792662"/>
                  </a:ext>
                </a:extLst>
              </a:tr>
              <a:tr h="2396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Совершенствование страны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87398264"/>
                  </a:ext>
                </a:extLst>
              </a:tr>
              <a:tr h="2396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Совершенствование отрасли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«Я хочу, чтобы наша отрасль успешно развивалась».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Заинтересованность в ус-пехе тех, кто не связан с Вами непосредственно.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607324834"/>
                  </a:ext>
                </a:extLst>
              </a:tr>
              <a:tr h="4744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Существование в команде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"Я хочу чтобы моя команда (компания) успешно развивалась и стала одним из лидеров рынка».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Желание лидировать либо поддерживать лидера в зависимости от ситуации. Осознание того, что первоочередность целей группы соответствует Вашим </a:t>
                      </a:r>
                      <a:r>
                        <a:rPr lang="ru-RU" sz="800" u="none" strike="noStrike" dirty="0" err="1">
                          <a:effectLst/>
                        </a:rPr>
                        <a:t>лич-ным</a:t>
                      </a:r>
                      <a:r>
                        <a:rPr lang="ru-RU" sz="800" u="none" strike="noStrike" dirty="0">
                          <a:effectLst/>
                        </a:rPr>
                        <a:t> целям.</a:t>
                      </a:r>
                      <a:endParaRPr lang="ru-RU" sz="8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2488885159"/>
                  </a:ext>
                </a:extLst>
              </a:tr>
              <a:tr h="27851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 dirty="0">
                          <a:effectLst/>
                        </a:rPr>
                        <a:t>Удовлетворенность задачей</a:t>
                      </a:r>
                      <a:endParaRPr lang="ru-RU" sz="800" b="0" i="1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«Я хочу выполнять хорошую работу».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 Вас есть вера в Вашу возможность действовать и Вашу возможность учиться. Вы получаете радость от деятельности.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530982849"/>
                  </a:ext>
                </a:extLst>
              </a:tr>
              <a:tr h="2396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Личный финансовый рост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«Я хочу стать богатым».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Интерес в других людях и возможность различать между несущественным и полезным.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3306716657"/>
                  </a:ext>
                </a:extLst>
              </a:tr>
              <a:tr h="122298"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b="1" u="none" strike="noStrike" dirty="0">
                          <a:effectLst/>
                        </a:rPr>
                        <a:t>Бесполезные</a:t>
                      </a:r>
                      <a:r>
                        <a:rPr lang="ru-RU" sz="800" u="none" strike="noStrike" dirty="0">
                          <a:effectLst/>
                        </a:rPr>
                        <a:t> </a:t>
                      </a:r>
                      <a:r>
                        <a:rPr lang="ru-RU" sz="800" b="1" u="none" strike="noStrike" dirty="0">
                          <a:effectLst/>
                        </a:rPr>
                        <a:t>уровни</a:t>
                      </a:r>
                      <a:endParaRPr lang="ru-RU" sz="800" b="1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820670"/>
                  </a:ext>
                </a:extLst>
              </a:tr>
              <a:tr h="5918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Самоутверждение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Стремление к превосходству. Потребность во внимании. Доказывание того, что другие не могу Вас контролировать. Сравнение. Нахождение в защите. Совершение поступков для одобре-ния. Потребность чем-нибудь выделиться.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«Вне зависимости от того, что я делаю, это всегда недостаточно». Желание стать лучше или быть оригинальным. Ощущение неполноценности. Потребность доказать, что у Вас все в порядке, или что Вы сильны. Вы добиваетесь у других успеха в кредит.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3824772706"/>
                  </a:ext>
                </a:extLst>
              </a:tr>
              <a:tr h="2396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Протест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Забастовка. Жалобы. Угождение. Коллекционирование несправедливостей.</a:t>
                      </a:r>
                      <a:endParaRPr lang="ru-RU" sz="8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Ощущение, что власть принадлежит только дру-гим. Недооценка своего влияния на других.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1430917369"/>
                  </a:ext>
                </a:extLst>
              </a:tr>
              <a:tr h="2396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Выживаемость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Отчаяние. Поиск личного комфорта. Озабоченность своей долей.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«Я должен позаботиться о себе. Я должен получить максимально возможную цену».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3663852338"/>
                  </a:ext>
                </a:extLst>
              </a:tr>
              <a:tr h="4744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800" u="none" strike="noStrike">
                          <a:effectLst/>
                        </a:rPr>
                        <a:t>Жажда мести</a:t>
                      </a:r>
                      <a:endParaRPr lang="ru-RU" sz="800" b="0" i="1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Действия, направленные на причинении ущерба другим, или действия, замаскированные под благородные, которые завершаются нанесением ущерба другим.</a:t>
                      </a:r>
                      <a:endParaRPr lang="ru-RU" sz="800" b="0" i="0" u="none" strike="noStrike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Борьба с опекой. Попытка самоубийства, когда Вы говорите «чтобы они ушли, оставив меня».</a:t>
                      </a:r>
                      <a:endParaRPr lang="ru-RU" sz="800" b="0" i="0" u="none" strike="noStrike" dirty="0">
                        <a:solidFill>
                          <a:srgbClr val="333333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106" marR="5106" marT="5106" marB="0" anchor="ctr"/>
                </a:tc>
                <a:extLst>
                  <a:ext uri="{0D108BD9-81ED-4DB2-BD59-A6C34878D82A}">
                    <a16:rowId xmlns:a16="http://schemas.microsoft.com/office/drawing/2014/main" val="69087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4DB9E55-32B8-7A9F-42A0-4E769B153A6A}"/>
              </a:ext>
            </a:extLst>
          </p:cNvPr>
          <p:cNvSpPr txBox="1"/>
          <p:nvPr/>
        </p:nvSpPr>
        <p:spPr>
          <a:xfrm>
            <a:off x="2078182" y="622802"/>
            <a:ext cx="6882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/>
              <a:t>Намерение — то, на чем Вы сознательно или бессознательно концентрируете Вашу энергию. Ваше намерение – это то, к чему Вы прикладываете усилия, чтобы оно произошло, и что является наиболее важным для Вас в данный момент.</a:t>
            </a:r>
          </a:p>
          <a:p>
            <a:r>
              <a:rPr lang="ru-RU" sz="900" dirty="0"/>
              <a:t>Обязательство — заявление или сообщение о Ваших намерениях на будущее в целях сотрудничества. Обязательство требует от Вас, чтобы Вы придерживались своих намерений и согласовывали их с ранее поставленными целями, а не позволяли бы переключать свое внимание на другие несовместимые цели или обстоятельства текущего момента. Ваше обязательство может измеряться долгосрочной средней направленностью Ваших намерений и достигнутыми результатами.</a:t>
            </a:r>
          </a:p>
        </p:txBody>
      </p:sp>
    </p:spTree>
    <p:extLst>
      <p:ext uri="{BB962C8B-B14F-4D97-AF65-F5344CB8AC3E}">
        <p14:creationId xmlns:p14="http://schemas.microsoft.com/office/powerpoint/2010/main" val="1616165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415E9-8F07-DAF7-F094-B818AEC6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6CE4C9-04E3-9DB8-354E-52E185FBACCC}"/>
              </a:ext>
            </a:extLst>
          </p:cNvPr>
          <p:cNvSpPr txBox="1"/>
          <p:nvPr/>
        </p:nvSpPr>
        <p:spPr>
          <a:xfrm>
            <a:off x="1821180" y="195944"/>
            <a:ext cx="713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Позиции восприятия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5ECC6C-BEBF-681D-DE74-9ACD7A497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0A9185-F721-A5C6-13E0-ADEE9976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524" y="719164"/>
            <a:ext cx="6269759" cy="47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6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B5246-0257-306E-2DD7-A56E0F4DC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580118-4764-784F-4AED-DDC777814772}"/>
              </a:ext>
            </a:extLst>
          </p:cNvPr>
          <p:cNvSpPr txBox="1"/>
          <p:nvPr/>
        </p:nvSpPr>
        <p:spPr>
          <a:xfrm>
            <a:off x="1821180" y="195944"/>
            <a:ext cx="7139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«Всё хорошее»</a:t>
            </a:r>
            <a:r>
              <a:rPr lang="en-US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 </a:t>
            </a:r>
          </a:p>
          <a:p>
            <a:pPr algn="r"/>
            <a:r>
              <a:rPr lang="en-US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 </a:t>
            </a:r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Модель </a:t>
            </a:r>
            <a:r>
              <a:rPr lang="en-US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SCARF</a:t>
            </a:r>
            <a:endParaRPr lang="ru-RU" sz="2800" b="1" dirty="0">
              <a:solidFill>
                <a:srgbClr val="2D59A3"/>
              </a:solidFill>
              <a:latin typeface="Gilroy ExtraBold" charset="0"/>
              <a:ea typeface="Gilroy ExtraBold" charset="0"/>
              <a:cs typeface="Gilroy ExtraBold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A5CCF0-F148-AF9E-A0EB-6F362C7BE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pic>
        <p:nvPicPr>
          <p:cNvPr id="3074" name="Picture 2" descr="Как управлять поведением сотрудников с помощью модели социального поведения  SCARF (Дэвид Рок) — Управление изменениями (change management),  управленческий консалтинг">
            <a:extLst>
              <a:ext uri="{FF2B5EF4-FFF2-40B4-BE49-F238E27FC236}">
                <a16:creationId xmlns:a16="http://schemas.microsoft.com/office/drawing/2014/main" id="{DF486A83-D64C-DAC4-114F-DC5E11700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19" y="1150051"/>
            <a:ext cx="6327482" cy="41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479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F9A600-FBCD-51B3-3751-1428851D4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EEE2D7-741A-671A-F4F4-CDA750C7D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1CB02-0B98-89F7-89B2-6D5C7337C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515CE-A786-02F9-467A-8031B1325663}"/>
              </a:ext>
            </a:extLst>
          </p:cNvPr>
          <p:cNvSpPr txBox="1"/>
          <p:nvPr/>
        </p:nvSpPr>
        <p:spPr>
          <a:xfrm>
            <a:off x="3189892" y="1829636"/>
            <a:ext cx="6071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7806D"/>
                </a:solidFill>
                <a:latin typeface="Gilroy ExtraBold" charset="0"/>
                <a:ea typeface="Gilroy ExtraBold" charset="0"/>
                <a:cs typeface="Gilroy ExtraBold" charset="0"/>
              </a:rPr>
              <a:t>Спасибо за внимание!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CB430-F853-315D-52FB-4F022875E050}"/>
              </a:ext>
            </a:extLst>
          </p:cNvPr>
          <p:cNvSpPr txBox="1"/>
          <p:nvPr/>
        </p:nvSpPr>
        <p:spPr>
          <a:xfrm>
            <a:off x="3867272" y="5096312"/>
            <a:ext cx="5394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D59A3"/>
                </a:solidFill>
                <a:latin typeface="Gilroy ExtraBold" panose="00000900000000000000" pitchFamily="50" charset="-52"/>
              </a:rPr>
              <a:t>www.avg.ru</a:t>
            </a:r>
            <a:endParaRPr lang="ru-RU" sz="2800" dirty="0">
              <a:solidFill>
                <a:srgbClr val="2D59A3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CEBEBA-A993-5C96-27EF-72C81BDE48D5}"/>
              </a:ext>
            </a:extLst>
          </p:cNvPr>
          <p:cNvSpPr txBox="1"/>
          <p:nvPr/>
        </p:nvSpPr>
        <p:spPr>
          <a:xfrm>
            <a:off x="5448300" y="4113343"/>
            <a:ext cx="3573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ilroy ExtraBold" pitchFamily="50" charset="-52"/>
                <a:ea typeface="Gilroy Light" charset="0"/>
                <a:cs typeface="Gilroy Light" charset="0"/>
              </a:rPr>
              <a:t>Михаил Зельдин</a:t>
            </a:r>
          </a:p>
          <a:p>
            <a:r>
              <a:rPr lang="ru-RU" sz="2800" dirty="0">
                <a:latin typeface="Gilroy ExtraBold" pitchFamily="50" charset="-52"/>
                <a:ea typeface="Gilroy Light" charset="0"/>
                <a:cs typeface="Gilroy Light" charset="0"/>
              </a:rPr>
              <a:t>Аверс</a:t>
            </a:r>
          </a:p>
        </p:txBody>
      </p:sp>
    </p:spTree>
    <p:extLst>
      <p:ext uri="{BB962C8B-B14F-4D97-AF65-F5344CB8AC3E}">
        <p14:creationId xmlns:p14="http://schemas.microsoft.com/office/powerpoint/2010/main" val="1321087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CF727-D038-DBC7-C2D5-B6C18F239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4DFE04-3C8B-EB11-D1DB-8463084C75EA}"/>
              </a:ext>
            </a:extLst>
          </p:cNvPr>
          <p:cNvSpPr txBox="1"/>
          <p:nvPr/>
        </p:nvSpPr>
        <p:spPr>
          <a:xfrm>
            <a:off x="1821180" y="195944"/>
            <a:ext cx="7139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«Всё плохое»</a:t>
            </a:r>
            <a:r>
              <a:rPr lang="en-US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 </a:t>
            </a:r>
          </a:p>
          <a:p>
            <a:pPr algn="r"/>
            <a:r>
              <a:rPr lang="en-US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 </a:t>
            </a:r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Почти  Б. Окуджава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79367D-A60A-5A11-EAD1-7B99CAE19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AE6A1D-45A3-FF83-08D0-3FBE7BEFE5D8}"/>
              </a:ext>
            </a:extLst>
          </p:cNvPr>
          <p:cNvSpPr txBox="1"/>
          <p:nvPr/>
        </p:nvSpPr>
        <p:spPr>
          <a:xfrm>
            <a:off x="2566988" y="1730910"/>
            <a:ext cx="6204785" cy="2253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 оценке интерес пропал</a:t>
            </a:r>
          </a:p>
          <a:p>
            <a:r>
              <a:rPr lang="ru-RU" dirty="0"/>
              <a:t>И отрасль в упадке</a:t>
            </a:r>
          </a:p>
          <a:p>
            <a:r>
              <a:rPr lang="ru-RU" dirty="0"/>
              <a:t>Не оттого, что труден </a:t>
            </a:r>
            <a:r>
              <a:rPr lang="ru-RU" dirty="0" err="1"/>
              <a:t>квал</a:t>
            </a:r>
            <a:r>
              <a:rPr lang="ru-RU" dirty="0"/>
              <a:t> </a:t>
            </a:r>
          </a:p>
          <a:p>
            <a:r>
              <a:rPr lang="ru-RU" dirty="0"/>
              <a:t>Иль рынок не в порядке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dirty="0"/>
              <a:t>Всё загнивает оттого</a:t>
            </a:r>
          </a:p>
          <a:p>
            <a:r>
              <a:rPr lang="ru-RU" dirty="0"/>
              <a:t>(И тем страшней, чем дольше),</a:t>
            </a:r>
          </a:p>
          <a:p>
            <a:r>
              <a:rPr lang="ru-RU" dirty="0"/>
              <a:t>Что люди дела своего</a:t>
            </a:r>
          </a:p>
          <a:p>
            <a:r>
              <a:rPr lang="ru-RU" dirty="0"/>
              <a:t>Не уважают больше.</a:t>
            </a:r>
          </a:p>
        </p:txBody>
      </p:sp>
    </p:spTree>
    <p:extLst>
      <p:ext uri="{BB962C8B-B14F-4D97-AF65-F5344CB8AC3E}">
        <p14:creationId xmlns:p14="http://schemas.microsoft.com/office/powerpoint/2010/main" val="243750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7F95C-1A5A-10EE-B7C7-5BACDA77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07EB47-F2A3-A295-A96C-8F94ABB2E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80635-CEB9-90CA-7DBC-575F4458407B}"/>
              </a:ext>
            </a:extLst>
          </p:cNvPr>
          <p:cNvSpPr txBox="1"/>
          <p:nvPr/>
        </p:nvSpPr>
        <p:spPr>
          <a:xfrm>
            <a:off x="1817066" y="280290"/>
            <a:ext cx="697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Почему полезность невысока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EA333-3706-5F2B-5C86-F7C86B960426}"/>
              </a:ext>
            </a:extLst>
          </p:cNvPr>
          <p:cNvSpPr txBox="1"/>
          <p:nvPr/>
        </p:nvSpPr>
        <p:spPr>
          <a:xfrm>
            <a:off x="2335824" y="856952"/>
            <a:ext cx="627878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latin typeface="Gilroy ExtraBold" panose="00000900000000000000" pitchFamily="50" charset="-52"/>
            </a:endParaRPr>
          </a:p>
          <a:p>
            <a:r>
              <a:rPr lang="ru-RU" sz="1600" u="sng" dirty="0">
                <a:latin typeface="Gilroy ExtraBold" panose="00000900000000000000" pitchFamily="50" charset="-52"/>
              </a:rPr>
              <a:t>Качество не востребовано</a:t>
            </a:r>
            <a:r>
              <a:rPr lang="ru-RU" sz="1600" dirty="0">
                <a:latin typeface="Gilroy ExtraBold" panose="00000900000000000000" pitchFamily="50" charset="-52"/>
              </a:rPr>
              <a:t> </a:t>
            </a:r>
            <a:r>
              <a:rPr lang="en-US" sz="1600" dirty="0">
                <a:latin typeface="Gilroy ExtraBold" panose="00000900000000000000" pitchFamily="50" charset="-52"/>
              </a:rPr>
              <a:t>=&gt; </a:t>
            </a:r>
            <a:r>
              <a:rPr lang="ru-RU" sz="1600" dirty="0">
                <a:latin typeface="Gilroy ExtraBold" panose="00000900000000000000" pitchFamily="50" charset="-52"/>
              </a:rPr>
              <a:t>Низкая полезность </a:t>
            </a:r>
            <a:r>
              <a:rPr lang="en-US" sz="1600" dirty="0">
                <a:latin typeface="Gilroy ExtraBold" panose="00000900000000000000" pitchFamily="50" charset="-52"/>
              </a:rPr>
              <a:t>=&gt; </a:t>
            </a:r>
            <a:r>
              <a:rPr lang="ru-RU" sz="1600" dirty="0">
                <a:latin typeface="Gilroy ExtraBold" panose="00000900000000000000" pitchFamily="50" charset="-52"/>
              </a:rPr>
              <a:t>Низкие гонорары</a:t>
            </a:r>
          </a:p>
          <a:p>
            <a:r>
              <a:rPr lang="ru-RU" sz="1600" dirty="0">
                <a:latin typeface="Gilroy ExtraBold" panose="00000900000000000000" pitchFamily="50" charset="-52"/>
              </a:rPr>
              <a:t>	(причина)		(проблема)	          (следствие) </a:t>
            </a:r>
            <a:endParaRPr lang="en-US" sz="1600" dirty="0">
              <a:latin typeface="Gilroy ExtraBold" panose="00000900000000000000" pitchFamily="50" charset="-52"/>
            </a:endParaRPr>
          </a:p>
          <a:p>
            <a:endParaRPr lang="en-US" sz="1400" dirty="0">
              <a:latin typeface="Gilroy ExtraBold" panose="00000900000000000000" pitchFamily="50" charset="-52"/>
            </a:endParaRPr>
          </a:p>
          <a:p>
            <a:r>
              <a:rPr lang="ru-RU" sz="1400" dirty="0">
                <a:latin typeface="Gilroy ExtraBold" panose="00000900000000000000" pitchFamily="50" charset="-52"/>
              </a:rPr>
              <a:t>Причины причин:</a:t>
            </a:r>
          </a:p>
          <a:p>
            <a:endParaRPr lang="ru-RU" sz="1400" dirty="0">
              <a:latin typeface="Gilroy ExtraBold" panose="000009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ExtraBold" panose="00000900000000000000" pitchFamily="50" charset="-52"/>
              </a:rPr>
              <a:t>Потребителям отчетов сложно оценить уровень качества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ExtraBold" panose="00000900000000000000" pitchFamily="50" charset="-52"/>
              </a:rPr>
              <a:t>Преследуется бюрократическая цель (подпись и печать)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ExtraBold" panose="00000900000000000000" pitchFamily="50" charset="-52"/>
              </a:rPr>
              <a:t>Качество не дает явных преимуществ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ExtraBold" panose="00000900000000000000" pitchFamily="50" charset="-52"/>
              </a:rPr>
              <a:t>Некачественная оценка не несет существенных рисков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ExtraBold" panose="000009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ExtraBold" panose="00000900000000000000" pitchFamily="50" charset="-52"/>
            </a:endParaRPr>
          </a:p>
          <a:p>
            <a:r>
              <a:rPr lang="ru-RU" sz="1400" dirty="0">
                <a:latin typeface="Gilroy Light" panose="00000400000000000000" pitchFamily="50" charset="-52"/>
              </a:rPr>
              <a:t>Причина причин причин (многократное почему?):</a:t>
            </a:r>
          </a:p>
          <a:p>
            <a:endParaRPr lang="ru-RU" sz="1400" dirty="0">
              <a:latin typeface="Gilroy Light" panose="000004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Light" panose="00000400000000000000" pitchFamily="50" charset="-52"/>
              </a:rPr>
              <a:t>Система оценочной деятельности выстроена неправильно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Light" panose="00000400000000000000" pitchFamily="50" charset="-52"/>
            </a:endParaRPr>
          </a:p>
          <a:p>
            <a:endParaRPr lang="ru-RU" sz="1400" dirty="0">
              <a:latin typeface="Gilroy Light" panose="00000400000000000000" pitchFamily="50" charset="-52"/>
            </a:endParaRPr>
          </a:p>
          <a:p>
            <a:r>
              <a:rPr lang="ru-RU" sz="1400" dirty="0">
                <a:latin typeface="Gilroy Light" panose="00000400000000000000" pitchFamily="50" charset="-52"/>
              </a:rPr>
              <a:t>Оценка – это наука, искусство, магия, спорт?</a:t>
            </a:r>
          </a:p>
          <a:p>
            <a:endParaRPr lang="ru-RU" sz="1400" dirty="0">
              <a:latin typeface="Gilroy Light" panose="00000400000000000000" pitchFamily="50" charset="-52"/>
            </a:endParaRPr>
          </a:p>
          <a:p>
            <a:endParaRPr lang="ru-RU" sz="1400" dirty="0">
              <a:latin typeface="Gilroy Light" panose="000004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78519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6FDFA7-5903-C0F5-9F7F-9C9117BFC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7B449-D507-7DEB-2225-B83811D2C5DD}"/>
              </a:ext>
            </a:extLst>
          </p:cNvPr>
          <p:cNvSpPr txBox="1"/>
          <p:nvPr/>
        </p:nvSpPr>
        <p:spPr>
          <a:xfrm>
            <a:off x="2331371" y="195944"/>
            <a:ext cx="662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Оценка как вид спорта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626309-6D8C-D631-CC8A-CE6C43FA6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D8BF93-2435-1E78-A5E2-75629E6C94B3}"/>
              </a:ext>
            </a:extLst>
          </p:cNvPr>
          <p:cNvSpPr txBox="1"/>
          <p:nvPr/>
        </p:nvSpPr>
        <p:spPr>
          <a:xfrm>
            <a:off x="1423164" y="5109558"/>
            <a:ext cx="7168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2D59A3"/>
                </a:solidFill>
                <a:latin typeface="Gilroy ExtraBold" panose="00000900000000000000" pitchFamily="50" charset="-52"/>
              </a:defRPr>
            </a:lvl1pPr>
          </a:lstStyle>
          <a:p>
            <a:r>
              <a:rPr lang="ru-RU" sz="1600" dirty="0"/>
              <a:t>Фигурное катание + Синхронное плавание + Стрельба из лука + Конкурс красоты</a:t>
            </a:r>
            <a:endParaRPr lang="ru-RU" sz="1200" dirty="0">
              <a:solidFill>
                <a:schemeClr val="tx1"/>
              </a:solidFill>
              <a:latin typeface="Gilroy Light" panose="00000400000000000000" pitchFamily="50" charset="-52"/>
            </a:endParaRPr>
          </a:p>
          <a:p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87AE11-5197-B3A9-8A55-0C15E0330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370" y="781050"/>
            <a:ext cx="5836317" cy="38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C222D9-FEC6-FDB0-2060-5CD6CCB91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28A966-958D-AC02-4619-026D7F7C9BED}"/>
              </a:ext>
            </a:extLst>
          </p:cNvPr>
          <p:cNvSpPr txBox="1"/>
          <p:nvPr/>
        </p:nvSpPr>
        <p:spPr>
          <a:xfrm>
            <a:off x="955652" y="195944"/>
            <a:ext cx="800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Существующая система регулирования 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5A3EC7-7066-ADBA-FC3A-B202F8CB8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B10C90B1-A090-F44A-BD04-4E9B3B27AAA8}"/>
              </a:ext>
            </a:extLst>
          </p:cNvPr>
          <p:cNvSpPr/>
          <p:nvPr/>
        </p:nvSpPr>
        <p:spPr>
          <a:xfrm>
            <a:off x="3596766" y="1482252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6000B-6C00-1124-59AC-6C50E1905338}"/>
              </a:ext>
            </a:extLst>
          </p:cNvPr>
          <p:cNvSpPr txBox="1"/>
          <p:nvPr/>
        </p:nvSpPr>
        <p:spPr>
          <a:xfrm>
            <a:off x="2387273" y="974304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Gilroy ExtraBold" charset="0"/>
                <a:ea typeface="Gilroy ExtraBold" charset="0"/>
                <a:cs typeface="Gilroy ExtraBold" charset="0"/>
              </a:rPr>
              <a:t>Государство,</a:t>
            </a:r>
          </a:p>
          <a:p>
            <a:pPr algn="ctr"/>
            <a:r>
              <a:rPr lang="ru-RU" sz="1400" dirty="0">
                <a:latin typeface="Gilroy Light" charset="0"/>
                <a:ea typeface="Gilroy Light" charset="0"/>
                <a:cs typeface="Gilroy Light" charset="0"/>
              </a:rPr>
              <a:t>как регулятор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256AC57-C6E3-6CB0-7BC0-C1D682749AE4}"/>
              </a:ext>
            </a:extLst>
          </p:cNvPr>
          <p:cNvGrpSpPr/>
          <p:nvPr/>
        </p:nvGrpSpPr>
        <p:grpSpPr>
          <a:xfrm>
            <a:off x="3043323" y="4065376"/>
            <a:ext cx="1285552" cy="529488"/>
            <a:chOff x="2636968" y="4237457"/>
            <a:chExt cx="1285552" cy="529488"/>
          </a:xfrm>
        </p:grpSpPr>
        <p:grpSp>
          <p:nvGrpSpPr>
            <p:cNvPr id="36" name="Группа 90">
              <a:extLst>
                <a:ext uri="{FF2B5EF4-FFF2-40B4-BE49-F238E27FC236}">
                  <a16:creationId xmlns:a16="http://schemas.microsoft.com/office/drawing/2014/main" id="{AAB8EF6C-0F07-546A-5A8A-AE141A3A43C9}"/>
                </a:ext>
              </a:extLst>
            </p:cNvPr>
            <p:cNvGrpSpPr/>
            <p:nvPr/>
          </p:nvGrpSpPr>
          <p:grpSpPr>
            <a:xfrm>
              <a:off x="2636968" y="4237457"/>
              <a:ext cx="1285552" cy="513618"/>
              <a:chOff x="4056994" y="2984425"/>
              <a:chExt cx="2521702" cy="1007498"/>
            </a:xfrm>
          </p:grpSpPr>
          <p:sp>
            <p:nvSpPr>
              <p:cNvPr id="39" name="Прямоугольник с двумя скругленными соседними углами 38">
                <a:extLst>
                  <a:ext uri="{FF2B5EF4-FFF2-40B4-BE49-F238E27FC236}">
                    <a16:creationId xmlns:a16="http://schemas.microsoft.com/office/drawing/2014/main" id="{0C15CAD6-1EEA-80CA-FDB6-42505763A2F9}"/>
                  </a:ext>
                </a:extLst>
              </p:cNvPr>
              <p:cNvSpPr/>
              <p:nvPr/>
            </p:nvSpPr>
            <p:spPr>
              <a:xfrm>
                <a:off x="4056994" y="2984425"/>
                <a:ext cx="2520000" cy="576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Gilroy ExtraBold" charset="0"/>
                    <a:ea typeface="Gilroy ExtraBold" charset="0"/>
                    <a:cs typeface="Gilroy ExtraBold" charset="0"/>
                  </a:rPr>
                  <a:t>СРО 1-13</a:t>
                </a:r>
              </a:p>
            </p:txBody>
          </p:sp>
          <p:sp>
            <p:nvSpPr>
              <p:cNvPr id="40" name="Прямоугольник с двумя скругленными соседними углами 39">
                <a:extLst>
                  <a:ext uri="{FF2B5EF4-FFF2-40B4-BE49-F238E27FC236}">
                    <a16:creationId xmlns:a16="http://schemas.microsoft.com/office/drawing/2014/main" id="{E6F74106-80BD-D192-0999-73F0BDF593CE}"/>
                  </a:ext>
                </a:extLst>
              </p:cNvPr>
              <p:cNvSpPr/>
              <p:nvPr/>
            </p:nvSpPr>
            <p:spPr>
              <a:xfrm rot="10800000">
                <a:off x="4060619" y="3559923"/>
                <a:ext cx="1260000" cy="432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Прямоугольник с двумя скругленными соседними углами 40">
                <a:extLst>
                  <a:ext uri="{FF2B5EF4-FFF2-40B4-BE49-F238E27FC236}">
                    <a16:creationId xmlns:a16="http://schemas.microsoft.com/office/drawing/2014/main" id="{8538DF4F-95D3-14E0-E75A-2728EF04C795}"/>
                  </a:ext>
                </a:extLst>
              </p:cNvPr>
              <p:cNvSpPr/>
              <p:nvPr/>
            </p:nvSpPr>
            <p:spPr>
              <a:xfrm rot="10800000">
                <a:off x="5318696" y="3558369"/>
                <a:ext cx="1260000" cy="432000"/>
              </a:xfrm>
              <a:prstGeom prst="round2SameRect">
                <a:avLst/>
              </a:prstGeom>
              <a:noFill/>
              <a:ln w="38100">
                <a:solidFill>
                  <a:srgbClr val="2D59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BE0D51-025B-7D69-F16B-63A7728754BC}"/>
                </a:ext>
              </a:extLst>
            </p:cNvPr>
            <p:cNvSpPr txBox="1"/>
            <p:nvPr/>
          </p:nvSpPr>
          <p:spPr>
            <a:xfrm>
              <a:off x="2700471" y="4520724"/>
              <a:ext cx="529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Gilroy Light" charset="0"/>
                  <a:ea typeface="Gilroy Light" charset="0"/>
                  <a:cs typeface="Gilroy Light" charset="0"/>
                </a:rPr>
                <a:t>ЭС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210437-C651-E297-467E-0B8044D9B2C4}"/>
                </a:ext>
              </a:extLst>
            </p:cNvPr>
            <p:cNvSpPr txBox="1"/>
            <p:nvPr/>
          </p:nvSpPr>
          <p:spPr>
            <a:xfrm>
              <a:off x="3348529" y="4519299"/>
              <a:ext cx="529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Gilroy Light" charset="0"/>
                  <a:ea typeface="Gilroy Light" charset="0"/>
                  <a:cs typeface="Gilroy Light" charset="0"/>
                </a:rPr>
                <a:t>ДК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EDAB208-9D5C-A27F-12E8-31D4E3B2AD8E}"/>
              </a:ext>
            </a:extLst>
          </p:cNvPr>
          <p:cNvSpPr txBox="1"/>
          <p:nvPr/>
        </p:nvSpPr>
        <p:spPr>
          <a:xfrm>
            <a:off x="2901889" y="4882860"/>
            <a:ext cx="1567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Оценщик</a:t>
            </a:r>
          </a:p>
        </p:txBody>
      </p:sp>
      <p:sp>
        <p:nvSpPr>
          <p:cNvPr id="68" name="Стрелка вверх 67">
            <a:extLst>
              <a:ext uri="{FF2B5EF4-FFF2-40B4-BE49-F238E27FC236}">
                <a16:creationId xmlns:a16="http://schemas.microsoft.com/office/drawing/2014/main" id="{7A72B024-4334-ED6E-6512-D96DEF1C4A82}"/>
              </a:ext>
            </a:extLst>
          </p:cNvPr>
          <p:cNvSpPr/>
          <p:nvPr/>
        </p:nvSpPr>
        <p:spPr>
          <a:xfrm rot="10800000">
            <a:off x="4948015" y="2119838"/>
            <a:ext cx="284649" cy="1901248"/>
          </a:xfrm>
          <a:prstGeom prst="up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0E6830C-BCA2-2058-835C-8A5A6ECCCCC7}"/>
              </a:ext>
            </a:extLst>
          </p:cNvPr>
          <p:cNvSpPr txBox="1"/>
          <p:nvPr/>
        </p:nvSpPr>
        <p:spPr>
          <a:xfrm rot="5400000">
            <a:off x="4126073" y="2940603"/>
            <a:ext cx="255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Gilroy ExtraBold" charset="0"/>
                <a:ea typeface="Gilroy ExtraBold" charset="0"/>
                <a:cs typeface="Gilroy ExtraBold" charset="0"/>
              </a:rPr>
              <a:t>Контроль и наказание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F71B4-8B73-B393-A80F-BACEAD9731B5}"/>
              </a:ext>
            </a:extLst>
          </p:cNvPr>
          <p:cNvSpPr txBox="1"/>
          <p:nvPr/>
        </p:nvSpPr>
        <p:spPr>
          <a:xfrm>
            <a:off x="2387273" y="1725801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Gilroy ExtraBold" charset="0"/>
                <a:ea typeface="Gilroy ExtraBold" charset="0"/>
                <a:cs typeface="Gilroy ExtraBold" charset="0"/>
              </a:rPr>
              <a:t>Государство,</a:t>
            </a:r>
          </a:p>
          <a:p>
            <a:pPr algn="ctr"/>
            <a:r>
              <a:rPr lang="ru-RU" sz="1400" dirty="0">
                <a:latin typeface="Gilroy Light" charset="0"/>
                <a:ea typeface="Gilroy Light" charset="0"/>
                <a:cs typeface="Gilroy Light" charset="0"/>
              </a:rPr>
              <a:t>как контролирующий орган</a:t>
            </a:r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id="{209C743E-D190-FB9E-9F5B-23A252DF1FA8}"/>
              </a:ext>
            </a:extLst>
          </p:cNvPr>
          <p:cNvSpPr/>
          <p:nvPr/>
        </p:nvSpPr>
        <p:spPr>
          <a:xfrm>
            <a:off x="3596765" y="2232377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id="{E9841ADF-A1DE-4BF3-FF95-8EA2436BBBD8}"/>
              </a:ext>
            </a:extLst>
          </p:cNvPr>
          <p:cNvSpPr/>
          <p:nvPr/>
        </p:nvSpPr>
        <p:spPr>
          <a:xfrm>
            <a:off x="3590129" y="4667676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D2477-65D0-91C8-69AD-1F0A50AA64CB}"/>
              </a:ext>
            </a:extLst>
          </p:cNvPr>
          <p:cNvSpPr txBox="1"/>
          <p:nvPr/>
        </p:nvSpPr>
        <p:spPr>
          <a:xfrm>
            <a:off x="2698632" y="3204483"/>
            <a:ext cx="202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Различные проверяющие, в т.ч. Судебные эксперты</a:t>
            </a:r>
          </a:p>
          <a:p>
            <a:pPr algn="ctr"/>
            <a:endParaRPr lang="ru-RU" sz="1200" b="1" dirty="0"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16" name="Стрелка вниз 15">
            <a:extLst>
              <a:ext uri="{FF2B5EF4-FFF2-40B4-BE49-F238E27FC236}">
                <a16:creationId xmlns:a16="http://schemas.microsoft.com/office/drawing/2014/main" id="{2DDC181B-B1FB-2391-4368-A90C26EB2461}"/>
              </a:ext>
            </a:extLst>
          </p:cNvPr>
          <p:cNvSpPr/>
          <p:nvPr/>
        </p:nvSpPr>
        <p:spPr>
          <a:xfrm>
            <a:off x="3594201" y="3714676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A190A1-FB67-B0EE-2737-88597A5B7579}"/>
              </a:ext>
            </a:extLst>
          </p:cNvPr>
          <p:cNvSpPr txBox="1"/>
          <p:nvPr/>
        </p:nvSpPr>
        <p:spPr>
          <a:xfrm>
            <a:off x="6195977" y="1774317"/>
            <a:ext cx="331033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Light" panose="00000400000000000000" pitchFamily="50" charset="-52"/>
              </a:rPr>
              <a:t>Союз СОО</a:t>
            </a:r>
          </a:p>
          <a:p>
            <a:endParaRPr lang="ru-RU" sz="1400" dirty="0">
              <a:latin typeface="Gilroy Light" panose="000004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Light" panose="00000400000000000000" pitchFamily="50" charset="-52"/>
              </a:rPr>
              <a:t>СОД</a:t>
            </a:r>
          </a:p>
          <a:p>
            <a:endParaRPr lang="ru-RU" sz="1400" dirty="0">
              <a:latin typeface="Gilroy Light" panose="000004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Light" panose="00000400000000000000" pitchFamily="50" charset="-52"/>
              </a:rPr>
              <a:t>Апелляционный орган</a:t>
            </a:r>
          </a:p>
          <a:p>
            <a:endParaRPr lang="ru-RU" sz="1400" dirty="0">
              <a:latin typeface="Gilroy Light" panose="000004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Light" panose="00000400000000000000" pitchFamily="50" charset="-52"/>
              </a:rPr>
              <a:t>Оценочные фирмы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Light" panose="000004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Light" panose="00000400000000000000" pitchFamily="50" charset="-52"/>
              </a:rPr>
              <a:t>Заказчик</a:t>
            </a:r>
          </a:p>
          <a:p>
            <a:endParaRPr lang="ru-RU" sz="1400" dirty="0">
              <a:latin typeface="Gilroy Light" panose="000004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ilroy Light" panose="00000400000000000000" pitchFamily="50" charset="-52"/>
              </a:rPr>
              <a:t>2-я сторона сделки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Light" panose="00000400000000000000" pitchFamily="50" charset="-52"/>
            </a:endParaRPr>
          </a:p>
          <a:p>
            <a:endParaRPr lang="ru-RU" sz="1400" dirty="0">
              <a:latin typeface="Gilroy Light" panose="00000400000000000000" pitchFamily="5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Gilroy Light" panose="00000400000000000000" pitchFamily="50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C639C4-86FD-8898-A39F-3EFBD30058F2}"/>
              </a:ext>
            </a:extLst>
          </p:cNvPr>
          <p:cNvSpPr txBox="1"/>
          <p:nvPr/>
        </p:nvSpPr>
        <p:spPr>
          <a:xfrm>
            <a:off x="2698632" y="2467956"/>
            <a:ext cx="202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Прокуратура и следственные органы</a:t>
            </a:r>
          </a:p>
          <a:p>
            <a:pPr algn="ctr"/>
            <a:endParaRPr lang="ru-RU" sz="1200" b="1" dirty="0">
              <a:latin typeface="Gilroy ExtraBold" charset="0"/>
              <a:ea typeface="Gilroy ExtraBold" charset="0"/>
              <a:cs typeface="Gilroy ExtraBold" charset="0"/>
            </a:endParaRPr>
          </a:p>
        </p:txBody>
      </p:sp>
      <p:sp>
        <p:nvSpPr>
          <p:cNvPr id="19" name="Стрелка вниз 18">
            <a:extLst>
              <a:ext uri="{FF2B5EF4-FFF2-40B4-BE49-F238E27FC236}">
                <a16:creationId xmlns:a16="http://schemas.microsoft.com/office/drawing/2014/main" id="{A2848D28-B3D7-5AA8-EF38-A646C8FD5D44}"/>
              </a:ext>
            </a:extLst>
          </p:cNvPr>
          <p:cNvSpPr/>
          <p:nvPr/>
        </p:nvSpPr>
        <p:spPr>
          <a:xfrm>
            <a:off x="3590127" y="2936913"/>
            <a:ext cx="191069" cy="246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8DEF15-1E5E-4FFE-DEB2-C2AD6C18C0BA}"/>
              </a:ext>
            </a:extLst>
          </p:cNvPr>
          <p:cNvSpPr txBox="1"/>
          <p:nvPr/>
        </p:nvSpPr>
        <p:spPr>
          <a:xfrm>
            <a:off x="5731735" y="1229726"/>
            <a:ext cx="20225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latin typeface="Gilroy ExtraBold" charset="0"/>
                <a:ea typeface="Gilroy ExtraBold" charset="0"/>
                <a:cs typeface="Gilroy ExtraBold" charset="0"/>
              </a:rPr>
              <a:t>За бортом: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BFD23A4-B4D4-48DF-AA8D-C9833E673536}"/>
              </a:ext>
            </a:extLst>
          </p:cNvPr>
          <p:cNvCxnSpPr/>
          <p:nvPr/>
        </p:nvCxnSpPr>
        <p:spPr>
          <a:xfrm>
            <a:off x="2561841" y="5204647"/>
            <a:ext cx="224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4AF832-D32D-7437-0171-7D53B56BFE78}"/>
              </a:ext>
            </a:extLst>
          </p:cNvPr>
          <p:cNvSpPr txBox="1"/>
          <p:nvPr/>
        </p:nvSpPr>
        <p:spPr>
          <a:xfrm>
            <a:off x="2387273" y="5248800"/>
            <a:ext cx="2423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Gilroy ExtraBold" charset="0"/>
                <a:ea typeface="Gilroy ExtraBold" charset="0"/>
                <a:cs typeface="Gilroy ExtraBold" charset="0"/>
              </a:rPr>
              <a:t> Проверяется на соотв. ФЗ и ФСО</a:t>
            </a:r>
          </a:p>
        </p:txBody>
      </p:sp>
      <p:sp>
        <p:nvSpPr>
          <p:cNvPr id="25" name="Умножение 24">
            <a:extLst>
              <a:ext uri="{FF2B5EF4-FFF2-40B4-BE49-F238E27FC236}">
                <a16:creationId xmlns:a16="http://schemas.microsoft.com/office/drawing/2014/main" id="{75E0AA2C-A6CA-E676-4255-70E8AB0CC500}"/>
              </a:ext>
            </a:extLst>
          </p:cNvPr>
          <p:cNvSpPr/>
          <p:nvPr/>
        </p:nvSpPr>
        <p:spPr>
          <a:xfrm>
            <a:off x="3566431" y="5077422"/>
            <a:ext cx="238460" cy="25445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4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4789406-B148-C134-BDE9-62377F217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85" y="2454822"/>
            <a:ext cx="1524929" cy="31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1121" y="195944"/>
            <a:ext cx="54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Что происходит сейчас в 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/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70A340-14C9-444E-AB1B-8B903AC29669}"/>
              </a:ext>
            </a:extLst>
          </p:cNvPr>
          <p:cNvSpPr txBox="1"/>
          <p:nvPr/>
        </p:nvSpPr>
        <p:spPr>
          <a:xfrm>
            <a:off x="4916649" y="2061305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Оценщик</a:t>
            </a:r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5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55FC-A7D8-640E-A8D8-BE71219D8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E1A9A-DF93-6CF3-141A-B37CFFD41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85" y="2471989"/>
            <a:ext cx="1524929" cy="3123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47E0C9-0113-4AED-E0EF-D861DB7C66DF}"/>
              </a:ext>
            </a:extLst>
          </p:cNvPr>
          <p:cNvSpPr txBox="1"/>
          <p:nvPr/>
        </p:nvSpPr>
        <p:spPr>
          <a:xfrm>
            <a:off x="3561121" y="195944"/>
            <a:ext cx="540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Что происходит сейчас в ОД</a:t>
            </a:r>
          </a:p>
          <a:p>
            <a:pPr algn="r"/>
            <a:r>
              <a:rPr lang="ru-RU" sz="2800" b="1" dirty="0">
                <a:solidFill>
                  <a:srgbClr val="2D59A3"/>
                </a:solidFill>
                <a:latin typeface="Gilroy ExtraBold" charset="0"/>
                <a:ea typeface="Gilroy ExtraBold" charset="0"/>
                <a:cs typeface="Gilroy ExtraBold" charset="0"/>
              </a:rPr>
              <a:t>Интересы заказчика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EB5D7D-78BB-B3F8-D0D6-C2B7FF356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4491227"/>
            <a:ext cx="575855" cy="575855"/>
          </a:xfrm>
          <a:prstGeom prst="rect">
            <a:avLst/>
          </a:prstGeom>
        </p:spPr>
      </p:pic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DDC26AB1-3D80-1E45-5D92-0CC1209BCDA1}"/>
              </a:ext>
            </a:extLst>
          </p:cNvPr>
          <p:cNvSpPr/>
          <p:nvPr/>
        </p:nvSpPr>
        <p:spPr>
          <a:xfrm rot="21285816">
            <a:off x="2838650" y="2990642"/>
            <a:ext cx="5400000" cy="144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DC05DCE2-541B-A6D0-223E-1DC99FB63F19}"/>
              </a:ext>
            </a:extLst>
          </p:cNvPr>
          <p:cNvSpPr/>
          <p:nvPr/>
        </p:nvSpPr>
        <p:spPr>
          <a:xfrm rot="19815358">
            <a:off x="5253155" y="2786083"/>
            <a:ext cx="594000" cy="547200"/>
          </a:xfrm>
          <a:prstGeom prst="hexagon">
            <a:avLst/>
          </a:prstGeom>
          <a:solidFill>
            <a:srgbClr val="2D59A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A5D7413-6CCB-B391-EBCE-98D91FD35136}"/>
              </a:ext>
            </a:extLst>
          </p:cNvPr>
          <p:cNvSpPr/>
          <p:nvPr/>
        </p:nvSpPr>
        <p:spPr>
          <a:xfrm>
            <a:off x="5371356" y="2883624"/>
            <a:ext cx="360000" cy="360000"/>
          </a:xfrm>
          <a:prstGeom prst="ellipse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2D1BB9-E56B-69CE-BDE3-1667AFAA5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763" y="2607920"/>
            <a:ext cx="635704" cy="6357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96FB82-862A-3462-47B6-8A44002F4289}"/>
              </a:ext>
            </a:extLst>
          </p:cNvPr>
          <p:cNvSpPr txBox="1"/>
          <p:nvPr/>
        </p:nvSpPr>
        <p:spPr>
          <a:xfrm>
            <a:off x="2294109" y="2270670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Заказчик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235D6C-0BAC-73F0-8A14-EED7A958BFC6}"/>
              </a:ext>
            </a:extLst>
          </p:cNvPr>
          <p:cNvSpPr txBox="1"/>
          <p:nvPr/>
        </p:nvSpPr>
        <p:spPr>
          <a:xfrm>
            <a:off x="4916649" y="2061305"/>
            <a:ext cx="1267012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ilroy ExtraBold" panose="00000900000000000000" pitchFamily="50" charset="-52"/>
              </a:rPr>
              <a:t>Оценщик</a:t>
            </a:r>
          </a:p>
        </p:txBody>
      </p:sp>
      <p:grpSp>
        <p:nvGrpSpPr>
          <p:cNvPr id="4" name="Группа 13">
            <a:extLst>
              <a:ext uri="{FF2B5EF4-FFF2-40B4-BE49-F238E27FC236}">
                <a16:creationId xmlns:a16="http://schemas.microsoft.com/office/drawing/2014/main" id="{A5DC6167-8C32-12BD-2473-85FD32DE86A3}"/>
              </a:ext>
            </a:extLst>
          </p:cNvPr>
          <p:cNvGrpSpPr/>
          <p:nvPr/>
        </p:nvGrpSpPr>
        <p:grpSpPr>
          <a:xfrm>
            <a:off x="2705348" y="3029236"/>
            <a:ext cx="240701" cy="317153"/>
            <a:chOff x="2831388" y="3128666"/>
            <a:chExt cx="635303" cy="1335083"/>
          </a:xfrm>
        </p:grpSpPr>
        <p:sp>
          <p:nvSpPr>
            <p:cNvPr id="6" name="Открывающая фигурная скобка 7">
              <a:extLst>
                <a:ext uri="{FF2B5EF4-FFF2-40B4-BE49-F238E27FC236}">
                  <a16:creationId xmlns:a16="http://schemas.microsoft.com/office/drawing/2014/main" id="{13515B8F-6314-A002-B483-5AD7B9354469}"/>
                </a:ext>
              </a:extLst>
            </p:cNvPr>
            <p:cNvSpPr/>
            <p:nvPr/>
          </p:nvSpPr>
          <p:spPr>
            <a:xfrm>
              <a:off x="2831388" y="3128666"/>
              <a:ext cx="275303" cy="1335083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9">
              <a:extLst>
                <a:ext uri="{FF2B5EF4-FFF2-40B4-BE49-F238E27FC236}">
                  <a16:creationId xmlns:a16="http://schemas.microsoft.com/office/drawing/2014/main" id="{EB276584-5B37-24AF-14CF-DCDC64307395}"/>
                </a:ext>
              </a:extLst>
            </p:cNvPr>
            <p:cNvCxnSpPr/>
            <p:nvPr/>
          </p:nvCxnSpPr>
          <p:spPr>
            <a:xfrm flipV="1">
              <a:off x="3106691" y="4456296"/>
              <a:ext cx="360000" cy="720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994F4C-A906-4CFF-102D-DA2163A55E58}"/>
              </a:ext>
            </a:extLst>
          </p:cNvPr>
          <p:cNvSpPr txBox="1"/>
          <p:nvPr/>
        </p:nvSpPr>
        <p:spPr>
          <a:xfrm>
            <a:off x="2119049" y="2243678"/>
            <a:ext cx="615553" cy="1999891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ru-RU" sz="1400" b="1" dirty="0">
                <a:latin typeface="AvantGardeCTT" charset="0"/>
                <a:ea typeface="AvantGardeCTT" charset="0"/>
                <a:cs typeface="AvantGardeCTT" charset="0"/>
              </a:rPr>
              <a:t>ПРИБЫЛЬ</a:t>
            </a:r>
            <a:br>
              <a:rPr lang="ru-RU" sz="1400" b="1" dirty="0">
                <a:latin typeface="AvantGardeCTT" charset="0"/>
                <a:ea typeface="AvantGardeCTT" charset="0"/>
                <a:cs typeface="AvantGardeCTT" charset="0"/>
              </a:rPr>
            </a:br>
            <a:r>
              <a:rPr lang="ru-RU" sz="1400" b="1" dirty="0">
                <a:latin typeface="AvantGardeCTT" charset="0"/>
                <a:ea typeface="AvantGardeCTT" charset="0"/>
                <a:cs typeface="AvantGardeCTT" charset="0"/>
              </a:rPr>
              <a:t>ЗАКАЗЧИКА</a:t>
            </a:r>
          </a:p>
        </p:txBody>
      </p:sp>
      <p:sp>
        <p:nvSpPr>
          <p:cNvPr id="9" name="Скругленный прямоугольник 35">
            <a:extLst>
              <a:ext uri="{FF2B5EF4-FFF2-40B4-BE49-F238E27FC236}">
                <a16:creationId xmlns:a16="http://schemas.microsoft.com/office/drawing/2014/main" id="{A3CB2902-34AB-7413-F601-EE240E40241C}"/>
              </a:ext>
            </a:extLst>
          </p:cNvPr>
          <p:cNvSpPr/>
          <p:nvPr/>
        </p:nvSpPr>
        <p:spPr>
          <a:xfrm>
            <a:off x="2833033" y="2988000"/>
            <a:ext cx="5400000" cy="144000"/>
          </a:xfrm>
          <a:prstGeom prst="roundRect">
            <a:avLst/>
          </a:prstGeom>
          <a:noFill/>
          <a:ln w="63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371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8150</TotalTime>
  <Words>1338</Words>
  <Application>Microsoft Macintosh PowerPoint</Application>
  <PresentationFormat>Экран (16:10)</PresentationFormat>
  <Paragraphs>268</Paragraphs>
  <Slides>30</Slides>
  <Notes>29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AvantGardeCTT</vt:lpstr>
      <vt:lpstr>Calibri</vt:lpstr>
      <vt:lpstr>Calibri Light</vt:lpstr>
      <vt:lpstr>Cambria Math</vt:lpstr>
      <vt:lpstr>Gilroy ExtraBold</vt:lpstr>
      <vt:lpstr>Gilroy Light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Крайзман Леонид</dc:creator>
  <cp:lastModifiedBy>Александр Андреев</cp:lastModifiedBy>
  <cp:revision>218</cp:revision>
  <dcterms:created xsi:type="dcterms:W3CDTF">2018-11-22T09:41:30Z</dcterms:created>
  <dcterms:modified xsi:type="dcterms:W3CDTF">2025-06-12T06:10:22Z</dcterms:modified>
</cp:coreProperties>
</file>