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1"/>
  </p:notesMasterIdLst>
  <p:sldIdLst>
    <p:sldId id="257" r:id="rId2"/>
    <p:sldId id="298" r:id="rId3"/>
    <p:sldId id="472" r:id="rId4"/>
    <p:sldId id="258" r:id="rId5"/>
    <p:sldId id="288" r:id="rId6"/>
    <p:sldId id="289" r:id="rId7"/>
    <p:sldId id="294" r:id="rId8"/>
    <p:sldId id="295" r:id="rId9"/>
    <p:sldId id="296" r:id="rId10"/>
    <p:sldId id="275" r:id="rId11"/>
    <p:sldId id="297" r:id="rId12"/>
    <p:sldId id="291" r:id="rId13"/>
    <p:sldId id="287" r:id="rId14"/>
    <p:sldId id="262" r:id="rId15"/>
    <p:sldId id="265" r:id="rId16"/>
    <p:sldId id="266" r:id="rId17"/>
    <p:sldId id="263" r:id="rId18"/>
    <p:sldId id="436" r:id="rId19"/>
    <p:sldId id="437" r:id="rId20"/>
    <p:sldId id="470" r:id="rId21"/>
    <p:sldId id="267" r:id="rId22"/>
    <p:sldId id="268" r:id="rId23"/>
    <p:sldId id="269" r:id="rId24"/>
    <p:sldId id="264" r:id="rId25"/>
    <p:sldId id="271" r:id="rId26"/>
    <p:sldId id="270" r:id="rId27"/>
    <p:sldId id="438" r:id="rId28"/>
    <p:sldId id="439" r:id="rId29"/>
    <p:sldId id="440" r:id="rId30"/>
    <p:sldId id="441" r:id="rId31"/>
    <p:sldId id="442" r:id="rId32"/>
    <p:sldId id="443" r:id="rId33"/>
    <p:sldId id="444" r:id="rId34"/>
    <p:sldId id="446" r:id="rId35"/>
    <p:sldId id="447" r:id="rId36"/>
    <p:sldId id="448" r:id="rId37"/>
    <p:sldId id="449" r:id="rId38"/>
    <p:sldId id="450" r:id="rId39"/>
    <p:sldId id="451" r:id="rId40"/>
    <p:sldId id="273" r:id="rId41"/>
    <p:sldId id="274" r:id="rId42"/>
    <p:sldId id="276" r:id="rId43"/>
    <p:sldId id="452" r:id="rId44"/>
    <p:sldId id="453" r:id="rId45"/>
    <p:sldId id="454" r:id="rId46"/>
    <p:sldId id="455" r:id="rId47"/>
    <p:sldId id="456" r:id="rId48"/>
    <p:sldId id="457" r:id="rId49"/>
    <p:sldId id="459" r:id="rId50"/>
    <p:sldId id="460" r:id="rId51"/>
    <p:sldId id="461" r:id="rId52"/>
    <p:sldId id="285" r:id="rId53"/>
    <p:sldId id="272" r:id="rId54"/>
    <p:sldId id="278" r:id="rId55"/>
    <p:sldId id="279" r:id="rId56"/>
    <p:sldId id="280" r:id="rId57"/>
    <p:sldId id="281" r:id="rId58"/>
    <p:sldId id="283" r:id="rId59"/>
    <p:sldId id="299" r:id="rId60"/>
    <p:sldId id="422" r:id="rId61"/>
    <p:sldId id="432" r:id="rId62"/>
    <p:sldId id="425" r:id="rId63"/>
    <p:sldId id="431" r:id="rId64"/>
    <p:sldId id="434" r:id="rId65"/>
    <p:sldId id="435" r:id="rId66"/>
    <p:sldId id="430" r:id="rId67"/>
    <p:sldId id="433" r:id="rId68"/>
    <p:sldId id="423" r:id="rId69"/>
    <p:sldId id="421" r:id="rId70"/>
    <p:sldId id="462" r:id="rId71"/>
    <p:sldId id="463" r:id="rId72"/>
    <p:sldId id="464" r:id="rId73"/>
    <p:sldId id="465" r:id="rId74"/>
    <p:sldId id="466" r:id="rId75"/>
    <p:sldId id="467" r:id="rId76"/>
    <p:sldId id="468" r:id="rId77"/>
    <p:sldId id="469" r:id="rId78"/>
    <p:sldId id="282" r:id="rId79"/>
    <p:sldId id="286" r:id="rId8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028" autoAdjust="0"/>
    <p:restoredTop sz="95946"/>
  </p:normalViewPr>
  <p:slideViewPr>
    <p:cSldViewPr snapToGrid="0" snapToObjects="1">
      <p:cViewPr varScale="1">
        <p:scale>
          <a:sx n="108" d="100"/>
          <a:sy n="108" d="100"/>
        </p:scale>
        <p:origin x="138" y="2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Users\alekseikreshtopov\Documents\&#1057;&#1080;&#1090;&#1080;&#1073;&#1072;&#1085;&#1082;%20&#1080;%20&#1087;&#1088;&#1086;&#1095;&#1080;&#1077;\&#1044;&#1072;&#1085;&#1085;&#1099;&#1077;%20&#1087;&#1086;%20&#1080;&#1087;&#1086;&#1090;&#1077;&#1082;&#107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a:t>Распределение налогов при 6% УСН</a:t>
            </a:r>
          </a:p>
        </c:rich>
      </c:tx>
      <c:overlay val="0"/>
    </c:title>
    <c:autoTitleDeleted val="0"/>
    <c:plotArea>
      <c:layout/>
      <c:pieChart>
        <c:varyColors val="1"/>
        <c:ser>
          <c:idx val="0"/>
          <c:order val="0"/>
          <c:explosion val="25"/>
          <c:dPt>
            <c:idx val="0"/>
            <c:bubble3D val="0"/>
            <c:spPr>
              <a:solidFill>
                <a:srgbClr val="FF0000"/>
              </a:solidFill>
            </c:spPr>
            <c:extLst>
              <c:ext xmlns:c16="http://schemas.microsoft.com/office/drawing/2014/chart" uri="{C3380CC4-5D6E-409C-BE32-E72D297353CC}">
                <c16:uniqueId val="{00000001-FE74-E844-8D34-9DABACDC89B0}"/>
              </c:ext>
            </c:extLst>
          </c:dPt>
          <c:dPt>
            <c:idx val="1"/>
            <c:bubble3D val="0"/>
            <c:spPr>
              <a:solidFill>
                <a:srgbClr val="0070C0"/>
              </a:solidFill>
            </c:spPr>
            <c:extLst>
              <c:ext xmlns:c16="http://schemas.microsoft.com/office/drawing/2014/chart" uri="{C3380CC4-5D6E-409C-BE32-E72D297353CC}">
                <c16:uniqueId val="{00000003-FE74-E844-8D34-9DABACDC89B0}"/>
              </c:ext>
            </c:extLst>
          </c:dPt>
          <c:dPt>
            <c:idx val="2"/>
            <c:bubble3D val="0"/>
            <c:spPr>
              <a:solidFill>
                <a:srgbClr val="C00000"/>
              </a:solidFill>
            </c:spPr>
            <c:extLst>
              <c:ext xmlns:c16="http://schemas.microsoft.com/office/drawing/2014/chart" uri="{C3380CC4-5D6E-409C-BE32-E72D297353CC}">
                <c16:uniqueId val="{00000005-FE74-E844-8D34-9DABACDC89B0}"/>
              </c:ext>
            </c:extLst>
          </c:dPt>
          <c:dLbls>
            <c:spPr>
              <a:noFill/>
              <a:ln>
                <a:noFill/>
              </a:ln>
              <a:effectLst/>
            </c:spPr>
            <c:txPr>
              <a:bodyPr wrap="square" lIns="38100" tIns="19050" rIns="38100" bIns="19050" anchor="ctr">
                <a:spAutoFit/>
              </a:bodyPr>
              <a:lstStyle/>
              <a:p>
                <a:pPr>
                  <a:defRPr sz="1400"/>
                </a:pPr>
                <a:endParaRPr lang="ru-RU"/>
              </a:p>
            </c:txPr>
            <c:showLegendKey val="0"/>
            <c:showVal val="0"/>
            <c:showCatName val="1"/>
            <c:showSerName val="0"/>
            <c:showPercent val="0"/>
            <c:showBubbleSize val="0"/>
            <c:showLeaderLines val="0"/>
            <c:extLst>
              <c:ext xmlns:c15="http://schemas.microsoft.com/office/drawing/2012/chart" uri="{CE6537A1-D6FC-4f65-9D91-7224C49458BB}"/>
            </c:extLst>
          </c:dLbls>
          <c:cat>
            <c:strRef>
              <c:f>'Налоговое бремя'!$B$30:$B$32</c:f>
              <c:strCache>
                <c:ptCount val="3"/>
                <c:pt idx="0">
                  <c:v>УСН 6%</c:v>
                </c:pt>
                <c:pt idx="1">
                  <c:v>Доход собственника</c:v>
                </c:pt>
                <c:pt idx="2">
                  <c:v>Налог на имущество 10-20%</c:v>
                </c:pt>
              </c:strCache>
            </c:strRef>
          </c:cat>
          <c:val>
            <c:numRef>
              <c:f>'Налоговое бремя'!$C$30:$C$32</c:f>
              <c:numCache>
                <c:formatCode>0%</c:formatCode>
                <c:ptCount val="3"/>
                <c:pt idx="0">
                  <c:v>0.06</c:v>
                </c:pt>
                <c:pt idx="1">
                  <c:v>0.79</c:v>
                </c:pt>
                <c:pt idx="2">
                  <c:v>0.15</c:v>
                </c:pt>
              </c:numCache>
            </c:numRef>
          </c:val>
          <c:extLst>
            <c:ext xmlns:c16="http://schemas.microsoft.com/office/drawing/2014/chart" uri="{C3380CC4-5D6E-409C-BE32-E72D297353CC}">
              <c16:uniqueId val="{00000006-FE74-E844-8D34-9DABACDC89B0}"/>
            </c:ext>
          </c:extLst>
        </c:ser>
        <c:dLbls>
          <c:showLegendKey val="0"/>
          <c:showVal val="0"/>
          <c:showCatName val="1"/>
          <c:showSerName val="0"/>
          <c:showPercent val="0"/>
          <c:showBubbleSize val="0"/>
          <c:showLeaderLines val="0"/>
        </c:dLbls>
        <c:firstSliceAng val="0"/>
      </c:pieChart>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DC36D5-CF4D-8444-B855-0F4670E9D3A9}" type="datetimeFigureOut">
              <a:rPr lang="ru-RU" smtClean="0"/>
              <a:t>17.06.2025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ru-RU"/>
              <a:t>Образец текста
Второй уровень
Третий уровень
Четвертый уровень
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3EE707-E1A6-F045-8C2F-55261F452631}" type="slidenum">
              <a:rPr lang="ru-RU" smtClean="0"/>
              <a:t>‹#›</a:t>
            </a:fld>
            <a:endParaRPr lang="ru-RU"/>
          </a:p>
        </p:txBody>
      </p:sp>
    </p:spTree>
    <p:extLst>
      <p:ext uri="{BB962C8B-B14F-4D97-AF65-F5344CB8AC3E}">
        <p14:creationId xmlns:p14="http://schemas.microsoft.com/office/powerpoint/2010/main" val="1114704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0AE020-1CEC-004D-8B27-96AD48A897A9}"/>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9E216E7A-DC68-E948-954F-4DD3477B95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943AF741-AAC1-DF4C-A9FA-DB88CD402592}"/>
              </a:ext>
            </a:extLst>
          </p:cNvPr>
          <p:cNvSpPr>
            <a:spLocks noGrp="1"/>
          </p:cNvSpPr>
          <p:nvPr>
            <p:ph type="dt" sz="half" idx="10"/>
          </p:nvPr>
        </p:nvSpPr>
        <p:spPr/>
        <p:txBody>
          <a:bodyPr/>
          <a:lstStyle/>
          <a:p>
            <a:fld id="{FBD9FCCC-E9B9-894C-94C3-C4B182EF3B24}" type="datetime1">
              <a:rPr lang="ru-RU" smtClean="0"/>
              <a:t>17.06.2025</a:t>
            </a:fld>
            <a:endParaRPr lang="ru-RU"/>
          </a:p>
        </p:txBody>
      </p:sp>
      <p:sp>
        <p:nvSpPr>
          <p:cNvPr id="5" name="Нижний колонтитул 4">
            <a:extLst>
              <a:ext uri="{FF2B5EF4-FFF2-40B4-BE49-F238E27FC236}">
                <a16:creationId xmlns:a16="http://schemas.microsoft.com/office/drawing/2014/main" id="{FA43A42D-E6A0-6F4F-B3D9-839036EC57F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DE312A4-978C-3349-9F6E-34CF0B9D6046}"/>
              </a:ext>
            </a:extLst>
          </p:cNvPr>
          <p:cNvSpPr>
            <a:spLocks noGrp="1"/>
          </p:cNvSpPr>
          <p:nvPr>
            <p:ph type="sldNum" sz="quarter" idx="12"/>
          </p:nvPr>
        </p:nvSpPr>
        <p:spPr/>
        <p:txBody>
          <a:bodyPr/>
          <a:lstStyle/>
          <a:p>
            <a:fld id="{1B3261D6-CC2A-9E49-88E2-AEC025041568}" type="slidenum">
              <a:rPr lang="ru-RU" smtClean="0"/>
              <a:t>‹#›</a:t>
            </a:fld>
            <a:endParaRPr lang="ru-RU"/>
          </a:p>
        </p:txBody>
      </p:sp>
    </p:spTree>
    <p:extLst>
      <p:ext uri="{BB962C8B-B14F-4D97-AF65-F5344CB8AC3E}">
        <p14:creationId xmlns:p14="http://schemas.microsoft.com/office/powerpoint/2010/main" val="1166460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CFBCD7-8EC4-D34D-A820-73D801F2DB82}"/>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3B2DB1A2-AC13-BC49-9FA9-1A009BC0380E}"/>
              </a:ext>
            </a:extLst>
          </p:cNvPr>
          <p:cNvSpPr>
            <a:spLocks noGrp="1"/>
          </p:cNvSpPr>
          <p:nvPr>
            <p:ph type="body" orient="vert" idx="1"/>
          </p:nvPr>
        </p:nvSpPr>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505F8D9E-8E42-A749-992B-071768E35ABC}"/>
              </a:ext>
            </a:extLst>
          </p:cNvPr>
          <p:cNvSpPr>
            <a:spLocks noGrp="1"/>
          </p:cNvSpPr>
          <p:nvPr>
            <p:ph type="dt" sz="half" idx="10"/>
          </p:nvPr>
        </p:nvSpPr>
        <p:spPr/>
        <p:txBody>
          <a:bodyPr/>
          <a:lstStyle/>
          <a:p>
            <a:fld id="{4ED3963C-AA01-F241-8B48-B3EB72BB367F}" type="datetime1">
              <a:rPr lang="ru-RU" smtClean="0"/>
              <a:t>17.06.2025</a:t>
            </a:fld>
            <a:endParaRPr lang="ru-RU"/>
          </a:p>
        </p:txBody>
      </p:sp>
      <p:sp>
        <p:nvSpPr>
          <p:cNvPr id="5" name="Нижний колонтитул 4">
            <a:extLst>
              <a:ext uri="{FF2B5EF4-FFF2-40B4-BE49-F238E27FC236}">
                <a16:creationId xmlns:a16="http://schemas.microsoft.com/office/drawing/2014/main" id="{D752EFDC-9755-FE4C-8607-EF8431DC06A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0A9AE3D-46FA-E844-A220-E8C070D04A7E}"/>
              </a:ext>
            </a:extLst>
          </p:cNvPr>
          <p:cNvSpPr>
            <a:spLocks noGrp="1"/>
          </p:cNvSpPr>
          <p:nvPr>
            <p:ph type="sldNum" sz="quarter" idx="12"/>
          </p:nvPr>
        </p:nvSpPr>
        <p:spPr/>
        <p:txBody>
          <a:bodyPr/>
          <a:lstStyle/>
          <a:p>
            <a:fld id="{1B3261D6-CC2A-9E49-88E2-AEC025041568}" type="slidenum">
              <a:rPr lang="ru-RU" smtClean="0"/>
              <a:t>‹#›</a:t>
            </a:fld>
            <a:endParaRPr lang="ru-RU"/>
          </a:p>
        </p:txBody>
      </p:sp>
    </p:spTree>
    <p:extLst>
      <p:ext uri="{BB962C8B-B14F-4D97-AF65-F5344CB8AC3E}">
        <p14:creationId xmlns:p14="http://schemas.microsoft.com/office/powerpoint/2010/main" val="3311905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58E3ED54-5FC0-7D4D-84F3-089110814E52}"/>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E8740DB2-E690-D740-A877-9E0A6DA36B7F}"/>
              </a:ext>
            </a:extLst>
          </p:cNvPr>
          <p:cNvSpPr>
            <a:spLocks noGrp="1"/>
          </p:cNvSpPr>
          <p:nvPr>
            <p:ph type="body" orient="vert" idx="1"/>
          </p:nvPr>
        </p:nvSpPr>
        <p:spPr>
          <a:xfrm>
            <a:off x="838200" y="365125"/>
            <a:ext cx="7734300" cy="5811838"/>
          </a:xfrm>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18169CBE-48CB-7B44-8992-C9DF9EDC5C7A}"/>
              </a:ext>
            </a:extLst>
          </p:cNvPr>
          <p:cNvSpPr>
            <a:spLocks noGrp="1"/>
          </p:cNvSpPr>
          <p:nvPr>
            <p:ph type="dt" sz="half" idx="10"/>
          </p:nvPr>
        </p:nvSpPr>
        <p:spPr/>
        <p:txBody>
          <a:bodyPr/>
          <a:lstStyle/>
          <a:p>
            <a:fld id="{A3786BD6-C67C-2149-9F15-43C0404DF127}" type="datetime1">
              <a:rPr lang="ru-RU" smtClean="0"/>
              <a:t>17.06.2025</a:t>
            </a:fld>
            <a:endParaRPr lang="ru-RU"/>
          </a:p>
        </p:txBody>
      </p:sp>
      <p:sp>
        <p:nvSpPr>
          <p:cNvPr id="5" name="Нижний колонтитул 4">
            <a:extLst>
              <a:ext uri="{FF2B5EF4-FFF2-40B4-BE49-F238E27FC236}">
                <a16:creationId xmlns:a16="http://schemas.microsoft.com/office/drawing/2014/main" id="{7086C33D-2B65-2B40-BFA4-AAAEF6EFA2C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EF9DA8C-28F5-7F40-B9C7-75B1AE44859C}"/>
              </a:ext>
            </a:extLst>
          </p:cNvPr>
          <p:cNvSpPr>
            <a:spLocks noGrp="1"/>
          </p:cNvSpPr>
          <p:nvPr>
            <p:ph type="sldNum" sz="quarter" idx="12"/>
          </p:nvPr>
        </p:nvSpPr>
        <p:spPr/>
        <p:txBody>
          <a:bodyPr/>
          <a:lstStyle/>
          <a:p>
            <a:fld id="{1B3261D6-CC2A-9E49-88E2-AEC025041568}" type="slidenum">
              <a:rPr lang="ru-RU" smtClean="0"/>
              <a:t>‹#›</a:t>
            </a:fld>
            <a:endParaRPr lang="ru-RU"/>
          </a:p>
        </p:txBody>
      </p:sp>
    </p:spTree>
    <p:extLst>
      <p:ext uri="{BB962C8B-B14F-4D97-AF65-F5344CB8AC3E}">
        <p14:creationId xmlns:p14="http://schemas.microsoft.com/office/powerpoint/2010/main" val="3770470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0300A1-1D35-8C42-859A-A28A51F618E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6C1947C9-B26A-BC4F-8B51-90875C360004}"/>
              </a:ext>
            </a:extLst>
          </p:cNvPr>
          <p:cNvSpPr>
            <a:spLocks noGrp="1"/>
          </p:cNvSpPr>
          <p:nvPr>
            <p:ph idx="1"/>
          </p:nvPr>
        </p:nvSpPr>
        <p:spPr/>
        <p:txBody>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AA52264E-CD20-2845-BCB1-12FE6FD3E511}"/>
              </a:ext>
            </a:extLst>
          </p:cNvPr>
          <p:cNvSpPr>
            <a:spLocks noGrp="1"/>
          </p:cNvSpPr>
          <p:nvPr>
            <p:ph type="dt" sz="half" idx="10"/>
          </p:nvPr>
        </p:nvSpPr>
        <p:spPr/>
        <p:txBody>
          <a:bodyPr/>
          <a:lstStyle/>
          <a:p>
            <a:fld id="{A7377BF8-0B62-E84F-95A8-6B0E95DF74F8}" type="datetime1">
              <a:rPr lang="ru-RU" smtClean="0"/>
              <a:t>17.06.2025</a:t>
            </a:fld>
            <a:endParaRPr lang="ru-RU"/>
          </a:p>
        </p:txBody>
      </p:sp>
      <p:sp>
        <p:nvSpPr>
          <p:cNvPr id="5" name="Нижний колонтитул 4">
            <a:extLst>
              <a:ext uri="{FF2B5EF4-FFF2-40B4-BE49-F238E27FC236}">
                <a16:creationId xmlns:a16="http://schemas.microsoft.com/office/drawing/2014/main" id="{00763808-3E5A-7F40-9FD5-3A1F6308888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EC3C6D6-EA8F-4B4E-80C3-1F32A9EF8C3E}"/>
              </a:ext>
            </a:extLst>
          </p:cNvPr>
          <p:cNvSpPr>
            <a:spLocks noGrp="1"/>
          </p:cNvSpPr>
          <p:nvPr>
            <p:ph type="sldNum" sz="quarter" idx="12"/>
          </p:nvPr>
        </p:nvSpPr>
        <p:spPr/>
        <p:txBody>
          <a:bodyPr/>
          <a:lstStyle/>
          <a:p>
            <a:fld id="{1B3261D6-CC2A-9E49-88E2-AEC025041568}" type="slidenum">
              <a:rPr lang="ru-RU" smtClean="0"/>
              <a:t>‹#›</a:t>
            </a:fld>
            <a:endParaRPr lang="ru-RU"/>
          </a:p>
        </p:txBody>
      </p:sp>
    </p:spTree>
    <p:extLst>
      <p:ext uri="{BB962C8B-B14F-4D97-AF65-F5344CB8AC3E}">
        <p14:creationId xmlns:p14="http://schemas.microsoft.com/office/powerpoint/2010/main" val="3209694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370EF0-6202-4143-8E31-2CF705D932D6}"/>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22AFB243-8950-8048-A3D8-79FDCFB3A7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F727C7F5-A257-1B40-A9B7-C795E4FF89EF}"/>
              </a:ext>
            </a:extLst>
          </p:cNvPr>
          <p:cNvSpPr>
            <a:spLocks noGrp="1"/>
          </p:cNvSpPr>
          <p:nvPr>
            <p:ph type="dt" sz="half" idx="10"/>
          </p:nvPr>
        </p:nvSpPr>
        <p:spPr/>
        <p:txBody>
          <a:bodyPr/>
          <a:lstStyle/>
          <a:p>
            <a:fld id="{D94AF9A3-B077-5D4A-B9C4-E56DC809FBE4}" type="datetime1">
              <a:rPr lang="ru-RU" smtClean="0"/>
              <a:t>17.06.2025</a:t>
            </a:fld>
            <a:endParaRPr lang="ru-RU"/>
          </a:p>
        </p:txBody>
      </p:sp>
      <p:sp>
        <p:nvSpPr>
          <p:cNvPr id="5" name="Нижний колонтитул 4">
            <a:extLst>
              <a:ext uri="{FF2B5EF4-FFF2-40B4-BE49-F238E27FC236}">
                <a16:creationId xmlns:a16="http://schemas.microsoft.com/office/drawing/2014/main" id="{77BBC43C-CC3F-E241-B8B6-1614FFC1EFB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6C4E189-7DAF-394A-B818-EA33607A2D5D}"/>
              </a:ext>
            </a:extLst>
          </p:cNvPr>
          <p:cNvSpPr>
            <a:spLocks noGrp="1"/>
          </p:cNvSpPr>
          <p:nvPr>
            <p:ph type="sldNum" sz="quarter" idx="12"/>
          </p:nvPr>
        </p:nvSpPr>
        <p:spPr/>
        <p:txBody>
          <a:bodyPr/>
          <a:lstStyle/>
          <a:p>
            <a:fld id="{1B3261D6-CC2A-9E49-88E2-AEC025041568}" type="slidenum">
              <a:rPr lang="ru-RU" smtClean="0"/>
              <a:t>‹#›</a:t>
            </a:fld>
            <a:endParaRPr lang="ru-RU"/>
          </a:p>
        </p:txBody>
      </p:sp>
    </p:spTree>
    <p:extLst>
      <p:ext uri="{BB962C8B-B14F-4D97-AF65-F5344CB8AC3E}">
        <p14:creationId xmlns:p14="http://schemas.microsoft.com/office/powerpoint/2010/main" val="3307768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8B7363-78DB-5943-9C53-B173C4C01DDF}"/>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4052787D-B698-E946-8D8D-FB918E6C3F8F}"/>
              </a:ext>
            </a:extLst>
          </p:cNvPr>
          <p:cNvSpPr>
            <a:spLocks noGrp="1"/>
          </p:cNvSpPr>
          <p:nvPr>
            <p:ph sz="half" idx="1"/>
          </p:nvPr>
        </p:nvSpPr>
        <p:spPr>
          <a:xfrm>
            <a:off x="838200" y="1825625"/>
            <a:ext cx="5181600" cy="4351338"/>
          </a:xfrm>
        </p:spPr>
        <p:txBody>
          <a:body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F0CC0103-39A9-004E-B434-6DD0F82D8053}"/>
              </a:ext>
            </a:extLst>
          </p:cNvPr>
          <p:cNvSpPr>
            <a:spLocks noGrp="1"/>
          </p:cNvSpPr>
          <p:nvPr>
            <p:ph sz="half" idx="2"/>
          </p:nvPr>
        </p:nvSpPr>
        <p:spPr>
          <a:xfrm>
            <a:off x="6172200" y="1825625"/>
            <a:ext cx="5181600" cy="4351338"/>
          </a:xfrm>
        </p:spPr>
        <p:txBody>
          <a:body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963B7870-8EF3-8346-9EBD-09E780D6EAC0}"/>
              </a:ext>
            </a:extLst>
          </p:cNvPr>
          <p:cNvSpPr>
            <a:spLocks noGrp="1"/>
          </p:cNvSpPr>
          <p:nvPr>
            <p:ph type="dt" sz="half" idx="10"/>
          </p:nvPr>
        </p:nvSpPr>
        <p:spPr/>
        <p:txBody>
          <a:bodyPr/>
          <a:lstStyle/>
          <a:p>
            <a:fld id="{26E774F6-47B2-7143-BE8D-2B9FDA38493B}" type="datetime1">
              <a:rPr lang="ru-RU" smtClean="0"/>
              <a:t>17.06.2025</a:t>
            </a:fld>
            <a:endParaRPr lang="ru-RU"/>
          </a:p>
        </p:txBody>
      </p:sp>
      <p:sp>
        <p:nvSpPr>
          <p:cNvPr id="6" name="Нижний колонтитул 5">
            <a:extLst>
              <a:ext uri="{FF2B5EF4-FFF2-40B4-BE49-F238E27FC236}">
                <a16:creationId xmlns:a16="http://schemas.microsoft.com/office/drawing/2014/main" id="{3C9061F7-EC7E-6149-881D-D43B08FB4A7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3A0BBE6-EC62-B440-965F-081B9DCE971D}"/>
              </a:ext>
            </a:extLst>
          </p:cNvPr>
          <p:cNvSpPr>
            <a:spLocks noGrp="1"/>
          </p:cNvSpPr>
          <p:nvPr>
            <p:ph type="sldNum" sz="quarter" idx="12"/>
          </p:nvPr>
        </p:nvSpPr>
        <p:spPr/>
        <p:txBody>
          <a:bodyPr/>
          <a:lstStyle/>
          <a:p>
            <a:fld id="{1B3261D6-CC2A-9E49-88E2-AEC025041568}" type="slidenum">
              <a:rPr lang="ru-RU" smtClean="0"/>
              <a:t>‹#›</a:t>
            </a:fld>
            <a:endParaRPr lang="ru-RU"/>
          </a:p>
        </p:txBody>
      </p:sp>
    </p:spTree>
    <p:extLst>
      <p:ext uri="{BB962C8B-B14F-4D97-AF65-F5344CB8AC3E}">
        <p14:creationId xmlns:p14="http://schemas.microsoft.com/office/powerpoint/2010/main" val="1006725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CEF19D-B2C8-AF4C-B869-8CA32DBEF33D}"/>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758503CE-FE17-304D-AEA1-43B006C65F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3827EDFD-8608-5842-AD25-846E74B2457F}"/>
              </a:ext>
            </a:extLst>
          </p:cNvPr>
          <p:cNvSpPr>
            <a:spLocks noGrp="1"/>
          </p:cNvSpPr>
          <p:nvPr>
            <p:ph sz="half" idx="2"/>
          </p:nvPr>
        </p:nvSpPr>
        <p:spPr>
          <a:xfrm>
            <a:off x="839788" y="2505075"/>
            <a:ext cx="5157787" cy="3684588"/>
          </a:xfrm>
        </p:spPr>
        <p:txBody>
          <a:bodyPr/>
          <a:lstStyle/>
          <a:p>
            <a:r>
              <a:rPr lang="ru-RU"/>
              <a:t>Образец текста
Второй уровень
Третий уровень
Четвертый уровень
Пятый уровень</a:t>
            </a:r>
          </a:p>
        </p:txBody>
      </p:sp>
      <p:sp>
        <p:nvSpPr>
          <p:cNvPr id="5" name="Текст 4">
            <a:extLst>
              <a:ext uri="{FF2B5EF4-FFF2-40B4-BE49-F238E27FC236}">
                <a16:creationId xmlns:a16="http://schemas.microsoft.com/office/drawing/2014/main" id="{CB267EFC-483F-8A48-859A-323C254A61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ru-RU"/>
              <a:t>Образец текста
Второй уровень
Третий уровень
Четвертый уровень
Пятый уровень</a:t>
            </a:r>
          </a:p>
        </p:txBody>
      </p:sp>
      <p:sp>
        <p:nvSpPr>
          <p:cNvPr id="6" name="Объект 5">
            <a:extLst>
              <a:ext uri="{FF2B5EF4-FFF2-40B4-BE49-F238E27FC236}">
                <a16:creationId xmlns:a16="http://schemas.microsoft.com/office/drawing/2014/main" id="{6C81315A-F32B-1F42-8775-FC9CBF410573}"/>
              </a:ext>
            </a:extLst>
          </p:cNvPr>
          <p:cNvSpPr>
            <a:spLocks noGrp="1"/>
          </p:cNvSpPr>
          <p:nvPr>
            <p:ph sz="quarter" idx="4"/>
          </p:nvPr>
        </p:nvSpPr>
        <p:spPr>
          <a:xfrm>
            <a:off x="6172200" y="2505075"/>
            <a:ext cx="5183188" cy="3684588"/>
          </a:xfrm>
        </p:spPr>
        <p:txBody>
          <a:bodyPr/>
          <a:lstStyle/>
          <a:p>
            <a:r>
              <a:rPr lang="ru-RU"/>
              <a:t>Образец текста
Второй уровень
Третий уровень
Четвертый уровень
Пятый уровень</a:t>
            </a:r>
          </a:p>
        </p:txBody>
      </p:sp>
      <p:sp>
        <p:nvSpPr>
          <p:cNvPr id="7" name="Дата 6">
            <a:extLst>
              <a:ext uri="{FF2B5EF4-FFF2-40B4-BE49-F238E27FC236}">
                <a16:creationId xmlns:a16="http://schemas.microsoft.com/office/drawing/2014/main" id="{A7E090DE-4F2A-994F-A7D5-941C1F6164A2}"/>
              </a:ext>
            </a:extLst>
          </p:cNvPr>
          <p:cNvSpPr>
            <a:spLocks noGrp="1"/>
          </p:cNvSpPr>
          <p:nvPr>
            <p:ph type="dt" sz="half" idx="10"/>
          </p:nvPr>
        </p:nvSpPr>
        <p:spPr/>
        <p:txBody>
          <a:bodyPr/>
          <a:lstStyle/>
          <a:p>
            <a:fld id="{B6767940-A4B8-F34E-A197-ED1B984A305D}" type="datetime1">
              <a:rPr lang="ru-RU" smtClean="0"/>
              <a:t>17.06.2025</a:t>
            </a:fld>
            <a:endParaRPr lang="ru-RU"/>
          </a:p>
        </p:txBody>
      </p:sp>
      <p:sp>
        <p:nvSpPr>
          <p:cNvPr id="8" name="Нижний колонтитул 7">
            <a:extLst>
              <a:ext uri="{FF2B5EF4-FFF2-40B4-BE49-F238E27FC236}">
                <a16:creationId xmlns:a16="http://schemas.microsoft.com/office/drawing/2014/main" id="{D4DB9DA8-9B5A-F840-9A5F-18610673B81D}"/>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BE408934-6451-8440-AC5D-2559EC03CC73}"/>
              </a:ext>
            </a:extLst>
          </p:cNvPr>
          <p:cNvSpPr>
            <a:spLocks noGrp="1"/>
          </p:cNvSpPr>
          <p:nvPr>
            <p:ph type="sldNum" sz="quarter" idx="12"/>
          </p:nvPr>
        </p:nvSpPr>
        <p:spPr/>
        <p:txBody>
          <a:bodyPr/>
          <a:lstStyle/>
          <a:p>
            <a:fld id="{1B3261D6-CC2A-9E49-88E2-AEC025041568}" type="slidenum">
              <a:rPr lang="ru-RU" smtClean="0"/>
              <a:t>‹#›</a:t>
            </a:fld>
            <a:endParaRPr lang="ru-RU"/>
          </a:p>
        </p:txBody>
      </p:sp>
    </p:spTree>
    <p:extLst>
      <p:ext uri="{BB962C8B-B14F-4D97-AF65-F5344CB8AC3E}">
        <p14:creationId xmlns:p14="http://schemas.microsoft.com/office/powerpoint/2010/main" val="2506798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92D748-131D-0140-9953-0AFFECC12FAA}"/>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CEC22E54-1377-8543-9B16-ED0D858F5F2C}"/>
              </a:ext>
            </a:extLst>
          </p:cNvPr>
          <p:cNvSpPr>
            <a:spLocks noGrp="1"/>
          </p:cNvSpPr>
          <p:nvPr>
            <p:ph type="dt" sz="half" idx="10"/>
          </p:nvPr>
        </p:nvSpPr>
        <p:spPr/>
        <p:txBody>
          <a:bodyPr/>
          <a:lstStyle/>
          <a:p>
            <a:fld id="{5AD89662-5B88-ED48-9D91-32F841F00376}" type="datetime1">
              <a:rPr lang="ru-RU" smtClean="0"/>
              <a:t>17.06.2025</a:t>
            </a:fld>
            <a:endParaRPr lang="ru-RU"/>
          </a:p>
        </p:txBody>
      </p:sp>
      <p:sp>
        <p:nvSpPr>
          <p:cNvPr id="4" name="Нижний колонтитул 3">
            <a:extLst>
              <a:ext uri="{FF2B5EF4-FFF2-40B4-BE49-F238E27FC236}">
                <a16:creationId xmlns:a16="http://schemas.microsoft.com/office/drawing/2014/main" id="{B6A09AC9-A335-0143-83C5-5EE20B7E77D2}"/>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BE14748F-78B5-0948-8557-36344CAD3501}"/>
              </a:ext>
            </a:extLst>
          </p:cNvPr>
          <p:cNvSpPr>
            <a:spLocks noGrp="1"/>
          </p:cNvSpPr>
          <p:nvPr>
            <p:ph type="sldNum" sz="quarter" idx="12"/>
          </p:nvPr>
        </p:nvSpPr>
        <p:spPr/>
        <p:txBody>
          <a:bodyPr/>
          <a:lstStyle/>
          <a:p>
            <a:fld id="{1B3261D6-CC2A-9E49-88E2-AEC025041568}" type="slidenum">
              <a:rPr lang="ru-RU" smtClean="0"/>
              <a:t>‹#›</a:t>
            </a:fld>
            <a:endParaRPr lang="ru-RU"/>
          </a:p>
        </p:txBody>
      </p:sp>
    </p:spTree>
    <p:extLst>
      <p:ext uri="{BB962C8B-B14F-4D97-AF65-F5344CB8AC3E}">
        <p14:creationId xmlns:p14="http://schemas.microsoft.com/office/powerpoint/2010/main" val="132179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E7D07D1B-099D-C34D-AB04-FEC97E06E31C}"/>
              </a:ext>
            </a:extLst>
          </p:cNvPr>
          <p:cNvSpPr>
            <a:spLocks noGrp="1"/>
          </p:cNvSpPr>
          <p:nvPr>
            <p:ph type="dt" sz="half" idx="10"/>
          </p:nvPr>
        </p:nvSpPr>
        <p:spPr/>
        <p:txBody>
          <a:bodyPr/>
          <a:lstStyle/>
          <a:p>
            <a:fld id="{5315781A-6C8E-2A4C-8FE5-016CA6CEE39B}" type="datetime1">
              <a:rPr lang="ru-RU" smtClean="0"/>
              <a:t>17.06.2025</a:t>
            </a:fld>
            <a:endParaRPr lang="ru-RU"/>
          </a:p>
        </p:txBody>
      </p:sp>
      <p:sp>
        <p:nvSpPr>
          <p:cNvPr id="3" name="Нижний колонтитул 2">
            <a:extLst>
              <a:ext uri="{FF2B5EF4-FFF2-40B4-BE49-F238E27FC236}">
                <a16:creationId xmlns:a16="http://schemas.microsoft.com/office/drawing/2014/main" id="{2C9AAC1F-8A3F-C747-B2AF-7721883B375F}"/>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C8F021DE-7BFC-DC49-89CB-55D83F7E2347}"/>
              </a:ext>
            </a:extLst>
          </p:cNvPr>
          <p:cNvSpPr>
            <a:spLocks noGrp="1"/>
          </p:cNvSpPr>
          <p:nvPr>
            <p:ph type="sldNum" sz="quarter" idx="12"/>
          </p:nvPr>
        </p:nvSpPr>
        <p:spPr/>
        <p:txBody>
          <a:bodyPr/>
          <a:lstStyle/>
          <a:p>
            <a:fld id="{1B3261D6-CC2A-9E49-88E2-AEC025041568}" type="slidenum">
              <a:rPr lang="ru-RU" smtClean="0"/>
              <a:t>‹#›</a:t>
            </a:fld>
            <a:endParaRPr lang="ru-RU"/>
          </a:p>
        </p:txBody>
      </p:sp>
    </p:spTree>
    <p:extLst>
      <p:ext uri="{BB962C8B-B14F-4D97-AF65-F5344CB8AC3E}">
        <p14:creationId xmlns:p14="http://schemas.microsoft.com/office/powerpoint/2010/main" val="2013008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C5D49F-70D6-F940-A819-53D95CB9043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52FF57F8-439D-C346-815A-F1E8BC6BC9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ru-RU"/>
              <a:t>Образец текста
Второй уровень
Третий уровень
Четвертый уровень
Пятый уровень</a:t>
            </a:r>
          </a:p>
        </p:txBody>
      </p:sp>
      <p:sp>
        <p:nvSpPr>
          <p:cNvPr id="4" name="Текст 3">
            <a:extLst>
              <a:ext uri="{FF2B5EF4-FFF2-40B4-BE49-F238E27FC236}">
                <a16:creationId xmlns:a16="http://schemas.microsoft.com/office/drawing/2014/main" id="{079A5A21-9229-3D4A-BB7A-DE6BC1CD22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C7D31A8-6EC8-D44D-A7F2-7670FB0420B0}"/>
              </a:ext>
            </a:extLst>
          </p:cNvPr>
          <p:cNvSpPr>
            <a:spLocks noGrp="1"/>
          </p:cNvSpPr>
          <p:nvPr>
            <p:ph type="dt" sz="half" idx="10"/>
          </p:nvPr>
        </p:nvSpPr>
        <p:spPr/>
        <p:txBody>
          <a:bodyPr/>
          <a:lstStyle/>
          <a:p>
            <a:fld id="{D7029DE0-62F1-7743-A481-E0B0460C84B4}" type="datetime1">
              <a:rPr lang="ru-RU" smtClean="0"/>
              <a:t>17.06.2025</a:t>
            </a:fld>
            <a:endParaRPr lang="ru-RU"/>
          </a:p>
        </p:txBody>
      </p:sp>
      <p:sp>
        <p:nvSpPr>
          <p:cNvPr id="6" name="Нижний колонтитул 5">
            <a:extLst>
              <a:ext uri="{FF2B5EF4-FFF2-40B4-BE49-F238E27FC236}">
                <a16:creationId xmlns:a16="http://schemas.microsoft.com/office/drawing/2014/main" id="{5A2C332D-04AF-8241-9C7F-DE7D8833BF9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F163EEC-85BB-3B4A-8C30-ACB25BD72292}"/>
              </a:ext>
            </a:extLst>
          </p:cNvPr>
          <p:cNvSpPr>
            <a:spLocks noGrp="1"/>
          </p:cNvSpPr>
          <p:nvPr>
            <p:ph type="sldNum" sz="quarter" idx="12"/>
          </p:nvPr>
        </p:nvSpPr>
        <p:spPr/>
        <p:txBody>
          <a:bodyPr/>
          <a:lstStyle/>
          <a:p>
            <a:fld id="{1B3261D6-CC2A-9E49-88E2-AEC025041568}" type="slidenum">
              <a:rPr lang="ru-RU" smtClean="0"/>
              <a:t>‹#›</a:t>
            </a:fld>
            <a:endParaRPr lang="ru-RU"/>
          </a:p>
        </p:txBody>
      </p:sp>
    </p:spTree>
    <p:extLst>
      <p:ext uri="{BB962C8B-B14F-4D97-AF65-F5344CB8AC3E}">
        <p14:creationId xmlns:p14="http://schemas.microsoft.com/office/powerpoint/2010/main" val="1389678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4B126B-F2D0-3242-82A8-C77BEECD7BC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4CA070E5-8231-2343-9FDC-5912A25ACF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F3AAC126-98AF-954C-AAE5-BC0DB5C325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6A595901-2256-0B42-A3AD-E9E705709A03}"/>
              </a:ext>
            </a:extLst>
          </p:cNvPr>
          <p:cNvSpPr>
            <a:spLocks noGrp="1"/>
          </p:cNvSpPr>
          <p:nvPr>
            <p:ph type="dt" sz="half" idx="10"/>
          </p:nvPr>
        </p:nvSpPr>
        <p:spPr/>
        <p:txBody>
          <a:bodyPr/>
          <a:lstStyle/>
          <a:p>
            <a:fld id="{141E72A6-A724-4A45-A63A-1F2F02BEE883}" type="datetime1">
              <a:rPr lang="ru-RU" smtClean="0"/>
              <a:t>17.06.2025</a:t>
            </a:fld>
            <a:endParaRPr lang="ru-RU"/>
          </a:p>
        </p:txBody>
      </p:sp>
      <p:sp>
        <p:nvSpPr>
          <p:cNvPr id="6" name="Нижний колонтитул 5">
            <a:extLst>
              <a:ext uri="{FF2B5EF4-FFF2-40B4-BE49-F238E27FC236}">
                <a16:creationId xmlns:a16="http://schemas.microsoft.com/office/drawing/2014/main" id="{31C697C2-7B6E-F049-91C9-47A2F7A0411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1DF75B7-32FC-394F-A435-A9DBC6BE9613}"/>
              </a:ext>
            </a:extLst>
          </p:cNvPr>
          <p:cNvSpPr>
            <a:spLocks noGrp="1"/>
          </p:cNvSpPr>
          <p:nvPr>
            <p:ph type="sldNum" sz="quarter" idx="12"/>
          </p:nvPr>
        </p:nvSpPr>
        <p:spPr/>
        <p:txBody>
          <a:bodyPr/>
          <a:lstStyle/>
          <a:p>
            <a:fld id="{1B3261D6-CC2A-9E49-88E2-AEC025041568}" type="slidenum">
              <a:rPr lang="ru-RU" smtClean="0"/>
              <a:t>‹#›</a:t>
            </a:fld>
            <a:endParaRPr lang="ru-RU"/>
          </a:p>
        </p:txBody>
      </p:sp>
    </p:spTree>
    <p:extLst>
      <p:ext uri="{BB962C8B-B14F-4D97-AF65-F5344CB8AC3E}">
        <p14:creationId xmlns:p14="http://schemas.microsoft.com/office/powerpoint/2010/main" val="4182659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7CD75B-317A-8249-BFF3-6D4A96A8F2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E5E4A172-8A35-4A40-BB6E-D3EDE902D4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593283DD-5B3F-4B46-8AF1-26F6601A28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3D85CA-66C3-B849-ADFC-38A447311091}" type="datetime1">
              <a:rPr lang="ru-RU" smtClean="0"/>
              <a:t>17.06.2025</a:t>
            </a:fld>
            <a:endParaRPr lang="ru-RU"/>
          </a:p>
        </p:txBody>
      </p:sp>
      <p:sp>
        <p:nvSpPr>
          <p:cNvPr id="5" name="Нижний колонтитул 4">
            <a:extLst>
              <a:ext uri="{FF2B5EF4-FFF2-40B4-BE49-F238E27FC236}">
                <a16:creationId xmlns:a16="http://schemas.microsoft.com/office/drawing/2014/main" id="{B29E0D5F-9FF1-E24E-9A6D-8D514AF3A8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A44ACE81-4C3B-8945-83F9-D2962B910B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3261D6-CC2A-9E49-88E2-AEC025041568}" type="slidenum">
              <a:rPr lang="ru-RU" smtClean="0"/>
              <a:t>‹#›</a:t>
            </a:fld>
            <a:endParaRPr lang="ru-RU"/>
          </a:p>
        </p:txBody>
      </p:sp>
    </p:spTree>
    <p:extLst>
      <p:ext uri="{BB962C8B-B14F-4D97-AF65-F5344CB8AC3E}">
        <p14:creationId xmlns:p14="http://schemas.microsoft.com/office/powerpoint/2010/main" val="1411668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applewebdata://8AB39C29-DC23-4066-AC64-EDAFAD9244C0/#Par1151" TargetMode="External"/><Relationship Id="rId3" Type="http://schemas.openxmlformats.org/officeDocument/2006/relationships/hyperlink" Target="applewebdata://8AB39C29-DC23-4066-AC64-EDAFAD9244C0/#Par1094" TargetMode="External"/><Relationship Id="rId7" Type="http://schemas.openxmlformats.org/officeDocument/2006/relationships/hyperlink" Target="applewebdata://8AB39C29-DC23-4066-AC64-EDAFAD9244C0/#Par1148"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hyperlink" Target="applewebdata://8AB39C29-DC23-4066-AC64-EDAFAD9244C0/#Par1031" TargetMode="External"/><Relationship Id="rId5" Type="http://schemas.openxmlformats.org/officeDocument/2006/relationships/hyperlink" Target="applewebdata://8AB39C29-DC23-4066-AC64-EDAFAD9244C0/#Par1142" TargetMode="External"/><Relationship Id="rId4" Type="http://schemas.openxmlformats.org/officeDocument/2006/relationships/hyperlink" Target="applewebdata://8AB39C29-DC23-4066-AC64-EDAFAD9244C0/#Par1115"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7" Type="http://schemas.microsoft.com/office/2007/relationships/hdphoto" Target="../media/hdphoto1.wdp"/><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6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ost-nn.ru/"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22344" y="5399929"/>
            <a:ext cx="4713450" cy="1148355"/>
          </a:xfrm>
        </p:spPr>
        <p:txBody>
          <a:bodyPr>
            <a:normAutofit/>
          </a:bodyPr>
          <a:lstStyle/>
          <a:p>
            <a:pPr algn="l"/>
            <a:r>
              <a:rPr lang="ru-RU" sz="1600" dirty="0">
                <a:solidFill>
                  <a:schemeClr val="accent1">
                    <a:lumMod val="50000"/>
                  </a:schemeClr>
                </a:solidFill>
                <a:latin typeface="Arial" panose="020B0604020202020204" pitchFamily="34" charset="0"/>
                <a:cs typeface="Arial" panose="020B0604020202020204" pitchFamily="34" charset="0"/>
              </a:rPr>
              <a:t>Крештопов Алексей Дмитриевич </a:t>
            </a:r>
          </a:p>
          <a:p>
            <a:pPr algn="l"/>
            <a:r>
              <a:rPr lang="ru-RU" sz="1600" dirty="0" err="1">
                <a:solidFill>
                  <a:schemeClr val="accent1">
                    <a:lumMod val="50000"/>
                  </a:schemeClr>
                </a:solidFill>
                <a:latin typeface="Arial" panose="020B0604020202020204" pitchFamily="34" charset="0"/>
                <a:cs typeface="Arial" panose="020B0604020202020204" pitchFamily="34" charset="0"/>
              </a:rPr>
              <a:t>кэн</a:t>
            </a:r>
            <a:r>
              <a:rPr lang="ru-RU" sz="1600" dirty="0">
                <a:solidFill>
                  <a:schemeClr val="accent1">
                    <a:lumMod val="50000"/>
                  </a:schemeClr>
                </a:solidFill>
                <a:latin typeface="Arial" panose="020B0604020202020204" pitchFamily="34" charset="0"/>
                <a:cs typeface="Arial" panose="020B0604020202020204" pitchFamily="34" charset="0"/>
              </a:rPr>
              <a:t>, Председатель Нижегородского сообщества Ассоциации «РОО», заместитель директора ООО «Компания «ОСТ»</a:t>
            </a:r>
          </a:p>
        </p:txBody>
      </p:sp>
      <p:sp>
        <p:nvSpPr>
          <p:cNvPr id="4" name="Заголовок 1">
            <a:extLst>
              <a:ext uri="{FF2B5EF4-FFF2-40B4-BE49-F238E27FC236}">
                <a16:creationId xmlns:a16="http://schemas.microsoft.com/office/drawing/2014/main" id="{C38AF0AA-F7D4-4447-A5E2-BBC87B7E4439}"/>
              </a:ext>
            </a:extLst>
          </p:cNvPr>
          <p:cNvSpPr txBox="1">
            <a:spLocks/>
          </p:cNvSpPr>
          <p:nvPr/>
        </p:nvSpPr>
        <p:spPr>
          <a:xfrm>
            <a:off x="356244" y="1792499"/>
            <a:ext cx="5956066" cy="3162959"/>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5400" b="1" dirty="0">
                <a:latin typeface="+mn-lt"/>
              </a:rPr>
              <a:t>Кадастровая оценка 2026 года </a:t>
            </a:r>
            <a:br>
              <a:rPr lang="ru-RU" sz="5400" b="1" dirty="0">
                <a:latin typeface="+mn-lt"/>
              </a:rPr>
            </a:br>
            <a:r>
              <a:rPr lang="ru-RU" sz="5400" b="1" dirty="0">
                <a:solidFill>
                  <a:srgbClr val="C00000"/>
                </a:solidFill>
                <a:latin typeface="+mn-lt"/>
              </a:rPr>
              <a:t>– готовь сани летом!</a:t>
            </a:r>
          </a:p>
        </p:txBody>
      </p:sp>
      <p:sp>
        <p:nvSpPr>
          <p:cNvPr id="6" name="Номер слайда 5">
            <a:extLst>
              <a:ext uri="{FF2B5EF4-FFF2-40B4-BE49-F238E27FC236}">
                <a16:creationId xmlns:a16="http://schemas.microsoft.com/office/drawing/2014/main" id="{81C44E3E-8391-A145-977B-0BDE633DF80C}"/>
              </a:ext>
            </a:extLst>
          </p:cNvPr>
          <p:cNvSpPr>
            <a:spLocks noGrp="1"/>
          </p:cNvSpPr>
          <p:nvPr>
            <p:ph type="sldNum" sz="quarter" idx="12"/>
          </p:nvPr>
        </p:nvSpPr>
        <p:spPr/>
        <p:txBody>
          <a:bodyPr/>
          <a:lstStyle/>
          <a:p>
            <a:fld id="{1B3261D6-CC2A-9E49-88E2-AEC025041568}" type="slidenum">
              <a:rPr lang="ru-RU" smtClean="0"/>
              <a:t>1</a:t>
            </a:fld>
            <a:endParaRPr lang="ru-RU" dirty="0"/>
          </a:p>
        </p:txBody>
      </p:sp>
    </p:spTree>
    <p:extLst>
      <p:ext uri="{BB962C8B-B14F-4D97-AF65-F5344CB8AC3E}">
        <p14:creationId xmlns:p14="http://schemas.microsoft.com/office/powerpoint/2010/main" val="2935725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77" name="TextBox 1">
            <a:extLst>
              <a:ext uri="{FF2B5EF4-FFF2-40B4-BE49-F238E27FC236}">
                <a16:creationId xmlns:a16="http://schemas.microsoft.com/office/drawing/2014/main" id="{902B3DD9-B463-8345-B413-0D60FB32DC99}"/>
              </a:ext>
            </a:extLst>
          </p:cNvPr>
          <p:cNvSpPr txBox="1">
            <a:spLocks noChangeArrowheads="1"/>
          </p:cNvSpPr>
          <p:nvPr/>
        </p:nvSpPr>
        <p:spPr bwMode="auto">
          <a:xfrm>
            <a:off x="585788" y="698500"/>
            <a:ext cx="109585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ru-RU" altLang="ru-RU" sz="4000" b="1"/>
              <a:t>Пример расчета чистого дохода</a:t>
            </a:r>
          </a:p>
        </p:txBody>
      </p:sp>
      <p:graphicFrame>
        <p:nvGraphicFramePr>
          <p:cNvPr id="3" name="Таблица 2">
            <a:extLst>
              <a:ext uri="{FF2B5EF4-FFF2-40B4-BE49-F238E27FC236}">
                <a16:creationId xmlns:a16="http://schemas.microsoft.com/office/drawing/2014/main" id="{9B9158EB-6118-EA4F-A9D9-1BA5273D24D4}"/>
              </a:ext>
            </a:extLst>
          </p:cNvPr>
          <p:cNvGraphicFramePr>
            <a:graphicFrameLocks noGrp="1"/>
          </p:cNvGraphicFramePr>
          <p:nvPr>
            <p:extLst>
              <p:ext uri="{D42A27DB-BD31-4B8C-83A1-F6EECF244321}">
                <p14:modId xmlns:p14="http://schemas.microsoft.com/office/powerpoint/2010/main" val="3549906491"/>
              </p:ext>
            </p:extLst>
          </p:nvPr>
        </p:nvGraphicFramePr>
        <p:xfrm>
          <a:off x="585788" y="1624013"/>
          <a:ext cx="11255376" cy="4897435"/>
        </p:xfrm>
        <a:graphic>
          <a:graphicData uri="http://schemas.openxmlformats.org/drawingml/2006/table">
            <a:tbl>
              <a:tblPr>
                <a:tableStyleId>{5C22544A-7EE6-4342-B048-85BDC9FD1C3A}</a:tableStyleId>
              </a:tblPr>
              <a:tblGrid>
                <a:gridCol w="1168113">
                  <a:extLst>
                    <a:ext uri="{9D8B030D-6E8A-4147-A177-3AD203B41FA5}">
                      <a16:colId xmlns:a16="http://schemas.microsoft.com/office/drawing/2014/main" val="2505230503"/>
                    </a:ext>
                  </a:extLst>
                </a:gridCol>
                <a:gridCol w="975248">
                  <a:extLst>
                    <a:ext uri="{9D8B030D-6E8A-4147-A177-3AD203B41FA5}">
                      <a16:colId xmlns:a16="http://schemas.microsoft.com/office/drawing/2014/main" val="825236374"/>
                    </a:ext>
                  </a:extLst>
                </a:gridCol>
                <a:gridCol w="1179030">
                  <a:extLst>
                    <a:ext uri="{9D8B030D-6E8A-4147-A177-3AD203B41FA5}">
                      <a16:colId xmlns:a16="http://schemas.microsoft.com/office/drawing/2014/main" val="3906025858"/>
                    </a:ext>
                  </a:extLst>
                </a:gridCol>
                <a:gridCol w="844244">
                  <a:extLst>
                    <a:ext uri="{9D8B030D-6E8A-4147-A177-3AD203B41FA5}">
                      <a16:colId xmlns:a16="http://schemas.microsoft.com/office/drawing/2014/main" val="2439440860"/>
                    </a:ext>
                  </a:extLst>
                </a:gridCol>
                <a:gridCol w="829689">
                  <a:extLst>
                    <a:ext uri="{9D8B030D-6E8A-4147-A177-3AD203B41FA5}">
                      <a16:colId xmlns:a16="http://schemas.microsoft.com/office/drawing/2014/main" val="175790408"/>
                    </a:ext>
                  </a:extLst>
                </a:gridCol>
                <a:gridCol w="1080778">
                  <a:extLst>
                    <a:ext uri="{9D8B030D-6E8A-4147-A177-3AD203B41FA5}">
                      <a16:colId xmlns:a16="http://schemas.microsoft.com/office/drawing/2014/main" val="3536783618"/>
                    </a:ext>
                  </a:extLst>
                </a:gridCol>
                <a:gridCol w="949775">
                  <a:extLst>
                    <a:ext uri="{9D8B030D-6E8A-4147-A177-3AD203B41FA5}">
                      <a16:colId xmlns:a16="http://schemas.microsoft.com/office/drawing/2014/main" val="3542740713"/>
                    </a:ext>
                  </a:extLst>
                </a:gridCol>
                <a:gridCol w="1018917">
                  <a:extLst>
                    <a:ext uri="{9D8B030D-6E8A-4147-A177-3AD203B41FA5}">
                      <a16:colId xmlns:a16="http://schemas.microsoft.com/office/drawing/2014/main" val="1869557543"/>
                    </a:ext>
                  </a:extLst>
                </a:gridCol>
                <a:gridCol w="1255448">
                  <a:extLst>
                    <a:ext uri="{9D8B030D-6E8A-4147-A177-3AD203B41FA5}">
                      <a16:colId xmlns:a16="http://schemas.microsoft.com/office/drawing/2014/main" val="193503732"/>
                    </a:ext>
                  </a:extLst>
                </a:gridCol>
                <a:gridCol w="1004359">
                  <a:extLst>
                    <a:ext uri="{9D8B030D-6E8A-4147-A177-3AD203B41FA5}">
                      <a16:colId xmlns:a16="http://schemas.microsoft.com/office/drawing/2014/main" val="2629422109"/>
                    </a:ext>
                  </a:extLst>
                </a:gridCol>
                <a:gridCol w="949775">
                  <a:extLst>
                    <a:ext uri="{9D8B030D-6E8A-4147-A177-3AD203B41FA5}">
                      <a16:colId xmlns:a16="http://schemas.microsoft.com/office/drawing/2014/main" val="2760576895"/>
                    </a:ext>
                  </a:extLst>
                </a:gridCol>
              </a:tblGrid>
              <a:tr h="1118065">
                <a:tc>
                  <a:txBody>
                    <a:bodyPr/>
                    <a:lstStyle/>
                    <a:p>
                      <a:pPr algn="ctr" fontAlgn="ctr"/>
                      <a:r>
                        <a:rPr lang="ru-RU" sz="1400" u="none" strike="noStrike" dirty="0">
                          <a:effectLst/>
                        </a:rPr>
                        <a:t>Кадастровая стоимость, руб.</a:t>
                      </a:r>
                      <a:endParaRPr lang="ru-RU" sz="1400" b="0" i="0" u="none" strike="noStrike" dirty="0">
                        <a:solidFill>
                          <a:srgbClr val="000000"/>
                        </a:solidFill>
                        <a:effectLst/>
                        <a:latin typeface="Calibri" panose="020F0502020204030204" pitchFamily="34" charset="0"/>
                      </a:endParaRPr>
                    </a:p>
                  </a:txBody>
                  <a:tcPr marL="9525" marR="9525" marT="9528" marB="0" anchor="ctr"/>
                </a:tc>
                <a:tc>
                  <a:txBody>
                    <a:bodyPr/>
                    <a:lstStyle/>
                    <a:p>
                      <a:pPr algn="ctr" fontAlgn="ctr"/>
                      <a:r>
                        <a:rPr lang="ru-RU" sz="1400" u="none" strike="noStrike" dirty="0">
                          <a:effectLst/>
                        </a:rPr>
                        <a:t>Доходность годовая, %</a:t>
                      </a:r>
                      <a:endParaRPr lang="ru-RU" sz="1400" b="0" i="0" u="none" strike="noStrike" dirty="0">
                        <a:solidFill>
                          <a:srgbClr val="000000"/>
                        </a:solidFill>
                        <a:effectLst/>
                        <a:latin typeface="Calibri" panose="020F0502020204030204" pitchFamily="34" charset="0"/>
                      </a:endParaRPr>
                    </a:p>
                  </a:txBody>
                  <a:tcPr marL="9525" marR="9525" marT="9528" marB="0" anchor="ctr"/>
                </a:tc>
                <a:tc>
                  <a:txBody>
                    <a:bodyPr/>
                    <a:lstStyle/>
                    <a:p>
                      <a:pPr algn="ctr" fontAlgn="ctr"/>
                      <a:r>
                        <a:rPr lang="ru-RU" sz="1400" u="none" strike="noStrike" dirty="0">
                          <a:effectLst/>
                        </a:rPr>
                        <a:t>Доход в год, руб.</a:t>
                      </a:r>
                      <a:endParaRPr lang="ru-RU" sz="1400" b="0" i="0" u="none" strike="noStrike" dirty="0">
                        <a:solidFill>
                          <a:srgbClr val="000000"/>
                        </a:solidFill>
                        <a:effectLst/>
                        <a:latin typeface="Calibri" panose="020F0502020204030204" pitchFamily="34" charset="0"/>
                      </a:endParaRPr>
                    </a:p>
                  </a:txBody>
                  <a:tcPr marL="9525" marR="9525" marT="9528" marB="0" anchor="ctr"/>
                </a:tc>
                <a:tc>
                  <a:txBody>
                    <a:bodyPr/>
                    <a:lstStyle/>
                    <a:p>
                      <a:pPr algn="ctr" fontAlgn="ctr"/>
                      <a:r>
                        <a:rPr lang="ru-RU" sz="1400" u="none" strike="noStrike">
                          <a:effectLst/>
                        </a:rPr>
                        <a:t>Ставка налога на имущество, %</a:t>
                      </a:r>
                      <a:endParaRPr lang="ru-RU" sz="1400" b="0" i="0" u="none" strike="noStrike">
                        <a:solidFill>
                          <a:srgbClr val="000000"/>
                        </a:solidFill>
                        <a:effectLst/>
                        <a:latin typeface="Calibri" panose="020F0502020204030204" pitchFamily="34" charset="0"/>
                      </a:endParaRPr>
                    </a:p>
                  </a:txBody>
                  <a:tcPr marL="9525" marR="9525" marT="9528" marB="0" anchor="ctr"/>
                </a:tc>
                <a:tc>
                  <a:txBody>
                    <a:bodyPr/>
                    <a:lstStyle/>
                    <a:p>
                      <a:pPr algn="ctr" fontAlgn="ctr"/>
                      <a:r>
                        <a:rPr lang="ru-RU" sz="1400" u="none" strike="noStrike">
                          <a:effectLst/>
                        </a:rPr>
                        <a:t>Сумма налога на имущество, руб.</a:t>
                      </a:r>
                      <a:endParaRPr lang="ru-RU" sz="1400" b="0" i="0" u="none" strike="noStrike">
                        <a:solidFill>
                          <a:srgbClr val="000000"/>
                        </a:solidFill>
                        <a:effectLst/>
                        <a:latin typeface="Calibri" panose="020F0502020204030204" pitchFamily="34" charset="0"/>
                      </a:endParaRPr>
                    </a:p>
                  </a:txBody>
                  <a:tcPr marL="9525" marR="9525" marT="9528" marB="0" anchor="ctr"/>
                </a:tc>
                <a:tc>
                  <a:txBody>
                    <a:bodyPr/>
                    <a:lstStyle/>
                    <a:p>
                      <a:pPr algn="ctr" fontAlgn="ctr"/>
                      <a:r>
                        <a:rPr lang="ru-RU" sz="1400" u="none" strike="noStrike">
                          <a:effectLst/>
                        </a:rPr>
                        <a:t>Чистный доход 1, руб.</a:t>
                      </a:r>
                      <a:endParaRPr lang="ru-RU" sz="1400" b="0" i="0" u="none" strike="noStrike">
                        <a:solidFill>
                          <a:srgbClr val="000000"/>
                        </a:solidFill>
                        <a:effectLst/>
                        <a:latin typeface="Calibri" panose="020F0502020204030204" pitchFamily="34" charset="0"/>
                      </a:endParaRPr>
                    </a:p>
                  </a:txBody>
                  <a:tcPr marL="9525" marR="9525" marT="9528" marB="0" anchor="ctr"/>
                </a:tc>
                <a:tc>
                  <a:txBody>
                    <a:bodyPr/>
                    <a:lstStyle/>
                    <a:p>
                      <a:pPr algn="ctr" fontAlgn="ctr"/>
                      <a:r>
                        <a:rPr lang="ru-RU" sz="1400" u="none" strike="noStrike">
                          <a:effectLst/>
                        </a:rPr>
                        <a:t>Ставка налога на имущество, %</a:t>
                      </a:r>
                      <a:endParaRPr lang="ru-RU" sz="1400" b="0" i="0" u="none" strike="noStrike">
                        <a:solidFill>
                          <a:srgbClr val="000000"/>
                        </a:solidFill>
                        <a:effectLst/>
                        <a:latin typeface="Calibri" panose="020F0502020204030204" pitchFamily="34" charset="0"/>
                      </a:endParaRPr>
                    </a:p>
                  </a:txBody>
                  <a:tcPr marL="9525" marR="9525" marT="9528" marB="0" anchor="ctr"/>
                </a:tc>
                <a:tc>
                  <a:txBody>
                    <a:bodyPr/>
                    <a:lstStyle/>
                    <a:p>
                      <a:pPr algn="ctr" fontAlgn="ctr"/>
                      <a:r>
                        <a:rPr lang="ru-RU" sz="1400" u="none" strike="noStrike">
                          <a:effectLst/>
                        </a:rPr>
                        <a:t>Сумма налога на имущество, руб.</a:t>
                      </a:r>
                      <a:endParaRPr lang="ru-RU" sz="1400" b="0" i="0" u="none" strike="noStrike">
                        <a:solidFill>
                          <a:srgbClr val="000000"/>
                        </a:solidFill>
                        <a:effectLst/>
                        <a:latin typeface="Calibri" panose="020F0502020204030204" pitchFamily="34" charset="0"/>
                      </a:endParaRPr>
                    </a:p>
                  </a:txBody>
                  <a:tcPr marL="9525" marR="9525" marT="9528" marB="0" anchor="ctr"/>
                </a:tc>
                <a:tc>
                  <a:txBody>
                    <a:bodyPr/>
                    <a:lstStyle/>
                    <a:p>
                      <a:pPr algn="ctr" fontAlgn="ctr"/>
                      <a:r>
                        <a:rPr lang="ru-RU" sz="1400" u="none" strike="noStrike">
                          <a:effectLst/>
                        </a:rPr>
                        <a:t>Чистный доход 2, руб.</a:t>
                      </a:r>
                      <a:endParaRPr lang="ru-RU" sz="1400" b="0" i="0" u="none" strike="noStrike">
                        <a:solidFill>
                          <a:srgbClr val="000000"/>
                        </a:solidFill>
                        <a:effectLst/>
                        <a:latin typeface="Calibri" panose="020F0502020204030204" pitchFamily="34" charset="0"/>
                      </a:endParaRPr>
                    </a:p>
                  </a:txBody>
                  <a:tcPr marL="9525" marR="9525" marT="9528" marB="0" anchor="ctr"/>
                </a:tc>
                <a:tc>
                  <a:txBody>
                    <a:bodyPr/>
                    <a:lstStyle/>
                    <a:p>
                      <a:pPr algn="ctr" fontAlgn="ctr"/>
                      <a:r>
                        <a:rPr lang="ru-RU" sz="1400" b="1" u="none" strike="noStrike" dirty="0">
                          <a:effectLst/>
                        </a:rPr>
                        <a:t>ЧД 1 / ЧД 2, %</a:t>
                      </a:r>
                      <a:endParaRPr lang="ru-RU" sz="1400" b="1" i="0" u="none" strike="noStrike" dirty="0">
                        <a:solidFill>
                          <a:srgbClr val="000000"/>
                        </a:solidFill>
                        <a:effectLst/>
                        <a:latin typeface="Calibri" panose="020F0502020204030204" pitchFamily="34" charset="0"/>
                      </a:endParaRPr>
                    </a:p>
                  </a:txBody>
                  <a:tcPr marL="9525" marR="9525" marT="9528" marB="0" anchor="ctr"/>
                </a:tc>
                <a:tc>
                  <a:txBody>
                    <a:bodyPr/>
                    <a:lstStyle/>
                    <a:p>
                      <a:pPr algn="ctr" fontAlgn="ctr"/>
                      <a:r>
                        <a:rPr lang="ru-RU" sz="1400" u="none" strike="noStrike">
                          <a:effectLst/>
                        </a:rPr>
                        <a:t>Налоговое бремя, %</a:t>
                      </a:r>
                      <a:endParaRPr lang="ru-RU" sz="1400" b="0" i="0" u="none" strike="noStrike">
                        <a:solidFill>
                          <a:srgbClr val="000000"/>
                        </a:solidFill>
                        <a:effectLst/>
                        <a:latin typeface="Calibri" panose="020F0502020204030204" pitchFamily="34" charset="0"/>
                      </a:endParaRPr>
                    </a:p>
                  </a:txBody>
                  <a:tcPr marL="9525" marR="9525" marT="9528" marB="0" anchor="ctr"/>
                </a:tc>
                <a:extLst>
                  <a:ext uri="{0D108BD9-81ED-4DB2-BD59-A6C34878D82A}">
                    <a16:rowId xmlns:a16="http://schemas.microsoft.com/office/drawing/2014/main" val="3193959402"/>
                  </a:ext>
                </a:extLst>
              </a:tr>
              <a:tr h="251958">
                <a:tc>
                  <a:txBody>
                    <a:bodyPr/>
                    <a:lstStyle/>
                    <a:p>
                      <a:pPr algn="r" fontAlgn="b"/>
                      <a:r>
                        <a:rPr lang="ru-RU" sz="1400" u="none" strike="noStrike">
                          <a:effectLst/>
                        </a:rPr>
                        <a:t>100 000 000,00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7,00%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7 000 000,00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6 580 000,00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2,00%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2 000 000,00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4 580 000,00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b="1" u="none" strike="noStrike">
                          <a:effectLst/>
                        </a:rPr>
                        <a:t>69,60%</a:t>
                      </a:r>
                      <a:endParaRPr lang="ru-RU" sz="1400" b="1"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34,57%</a:t>
                      </a:r>
                      <a:endParaRPr lang="ru-RU" sz="1400" b="0" i="0" u="none" strike="noStrike">
                        <a:solidFill>
                          <a:srgbClr val="000000"/>
                        </a:solidFill>
                        <a:effectLst/>
                        <a:latin typeface="Calibri" panose="020F0502020204030204" pitchFamily="34" charset="0"/>
                      </a:endParaRPr>
                    </a:p>
                  </a:txBody>
                  <a:tcPr marL="9525" marR="9525" marT="9528" marB="0" anchor="b"/>
                </a:tc>
                <a:extLst>
                  <a:ext uri="{0D108BD9-81ED-4DB2-BD59-A6C34878D82A}">
                    <a16:rowId xmlns:a16="http://schemas.microsoft.com/office/drawing/2014/main" val="3859424884"/>
                  </a:ext>
                </a:extLst>
              </a:tr>
              <a:tr h="251958">
                <a:tc>
                  <a:txBody>
                    <a:bodyPr/>
                    <a:lstStyle/>
                    <a:p>
                      <a:pPr algn="r" fontAlgn="b"/>
                      <a:r>
                        <a:rPr lang="ru-RU" sz="1400" u="none" strike="noStrike">
                          <a:effectLst/>
                        </a:rPr>
                        <a:t>100 000 000,00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dirty="0">
                          <a:effectLst/>
                        </a:rPr>
                        <a:t>8,00%</a:t>
                      </a:r>
                      <a:endParaRPr lang="ru-RU" sz="1400" b="0" i="0" u="none" strike="noStrike" dirty="0">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8 000 000,00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7 520 000,00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2,00%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2 000 000,00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5 520 000,00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b="1" u="none" strike="noStrike" dirty="0">
                          <a:effectLst/>
                        </a:rPr>
                        <a:t>73,40%</a:t>
                      </a:r>
                      <a:endParaRPr lang="ru-RU" sz="1400" b="1" i="0" u="none" strike="noStrike" dirty="0">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31,00%</a:t>
                      </a:r>
                      <a:endParaRPr lang="ru-RU" sz="1400" b="0" i="0" u="none" strike="noStrike">
                        <a:solidFill>
                          <a:srgbClr val="000000"/>
                        </a:solidFill>
                        <a:effectLst/>
                        <a:latin typeface="Calibri" panose="020F0502020204030204" pitchFamily="34" charset="0"/>
                      </a:endParaRPr>
                    </a:p>
                  </a:txBody>
                  <a:tcPr marL="9525" marR="9525" marT="9528" marB="0" anchor="b"/>
                </a:tc>
                <a:extLst>
                  <a:ext uri="{0D108BD9-81ED-4DB2-BD59-A6C34878D82A}">
                    <a16:rowId xmlns:a16="http://schemas.microsoft.com/office/drawing/2014/main" val="1831735673"/>
                  </a:ext>
                </a:extLst>
              </a:tr>
              <a:tr h="251958">
                <a:tc>
                  <a:txBody>
                    <a:bodyPr/>
                    <a:lstStyle/>
                    <a:p>
                      <a:pPr algn="r" fontAlgn="b"/>
                      <a:r>
                        <a:rPr lang="ru-RU" sz="1400" u="none" strike="noStrike">
                          <a:effectLst/>
                        </a:rPr>
                        <a:t>100 000 000,00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9,00%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9 000 000,00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8 460 000,00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2,00%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2 000 000,00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6 460 000,00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b="1" u="none" strike="noStrike" dirty="0">
                          <a:effectLst/>
                        </a:rPr>
                        <a:t>76,36%</a:t>
                      </a:r>
                      <a:endParaRPr lang="ru-RU" sz="1400" b="1" i="0" u="none" strike="noStrike" dirty="0">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28,22%</a:t>
                      </a:r>
                      <a:endParaRPr lang="ru-RU" sz="1400" b="0" i="0" u="none" strike="noStrike">
                        <a:solidFill>
                          <a:srgbClr val="000000"/>
                        </a:solidFill>
                        <a:effectLst/>
                        <a:latin typeface="Calibri" panose="020F0502020204030204" pitchFamily="34" charset="0"/>
                      </a:endParaRPr>
                    </a:p>
                  </a:txBody>
                  <a:tcPr marL="9525" marR="9525" marT="9528" marB="0" anchor="b"/>
                </a:tc>
                <a:extLst>
                  <a:ext uri="{0D108BD9-81ED-4DB2-BD59-A6C34878D82A}">
                    <a16:rowId xmlns:a16="http://schemas.microsoft.com/office/drawing/2014/main" val="492815251"/>
                  </a:ext>
                </a:extLst>
              </a:tr>
              <a:tr h="251958">
                <a:tc>
                  <a:txBody>
                    <a:bodyPr/>
                    <a:lstStyle/>
                    <a:p>
                      <a:pPr algn="r" fontAlgn="b"/>
                      <a:r>
                        <a:rPr lang="ru-RU" sz="1400" u="none" strike="noStrike">
                          <a:effectLst/>
                        </a:rPr>
                        <a:t>100 000 000,00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10,00%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dirty="0">
                          <a:effectLst/>
                        </a:rPr>
                        <a:t>10 000 000,00</a:t>
                      </a:r>
                      <a:endParaRPr lang="ru-RU" sz="1400" b="0" i="0" u="none" strike="noStrike" dirty="0">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dirty="0">
                          <a:effectLst/>
                        </a:rPr>
                        <a:t>0,00%</a:t>
                      </a:r>
                      <a:endParaRPr lang="ru-RU" sz="1400" b="0" i="0" u="none" strike="noStrike" dirty="0">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dirty="0">
                          <a:effectLst/>
                        </a:rPr>
                        <a:t>0,00</a:t>
                      </a:r>
                      <a:endParaRPr lang="ru-RU" sz="1400" b="0" i="0" u="none" strike="noStrike" dirty="0">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dirty="0">
                          <a:effectLst/>
                        </a:rPr>
                        <a:t>9 400 000,00</a:t>
                      </a:r>
                      <a:endParaRPr lang="ru-RU" sz="1400" b="0" i="0" u="none" strike="noStrike" dirty="0">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2,00%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2 000 000,00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7 400 000,00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b="1" u="none" strike="noStrike" dirty="0">
                          <a:effectLst/>
                        </a:rPr>
                        <a:t>78,72%</a:t>
                      </a:r>
                      <a:endParaRPr lang="ru-RU" sz="1400" b="1" i="0" u="none" strike="noStrike" dirty="0">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26,00%</a:t>
                      </a:r>
                      <a:endParaRPr lang="ru-RU" sz="1400" b="0" i="0" u="none" strike="noStrike">
                        <a:solidFill>
                          <a:srgbClr val="000000"/>
                        </a:solidFill>
                        <a:effectLst/>
                        <a:latin typeface="Calibri" panose="020F0502020204030204" pitchFamily="34" charset="0"/>
                      </a:endParaRPr>
                    </a:p>
                  </a:txBody>
                  <a:tcPr marL="9525" marR="9525" marT="9528" marB="0" anchor="b"/>
                </a:tc>
                <a:extLst>
                  <a:ext uri="{0D108BD9-81ED-4DB2-BD59-A6C34878D82A}">
                    <a16:rowId xmlns:a16="http://schemas.microsoft.com/office/drawing/2014/main" val="2455503584"/>
                  </a:ext>
                </a:extLst>
              </a:tr>
              <a:tr h="251958">
                <a:tc>
                  <a:txBody>
                    <a:bodyPr/>
                    <a:lstStyle/>
                    <a:p>
                      <a:pPr algn="r" fontAlgn="b"/>
                      <a:r>
                        <a:rPr lang="ru-RU" sz="1400" u="none" strike="noStrike">
                          <a:effectLst/>
                        </a:rPr>
                        <a:t>100 000 000,00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11,00%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11 000 000,00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dirty="0">
                          <a:effectLst/>
                        </a:rPr>
                        <a:t>10 340 000,00</a:t>
                      </a:r>
                      <a:endParaRPr lang="ru-RU" sz="1400" b="0" i="0" u="none" strike="noStrike" dirty="0">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dirty="0">
                          <a:effectLst/>
                        </a:rPr>
                        <a:t>2,00%</a:t>
                      </a:r>
                      <a:endParaRPr lang="ru-RU" sz="1400" b="0" i="0" u="none" strike="noStrike" dirty="0">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2 000 000,00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8 340 000,00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b="1" u="none" strike="noStrike" dirty="0">
                          <a:effectLst/>
                        </a:rPr>
                        <a:t>80,66%</a:t>
                      </a:r>
                      <a:endParaRPr lang="ru-RU" sz="1400" b="1" i="0" u="none" strike="noStrike" dirty="0">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24,18%</a:t>
                      </a:r>
                      <a:endParaRPr lang="ru-RU" sz="1400" b="0" i="0" u="none" strike="noStrike">
                        <a:solidFill>
                          <a:srgbClr val="000000"/>
                        </a:solidFill>
                        <a:effectLst/>
                        <a:latin typeface="Calibri" panose="020F0502020204030204" pitchFamily="34" charset="0"/>
                      </a:endParaRPr>
                    </a:p>
                  </a:txBody>
                  <a:tcPr marL="9525" marR="9525" marT="9528" marB="0" anchor="b"/>
                </a:tc>
                <a:extLst>
                  <a:ext uri="{0D108BD9-81ED-4DB2-BD59-A6C34878D82A}">
                    <a16:rowId xmlns:a16="http://schemas.microsoft.com/office/drawing/2014/main" val="432495601"/>
                  </a:ext>
                </a:extLst>
              </a:tr>
              <a:tr h="251958">
                <a:tc>
                  <a:txBody>
                    <a:bodyPr/>
                    <a:lstStyle/>
                    <a:p>
                      <a:pPr algn="r" fontAlgn="b"/>
                      <a:r>
                        <a:rPr lang="ru-RU" sz="1400" u="none" strike="noStrike">
                          <a:effectLst/>
                        </a:rPr>
                        <a:t>100 000 000,00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12,00%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12 000 000,00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11 280 000,00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2,00%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2 000 000,00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9 280 000,00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b="1" u="none" strike="noStrike">
                          <a:effectLst/>
                        </a:rPr>
                        <a:t>82,27%</a:t>
                      </a:r>
                      <a:endParaRPr lang="ru-RU" sz="1400" b="1"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22,67%</a:t>
                      </a:r>
                      <a:endParaRPr lang="ru-RU" sz="1400" b="0" i="0" u="none" strike="noStrike">
                        <a:solidFill>
                          <a:srgbClr val="000000"/>
                        </a:solidFill>
                        <a:effectLst/>
                        <a:latin typeface="Calibri" panose="020F0502020204030204" pitchFamily="34" charset="0"/>
                      </a:endParaRPr>
                    </a:p>
                  </a:txBody>
                  <a:tcPr marL="9525" marR="9525" marT="9528" marB="0" anchor="b"/>
                </a:tc>
                <a:extLst>
                  <a:ext uri="{0D108BD9-81ED-4DB2-BD59-A6C34878D82A}">
                    <a16:rowId xmlns:a16="http://schemas.microsoft.com/office/drawing/2014/main" val="4289167773"/>
                  </a:ext>
                </a:extLst>
              </a:tr>
              <a:tr h="251958">
                <a:tc>
                  <a:txBody>
                    <a:bodyPr/>
                    <a:lstStyle/>
                    <a:p>
                      <a:pPr algn="r" fontAlgn="b"/>
                      <a:r>
                        <a:rPr lang="ru-RU" sz="1400" u="none" strike="noStrike">
                          <a:effectLst/>
                        </a:rPr>
                        <a:t>100 000 000,00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13,00%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13 000 000,00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12 220 000,00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2,00%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2 000 000,00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10 220 000,00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b="1" u="none" strike="noStrike" dirty="0">
                          <a:effectLst/>
                        </a:rPr>
                        <a:t>83,63%</a:t>
                      </a:r>
                      <a:endParaRPr lang="ru-RU" sz="1400" b="1" i="0" u="none" strike="noStrike" dirty="0">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21,38%</a:t>
                      </a:r>
                      <a:endParaRPr lang="ru-RU" sz="1400" b="0" i="0" u="none" strike="noStrike">
                        <a:solidFill>
                          <a:srgbClr val="000000"/>
                        </a:solidFill>
                        <a:effectLst/>
                        <a:latin typeface="Calibri" panose="020F0502020204030204" pitchFamily="34" charset="0"/>
                      </a:endParaRPr>
                    </a:p>
                  </a:txBody>
                  <a:tcPr marL="9525" marR="9525" marT="9528" marB="0" anchor="b"/>
                </a:tc>
                <a:extLst>
                  <a:ext uri="{0D108BD9-81ED-4DB2-BD59-A6C34878D82A}">
                    <a16:rowId xmlns:a16="http://schemas.microsoft.com/office/drawing/2014/main" val="260376159"/>
                  </a:ext>
                </a:extLst>
              </a:tr>
              <a:tr h="251958">
                <a:tc>
                  <a:txBody>
                    <a:bodyPr/>
                    <a:lstStyle/>
                    <a:p>
                      <a:pPr algn="r" fontAlgn="b"/>
                      <a:r>
                        <a:rPr lang="ru-RU" sz="1400" u="none" strike="noStrike">
                          <a:effectLst/>
                        </a:rPr>
                        <a:t>100 000 000,00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14,00%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14 000 000,00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13 160 000,00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2,00%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2 000 000,00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11 160 000,00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b="1" u="none" strike="noStrike" dirty="0">
                          <a:effectLst/>
                        </a:rPr>
                        <a:t>84,80%</a:t>
                      </a:r>
                      <a:endParaRPr lang="ru-RU" sz="1400" b="1" i="0" u="none" strike="noStrike" dirty="0">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20,29%</a:t>
                      </a:r>
                      <a:endParaRPr lang="ru-RU" sz="1400" b="0" i="0" u="none" strike="noStrike">
                        <a:solidFill>
                          <a:srgbClr val="000000"/>
                        </a:solidFill>
                        <a:effectLst/>
                        <a:latin typeface="Calibri" panose="020F0502020204030204" pitchFamily="34" charset="0"/>
                      </a:endParaRPr>
                    </a:p>
                  </a:txBody>
                  <a:tcPr marL="9525" marR="9525" marT="9528" marB="0" anchor="b"/>
                </a:tc>
                <a:extLst>
                  <a:ext uri="{0D108BD9-81ED-4DB2-BD59-A6C34878D82A}">
                    <a16:rowId xmlns:a16="http://schemas.microsoft.com/office/drawing/2014/main" val="3712969276"/>
                  </a:ext>
                </a:extLst>
              </a:tr>
              <a:tr h="251958">
                <a:tc>
                  <a:txBody>
                    <a:bodyPr/>
                    <a:lstStyle/>
                    <a:p>
                      <a:pPr algn="r" fontAlgn="b"/>
                      <a:r>
                        <a:rPr lang="ru-RU" sz="1400" u="none" strike="noStrike">
                          <a:effectLst/>
                        </a:rPr>
                        <a:t>100 000 000,00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15,00%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15 000 000,00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14 100 000,00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2,00%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2 000 000,00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12 100 000,00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b="1" u="none" strike="noStrike" dirty="0">
                          <a:effectLst/>
                        </a:rPr>
                        <a:t>85,82%</a:t>
                      </a:r>
                      <a:endParaRPr lang="ru-RU" sz="1400" b="1" i="0" u="none" strike="noStrike" dirty="0">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19,33%</a:t>
                      </a:r>
                      <a:endParaRPr lang="ru-RU" sz="1400" b="0" i="0" u="none" strike="noStrike">
                        <a:solidFill>
                          <a:srgbClr val="000000"/>
                        </a:solidFill>
                        <a:effectLst/>
                        <a:latin typeface="Calibri" panose="020F0502020204030204" pitchFamily="34" charset="0"/>
                      </a:endParaRPr>
                    </a:p>
                  </a:txBody>
                  <a:tcPr marL="9525" marR="9525" marT="9528" marB="0" anchor="b"/>
                </a:tc>
                <a:extLst>
                  <a:ext uri="{0D108BD9-81ED-4DB2-BD59-A6C34878D82A}">
                    <a16:rowId xmlns:a16="http://schemas.microsoft.com/office/drawing/2014/main" val="363065031"/>
                  </a:ext>
                </a:extLst>
              </a:tr>
              <a:tr h="251958">
                <a:tc>
                  <a:txBody>
                    <a:bodyPr/>
                    <a:lstStyle/>
                    <a:p>
                      <a:pPr algn="r" fontAlgn="b"/>
                      <a:r>
                        <a:rPr lang="ru-RU" sz="1400" u="none" strike="noStrike">
                          <a:effectLst/>
                        </a:rPr>
                        <a:t>100 000 000,00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16,00%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16 000 000,00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15 040 000,00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2,00%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dirty="0">
                          <a:effectLst/>
                        </a:rPr>
                        <a:t>2 000 000,00</a:t>
                      </a:r>
                      <a:endParaRPr lang="ru-RU" sz="1400" b="0" i="0" u="none" strike="noStrike" dirty="0">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13 040 000,00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b="1" u="none" strike="noStrike">
                          <a:effectLst/>
                        </a:rPr>
                        <a:t>86,70%</a:t>
                      </a:r>
                      <a:endParaRPr lang="ru-RU" sz="1400" b="1"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18,50%</a:t>
                      </a:r>
                      <a:endParaRPr lang="ru-RU" sz="1400" b="0" i="0" u="none" strike="noStrike">
                        <a:solidFill>
                          <a:srgbClr val="000000"/>
                        </a:solidFill>
                        <a:effectLst/>
                        <a:latin typeface="Calibri" panose="020F0502020204030204" pitchFamily="34" charset="0"/>
                      </a:endParaRPr>
                    </a:p>
                  </a:txBody>
                  <a:tcPr marL="9525" marR="9525" marT="9528" marB="0" anchor="b"/>
                </a:tc>
                <a:extLst>
                  <a:ext uri="{0D108BD9-81ED-4DB2-BD59-A6C34878D82A}">
                    <a16:rowId xmlns:a16="http://schemas.microsoft.com/office/drawing/2014/main" val="3010947505"/>
                  </a:ext>
                </a:extLst>
              </a:tr>
              <a:tr h="251958">
                <a:tc>
                  <a:txBody>
                    <a:bodyPr/>
                    <a:lstStyle/>
                    <a:p>
                      <a:pPr algn="r" fontAlgn="b"/>
                      <a:r>
                        <a:rPr lang="ru-RU" sz="1400" u="none" strike="noStrike">
                          <a:effectLst/>
                        </a:rPr>
                        <a:t>100 000 000,00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17,00%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17 000 000,00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15 980 000,00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2,00%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dirty="0">
                          <a:effectLst/>
                        </a:rPr>
                        <a:t>2 000 000,00</a:t>
                      </a:r>
                      <a:endParaRPr lang="ru-RU" sz="1400" b="0" i="0" u="none" strike="noStrike" dirty="0">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dirty="0">
                          <a:effectLst/>
                        </a:rPr>
                        <a:t>13 980 000,00</a:t>
                      </a:r>
                      <a:endParaRPr lang="ru-RU" sz="1400" b="0" i="0" u="none" strike="noStrike" dirty="0">
                        <a:solidFill>
                          <a:srgbClr val="000000"/>
                        </a:solidFill>
                        <a:effectLst/>
                        <a:latin typeface="Calibri" panose="020F0502020204030204" pitchFamily="34" charset="0"/>
                      </a:endParaRPr>
                    </a:p>
                  </a:txBody>
                  <a:tcPr marL="9525" marR="9525" marT="9528" marB="0" anchor="b"/>
                </a:tc>
                <a:tc>
                  <a:txBody>
                    <a:bodyPr/>
                    <a:lstStyle/>
                    <a:p>
                      <a:pPr algn="r" fontAlgn="b"/>
                      <a:r>
                        <a:rPr lang="ru-RU" sz="1400" b="1" u="none" strike="noStrike" dirty="0">
                          <a:effectLst/>
                        </a:rPr>
                        <a:t>87,48%</a:t>
                      </a:r>
                      <a:endParaRPr lang="ru-RU" sz="1400" b="1" i="0" u="none" strike="noStrike" dirty="0">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17,76%</a:t>
                      </a:r>
                      <a:endParaRPr lang="ru-RU" sz="1400" b="0" i="0" u="none" strike="noStrike">
                        <a:solidFill>
                          <a:srgbClr val="000000"/>
                        </a:solidFill>
                        <a:effectLst/>
                        <a:latin typeface="Calibri" panose="020F0502020204030204" pitchFamily="34" charset="0"/>
                      </a:endParaRPr>
                    </a:p>
                  </a:txBody>
                  <a:tcPr marL="9525" marR="9525" marT="9528" marB="0" anchor="b"/>
                </a:tc>
                <a:extLst>
                  <a:ext uri="{0D108BD9-81ED-4DB2-BD59-A6C34878D82A}">
                    <a16:rowId xmlns:a16="http://schemas.microsoft.com/office/drawing/2014/main" val="204574056"/>
                  </a:ext>
                </a:extLst>
              </a:tr>
              <a:tr h="251958">
                <a:tc>
                  <a:txBody>
                    <a:bodyPr/>
                    <a:lstStyle/>
                    <a:p>
                      <a:pPr algn="r" fontAlgn="b"/>
                      <a:r>
                        <a:rPr lang="ru-RU" sz="1400" u="none" strike="noStrike">
                          <a:effectLst/>
                        </a:rPr>
                        <a:t>100 000 000,00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18,00%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18 000 000,00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16 920 000,00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2,00%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2 000 000,00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14 920 000,00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b="1" u="none" strike="noStrike" dirty="0">
                          <a:effectLst/>
                        </a:rPr>
                        <a:t>88,18%</a:t>
                      </a:r>
                      <a:endParaRPr lang="ru-RU" sz="1400" b="1" i="0" u="none" strike="noStrike" dirty="0">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17,11%</a:t>
                      </a:r>
                      <a:endParaRPr lang="ru-RU" sz="1400" b="0" i="0" u="none" strike="noStrike">
                        <a:solidFill>
                          <a:srgbClr val="000000"/>
                        </a:solidFill>
                        <a:effectLst/>
                        <a:latin typeface="Calibri" panose="020F0502020204030204" pitchFamily="34" charset="0"/>
                      </a:endParaRPr>
                    </a:p>
                  </a:txBody>
                  <a:tcPr marL="9525" marR="9525" marT="9528" marB="0" anchor="b"/>
                </a:tc>
                <a:extLst>
                  <a:ext uri="{0D108BD9-81ED-4DB2-BD59-A6C34878D82A}">
                    <a16:rowId xmlns:a16="http://schemas.microsoft.com/office/drawing/2014/main" val="2363976177"/>
                  </a:ext>
                </a:extLst>
              </a:tr>
              <a:tr h="251958">
                <a:tc>
                  <a:txBody>
                    <a:bodyPr/>
                    <a:lstStyle/>
                    <a:p>
                      <a:pPr algn="r" fontAlgn="b"/>
                      <a:r>
                        <a:rPr lang="ru-RU" sz="1400" u="none" strike="noStrike">
                          <a:effectLst/>
                        </a:rPr>
                        <a:t>100 000 000,00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19,00%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19 000 000,00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17 860 000,00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2,00%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2 000 000,00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15 860 000,00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b="1" u="none" strike="noStrike" dirty="0">
                          <a:effectLst/>
                        </a:rPr>
                        <a:t>88,80%</a:t>
                      </a:r>
                      <a:endParaRPr lang="ru-RU" sz="1400" b="1" i="0" u="none" strike="noStrike" dirty="0">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16,53%</a:t>
                      </a:r>
                      <a:endParaRPr lang="ru-RU" sz="1400" b="0" i="0" u="none" strike="noStrike">
                        <a:solidFill>
                          <a:srgbClr val="000000"/>
                        </a:solidFill>
                        <a:effectLst/>
                        <a:latin typeface="Calibri" panose="020F0502020204030204" pitchFamily="34" charset="0"/>
                      </a:endParaRPr>
                    </a:p>
                  </a:txBody>
                  <a:tcPr marL="9525" marR="9525" marT="9528" marB="0" anchor="b"/>
                </a:tc>
                <a:extLst>
                  <a:ext uri="{0D108BD9-81ED-4DB2-BD59-A6C34878D82A}">
                    <a16:rowId xmlns:a16="http://schemas.microsoft.com/office/drawing/2014/main" val="681508113"/>
                  </a:ext>
                </a:extLst>
              </a:tr>
              <a:tr h="251958">
                <a:tc>
                  <a:txBody>
                    <a:bodyPr/>
                    <a:lstStyle/>
                    <a:p>
                      <a:pPr algn="r" fontAlgn="b"/>
                      <a:r>
                        <a:rPr lang="ru-RU" sz="1400" u="none" strike="noStrike">
                          <a:effectLst/>
                        </a:rPr>
                        <a:t>100 000 000,00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20,00%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20 000 000,00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18 800 000,00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2,00%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2 000 000,00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16 800 000,00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b="1" u="none" strike="noStrike" dirty="0">
                          <a:effectLst/>
                        </a:rPr>
                        <a:t>89,36%</a:t>
                      </a:r>
                      <a:endParaRPr lang="ru-RU" sz="1400" b="1" i="0" u="none" strike="noStrike" dirty="0">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dirty="0">
                          <a:effectLst/>
                        </a:rPr>
                        <a:t>16,00%</a:t>
                      </a:r>
                      <a:endParaRPr lang="ru-RU" sz="1400" b="0" i="0" u="none" strike="noStrike" dirty="0">
                        <a:solidFill>
                          <a:srgbClr val="000000"/>
                        </a:solidFill>
                        <a:effectLst/>
                        <a:latin typeface="Calibri" panose="020F0502020204030204" pitchFamily="34" charset="0"/>
                      </a:endParaRPr>
                    </a:p>
                  </a:txBody>
                  <a:tcPr marL="9525" marR="9525" marT="9528" marB="0" anchor="b"/>
                </a:tc>
                <a:extLst>
                  <a:ext uri="{0D108BD9-81ED-4DB2-BD59-A6C34878D82A}">
                    <a16:rowId xmlns:a16="http://schemas.microsoft.com/office/drawing/2014/main" val="1345928038"/>
                  </a:ext>
                </a:extLst>
              </a:tr>
              <a:tr h="251958">
                <a:tc>
                  <a:txBody>
                    <a:bodyPr/>
                    <a:lstStyle/>
                    <a:p>
                      <a:pPr algn="r" fontAlgn="b"/>
                      <a:r>
                        <a:rPr lang="ru-RU" sz="1400" u="none" strike="noStrike">
                          <a:effectLst/>
                        </a:rPr>
                        <a:t>100 000 000,00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21,00%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21 000 000,00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19 740 000,00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2,00%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a:effectLst/>
                        </a:rPr>
                        <a:t>2 000 000,00</a:t>
                      </a:r>
                      <a:endParaRPr lang="ru-RU" sz="14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dirty="0">
                          <a:effectLst/>
                        </a:rPr>
                        <a:t>17 740 000,00</a:t>
                      </a:r>
                      <a:endParaRPr lang="ru-RU" sz="1400" b="0" i="0" u="none" strike="noStrike" dirty="0">
                        <a:solidFill>
                          <a:srgbClr val="000000"/>
                        </a:solidFill>
                        <a:effectLst/>
                        <a:latin typeface="Calibri" panose="020F0502020204030204" pitchFamily="34" charset="0"/>
                      </a:endParaRPr>
                    </a:p>
                  </a:txBody>
                  <a:tcPr marL="9525" marR="9525" marT="9528" marB="0" anchor="b"/>
                </a:tc>
                <a:tc>
                  <a:txBody>
                    <a:bodyPr/>
                    <a:lstStyle/>
                    <a:p>
                      <a:pPr algn="r" fontAlgn="b"/>
                      <a:r>
                        <a:rPr lang="ru-RU" sz="1400" b="1" u="none" strike="noStrike" dirty="0">
                          <a:effectLst/>
                        </a:rPr>
                        <a:t>89,87%</a:t>
                      </a:r>
                      <a:endParaRPr lang="ru-RU" sz="1400" b="1" i="0" u="none" strike="noStrike" dirty="0">
                        <a:solidFill>
                          <a:srgbClr val="000000"/>
                        </a:solidFill>
                        <a:effectLst/>
                        <a:latin typeface="Calibri" panose="020F0502020204030204" pitchFamily="34" charset="0"/>
                      </a:endParaRPr>
                    </a:p>
                  </a:txBody>
                  <a:tcPr marL="9525" marR="9525" marT="9528" marB="0" anchor="b"/>
                </a:tc>
                <a:tc>
                  <a:txBody>
                    <a:bodyPr/>
                    <a:lstStyle/>
                    <a:p>
                      <a:pPr algn="r" fontAlgn="b"/>
                      <a:r>
                        <a:rPr lang="ru-RU" sz="1400" u="none" strike="noStrike" dirty="0">
                          <a:effectLst/>
                        </a:rPr>
                        <a:t>15,52%</a:t>
                      </a:r>
                      <a:endParaRPr lang="ru-RU" sz="1400" b="0" i="0" u="none" strike="noStrike" dirty="0">
                        <a:solidFill>
                          <a:srgbClr val="000000"/>
                        </a:solidFill>
                        <a:effectLst/>
                        <a:latin typeface="Calibri" panose="020F0502020204030204" pitchFamily="34" charset="0"/>
                      </a:endParaRPr>
                    </a:p>
                  </a:txBody>
                  <a:tcPr marL="9525" marR="9525" marT="9528" marB="0" anchor="b"/>
                </a:tc>
                <a:extLst>
                  <a:ext uri="{0D108BD9-81ED-4DB2-BD59-A6C34878D82A}">
                    <a16:rowId xmlns:a16="http://schemas.microsoft.com/office/drawing/2014/main" val="4203942535"/>
                  </a:ext>
                </a:extLst>
              </a:tr>
            </a:tbl>
          </a:graphicData>
        </a:graphic>
      </p:graphicFrame>
      <p:sp>
        <p:nvSpPr>
          <p:cNvPr id="2" name="Номер слайда 1">
            <a:extLst>
              <a:ext uri="{FF2B5EF4-FFF2-40B4-BE49-F238E27FC236}">
                <a16:creationId xmlns:a16="http://schemas.microsoft.com/office/drawing/2014/main" id="{28CAA904-4C1E-AB49-9326-FF49FADFF526}"/>
              </a:ext>
            </a:extLst>
          </p:cNvPr>
          <p:cNvSpPr>
            <a:spLocks noGrp="1"/>
          </p:cNvSpPr>
          <p:nvPr>
            <p:ph type="sldNum" sz="quarter" idx="12"/>
          </p:nvPr>
        </p:nvSpPr>
        <p:spPr/>
        <p:txBody>
          <a:bodyPr/>
          <a:lstStyle/>
          <a:p>
            <a:fld id="{1B3261D6-CC2A-9E49-88E2-AEC025041568}" type="slidenum">
              <a:rPr lang="ru-RU" smtClean="0"/>
              <a:t>10</a:t>
            </a:fld>
            <a:endParaRPr lang="ru-RU"/>
          </a:p>
        </p:txBody>
      </p:sp>
    </p:spTree>
    <p:extLst>
      <p:ext uri="{BB962C8B-B14F-4D97-AF65-F5344CB8AC3E}">
        <p14:creationId xmlns:p14="http://schemas.microsoft.com/office/powerpoint/2010/main" val="1027902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602" name="TextBox 1">
            <a:extLst>
              <a:ext uri="{FF2B5EF4-FFF2-40B4-BE49-F238E27FC236}">
                <a16:creationId xmlns:a16="http://schemas.microsoft.com/office/drawing/2014/main" id="{7D4FA4E5-969A-9B4F-A8D1-837386D83D07}"/>
              </a:ext>
            </a:extLst>
          </p:cNvPr>
          <p:cNvSpPr txBox="1">
            <a:spLocks noChangeArrowheads="1"/>
          </p:cNvSpPr>
          <p:nvPr/>
        </p:nvSpPr>
        <p:spPr bwMode="auto">
          <a:xfrm>
            <a:off x="585788" y="923977"/>
            <a:ext cx="1095851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ru-RU" altLang="ru-RU" sz="4000" b="1"/>
              <a:t>Дробление объекта недвижимости с кадастровой стоимостью более 300 млн.руб?</a:t>
            </a:r>
          </a:p>
        </p:txBody>
      </p:sp>
      <p:sp>
        <p:nvSpPr>
          <p:cNvPr id="25603" name="TextBox 2">
            <a:extLst>
              <a:ext uri="{FF2B5EF4-FFF2-40B4-BE49-F238E27FC236}">
                <a16:creationId xmlns:a16="http://schemas.microsoft.com/office/drawing/2014/main" id="{16C0E245-A107-554E-90BA-15E360AB3E71}"/>
              </a:ext>
            </a:extLst>
          </p:cNvPr>
          <p:cNvSpPr txBox="1">
            <a:spLocks noChangeArrowheads="1"/>
          </p:cNvSpPr>
          <p:nvPr/>
        </p:nvSpPr>
        <p:spPr bwMode="auto">
          <a:xfrm>
            <a:off x="585788" y="2247952"/>
            <a:ext cx="10072687"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ru-RU" altLang="ru-RU" sz="2200" dirty="0"/>
              <a:t>НК РФ – это разделение единой предпринимательской деятельности между несколькими формально самостоятельными лицами (организациями, ИП – группа лиц), в отношении которых осуществляется контроль одними и теми же лицами, направленное </a:t>
            </a:r>
            <a:r>
              <a:rPr lang="ru-RU" altLang="ru-RU" sz="2200" b="1" dirty="0"/>
              <a:t>исключительно или преимущественно на занижение сумм налогов </a:t>
            </a:r>
            <a:r>
              <a:rPr lang="ru-RU" altLang="ru-RU" sz="2200" dirty="0"/>
              <a:t>путём применения специальных налоговых режимов с превышением предусмотренных НК РФ пределов осуществления прав по исчислению налоговой базы и (или) сумм налогов.</a:t>
            </a:r>
          </a:p>
          <a:p>
            <a:pPr>
              <a:lnSpc>
                <a:spcPct val="100000"/>
              </a:lnSpc>
              <a:spcBef>
                <a:spcPct val="0"/>
              </a:spcBef>
              <a:buFontTx/>
              <a:buNone/>
            </a:pPr>
            <a:r>
              <a:rPr lang="ru-RU" altLang="ru-RU" sz="2200" dirty="0"/>
              <a:t>Добровольный отказ от дробления бизнеса – исчисление и уплата лицами, участвовавшими в дроблении бизнеса, налогов в размере, определенном в результате консолидации по всей группе лиц </a:t>
            </a:r>
            <a:r>
              <a:rPr lang="ru-RU" altLang="ru-RU" sz="2200" b="1" dirty="0"/>
              <a:t>доходов и (или) других показателей</a:t>
            </a:r>
            <a:r>
              <a:rPr lang="ru-RU" altLang="ru-RU" sz="2200" dirty="0"/>
              <a:t>, соблюдение которых является условием для применения специальных режимов налогообложения.</a:t>
            </a:r>
          </a:p>
        </p:txBody>
      </p:sp>
      <p:sp>
        <p:nvSpPr>
          <p:cNvPr id="2" name="Номер слайда 1">
            <a:extLst>
              <a:ext uri="{FF2B5EF4-FFF2-40B4-BE49-F238E27FC236}">
                <a16:creationId xmlns:a16="http://schemas.microsoft.com/office/drawing/2014/main" id="{4EC23B2E-C0CA-774A-A7CD-EB3E02D9D852}"/>
              </a:ext>
            </a:extLst>
          </p:cNvPr>
          <p:cNvSpPr>
            <a:spLocks noGrp="1"/>
          </p:cNvSpPr>
          <p:nvPr>
            <p:ph type="sldNum" sz="quarter" idx="12"/>
          </p:nvPr>
        </p:nvSpPr>
        <p:spPr/>
        <p:txBody>
          <a:bodyPr/>
          <a:lstStyle/>
          <a:p>
            <a:fld id="{1B3261D6-CC2A-9E49-88E2-AEC025041568}" type="slidenum">
              <a:rPr lang="ru-RU" smtClean="0"/>
              <a:t>11</a:t>
            </a:fld>
            <a:endParaRPr lang="ru-RU"/>
          </a:p>
        </p:txBody>
      </p:sp>
    </p:spTree>
    <p:extLst>
      <p:ext uri="{BB962C8B-B14F-4D97-AF65-F5344CB8AC3E}">
        <p14:creationId xmlns:p14="http://schemas.microsoft.com/office/powerpoint/2010/main" val="25267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483" name="Объект 2">
            <a:extLst>
              <a:ext uri="{FF2B5EF4-FFF2-40B4-BE49-F238E27FC236}">
                <a16:creationId xmlns:a16="http://schemas.microsoft.com/office/drawing/2014/main" id="{61E04F69-A418-0543-A1B4-977F90739817}"/>
              </a:ext>
            </a:extLst>
          </p:cNvPr>
          <p:cNvSpPr txBox="1">
            <a:spLocks noChangeArrowheads="1"/>
          </p:cNvSpPr>
          <p:nvPr/>
        </p:nvSpPr>
        <p:spPr bwMode="auto">
          <a:xfrm>
            <a:off x="776288" y="202247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Font typeface="Arial" panose="020B0604020202020204" pitchFamily="34" charset="0"/>
              <a:buNone/>
            </a:pPr>
            <a:r>
              <a:rPr lang="ru-RU" altLang="ru-RU" dirty="0"/>
              <a:t>Регионам предоставлено право увеличивать с </a:t>
            </a:r>
            <a:r>
              <a:rPr lang="ru-RU" altLang="ru-RU" b="1" dirty="0"/>
              <a:t>0,7 до 1 понижающий коэффициент</a:t>
            </a:r>
            <a:r>
              <a:rPr lang="ru-RU" altLang="ru-RU" dirty="0"/>
              <a:t>, применяемый при исчислении налоговой базы по НДФЛ в отношении доходов от продажи недвижимости. </a:t>
            </a:r>
          </a:p>
          <a:p>
            <a:pPr>
              <a:buFont typeface="Arial" panose="020B0604020202020204" pitchFamily="34" charset="0"/>
              <a:buNone/>
            </a:pPr>
            <a:r>
              <a:rPr lang="ru-RU" altLang="ru-RU" dirty="0"/>
              <a:t>Речь идет о следующем правиле: если доход от продажи недвижимости ниже его кадастровой стоимости, умноженной на понижающий коэффициент 0,7, то налог рассчитывается как разница между ценой продажи и кадастровой стоимости, умноженной на 0,7.</a:t>
            </a:r>
          </a:p>
          <a:p>
            <a:pPr>
              <a:buFont typeface="Arial" panose="020B0604020202020204" pitchFamily="34" charset="0"/>
              <a:buNone/>
            </a:pPr>
            <a:r>
              <a:rPr lang="ru-RU" altLang="ru-RU" b="1" dirty="0"/>
              <a:t>Регионы самостоятельно устанавливают величины налоговых ставок!</a:t>
            </a:r>
          </a:p>
        </p:txBody>
      </p:sp>
      <p:sp>
        <p:nvSpPr>
          <p:cNvPr id="20484" name="TextBox 1">
            <a:extLst>
              <a:ext uri="{FF2B5EF4-FFF2-40B4-BE49-F238E27FC236}">
                <a16:creationId xmlns:a16="http://schemas.microsoft.com/office/drawing/2014/main" id="{9C94D147-4106-0049-9B5B-4667DA3FBC5C}"/>
              </a:ext>
            </a:extLst>
          </p:cNvPr>
          <p:cNvSpPr txBox="1">
            <a:spLocks noChangeArrowheads="1"/>
          </p:cNvSpPr>
          <p:nvPr/>
        </p:nvSpPr>
        <p:spPr bwMode="auto">
          <a:xfrm>
            <a:off x="776288" y="1314450"/>
            <a:ext cx="98758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ru-RU" altLang="ru-RU" sz="4000" b="1"/>
              <a:t>Важность регионального законодательства</a:t>
            </a:r>
          </a:p>
        </p:txBody>
      </p:sp>
      <p:sp>
        <p:nvSpPr>
          <p:cNvPr id="2" name="Номер слайда 1">
            <a:extLst>
              <a:ext uri="{FF2B5EF4-FFF2-40B4-BE49-F238E27FC236}">
                <a16:creationId xmlns:a16="http://schemas.microsoft.com/office/drawing/2014/main" id="{61011E25-2131-8E4B-9502-54AC702480B5}"/>
              </a:ext>
            </a:extLst>
          </p:cNvPr>
          <p:cNvSpPr>
            <a:spLocks noGrp="1"/>
          </p:cNvSpPr>
          <p:nvPr>
            <p:ph type="sldNum" sz="quarter" idx="12"/>
          </p:nvPr>
        </p:nvSpPr>
        <p:spPr/>
        <p:txBody>
          <a:bodyPr/>
          <a:lstStyle/>
          <a:p>
            <a:fld id="{1B3261D6-CC2A-9E49-88E2-AEC025041568}" type="slidenum">
              <a:rPr lang="ru-RU" smtClean="0"/>
              <a:t>12</a:t>
            </a:fld>
            <a:endParaRPr lang="ru-RU"/>
          </a:p>
        </p:txBody>
      </p:sp>
    </p:spTree>
    <p:extLst>
      <p:ext uri="{BB962C8B-B14F-4D97-AF65-F5344CB8AC3E}">
        <p14:creationId xmlns:p14="http://schemas.microsoft.com/office/powerpoint/2010/main" val="3073021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723900" y="832374"/>
            <a:ext cx="10744200" cy="788080"/>
          </a:xfrm>
        </p:spPr>
        <p:txBody>
          <a:bodyPr/>
          <a:lstStyle/>
          <a:p>
            <a:r>
              <a:rPr lang="ru-RU" sz="4000" b="1" dirty="0">
                <a:latin typeface="Times New Roman" panose="02020603050405020304" pitchFamily="18" charset="0"/>
                <a:cs typeface="Times New Roman" panose="02020603050405020304" pitchFamily="18" charset="0"/>
              </a:rPr>
              <a:t>Сферы применения кадастровой стоимости</a:t>
            </a:r>
            <a:endParaRPr lang="ru-RU" sz="4000" dirty="0"/>
          </a:p>
        </p:txBody>
      </p:sp>
      <p:sp>
        <p:nvSpPr>
          <p:cNvPr id="6" name="TextBox 5">
            <a:extLst>
              <a:ext uri="{FF2B5EF4-FFF2-40B4-BE49-F238E27FC236}">
                <a16:creationId xmlns:a16="http://schemas.microsoft.com/office/drawing/2014/main" id="{9F1A252C-B35C-0C44-B00A-22BD2805B389}"/>
              </a:ext>
            </a:extLst>
          </p:cNvPr>
          <p:cNvSpPr txBox="1"/>
          <p:nvPr/>
        </p:nvSpPr>
        <p:spPr>
          <a:xfrm>
            <a:off x="854115" y="1820322"/>
            <a:ext cx="10613985" cy="1200329"/>
          </a:xfrm>
          <a:prstGeom prst="rect">
            <a:avLst/>
          </a:prstGeom>
          <a:noFill/>
        </p:spPr>
        <p:txBody>
          <a:bodyPr wrap="square" rtlCol="0">
            <a:spAutoFit/>
          </a:bodyPr>
          <a:lstStyle/>
          <a:p>
            <a:r>
              <a:rPr lang="ru-RU" sz="2400" b="1" dirty="0"/>
              <a:t>НК РФ Статья 333.33. Размеры государственной пошлины за государственную регистрацию, а также за совершение прочих юридически значимых действий.</a:t>
            </a:r>
            <a:endParaRPr lang="ru-RU" sz="2400" dirty="0"/>
          </a:p>
        </p:txBody>
      </p:sp>
      <p:sp>
        <p:nvSpPr>
          <p:cNvPr id="7" name="TextBox 6">
            <a:extLst>
              <a:ext uri="{FF2B5EF4-FFF2-40B4-BE49-F238E27FC236}">
                <a16:creationId xmlns:a16="http://schemas.microsoft.com/office/drawing/2014/main" id="{573C4A00-44E9-A044-B770-041270B9CB0F}"/>
              </a:ext>
            </a:extLst>
          </p:cNvPr>
          <p:cNvSpPr txBox="1"/>
          <p:nvPr/>
        </p:nvSpPr>
        <p:spPr>
          <a:xfrm>
            <a:off x="946712" y="3339149"/>
            <a:ext cx="10521388" cy="3000821"/>
          </a:xfrm>
          <a:prstGeom prst="rect">
            <a:avLst/>
          </a:prstGeom>
          <a:noFill/>
        </p:spPr>
        <p:txBody>
          <a:bodyPr wrap="square" rtlCol="0">
            <a:spAutoFit/>
          </a:bodyPr>
          <a:lstStyle/>
          <a:p>
            <a:r>
              <a:rPr lang="ru-RU" sz="2100" dirty="0"/>
              <a:t>В отношении объектов недвижимости</a:t>
            </a:r>
          </a:p>
          <a:p>
            <a:r>
              <a:rPr lang="ru-RU" sz="2100" dirty="0"/>
              <a:t>Для физических лиц:</a:t>
            </a:r>
          </a:p>
          <a:p>
            <a:pPr marL="285750" indent="-285750">
              <a:buFont typeface="Arial" panose="020B0604020202020204" pitchFamily="34" charset="0"/>
              <a:buChar char="•"/>
            </a:pPr>
            <a:r>
              <a:rPr lang="ru-RU" sz="2100" dirty="0"/>
              <a:t>Кадастровая стоимость не определена или не превышает 20 000 000 руб. – 4 000 руб.</a:t>
            </a:r>
          </a:p>
          <a:p>
            <a:pPr marL="285750" indent="-285750">
              <a:buFont typeface="Arial" panose="020B0604020202020204" pitchFamily="34" charset="0"/>
              <a:buChar char="•"/>
            </a:pPr>
            <a:r>
              <a:rPr lang="ru-RU" sz="2100" dirty="0"/>
              <a:t>Кадастровая стоимость превышает 20 000 000 руб. – 0,02% от </a:t>
            </a:r>
            <a:r>
              <a:rPr lang="ru-RU" sz="2100" b="1" dirty="0"/>
              <a:t>кадастровой стоимости</a:t>
            </a:r>
            <a:r>
              <a:rPr lang="ru-RU" sz="2100" dirty="0"/>
              <a:t> на дату обращения, но не менее 0,02% </a:t>
            </a:r>
            <a:r>
              <a:rPr lang="ru-RU" sz="2100" b="1" dirty="0"/>
              <a:t>цены сделки</a:t>
            </a:r>
            <a:r>
              <a:rPr lang="ru-RU" sz="2100" dirty="0"/>
              <a:t> и не более 500 000 руб.</a:t>
            </a:r>
          </a:p>
          <a:p>
            <a:r>
              <a:rPr lang="ru-RU" sz="2100" dirty="0"/>
              <a:t>Для юридических лиц:</a:t>
            </a:r>
          </a:p>
          <a:p>
            <a:pPr marL="285750" indent="-285750">
              <a:buFont typeface="Arial" panose="020B0604020202020204" pitchFamily="34" charset="0"/>
              <a:buChar char="•"/>
            </a:pPr>
            <a:r>
              <a:rPr lang="ru-RU" sz="2100" dirty="0"/>
              <a:t>Кадастровая стоимость не определена или не превышает 22 000 000 руб. – 44 000 руб.</a:t>
            </a:r>
          </a:p>
          <a:p>
            <a:pPr marL="285750" indent="-285750">
              <a:buFont typeface="Arial" panose="020B0604020202020204" pitchFamily="34" charset="0"/>
              <a:buChar char="•"/>
            </a:pPr>
            <a:r>
              <a:rPr lang="ru-RU" sz="2100" dirty="0"/>
              <a:t>Кадастровая стоимость превышает 22 000 000 руб. – 0,2% от </a:t>
            </a:r>
            <a:r>
              <a:rPr lang="ru-RU" sz="2100" b="1" dirty="0"/>
              <a:t>кадастровой стоимости </a:t>
            </a:r>
            <a:r>
              <a:rPr lang="ru-RU" sz="2100" dirty="0"/>
              <a:t>на дату обращения, но не менее 0,2% от </a:t>
            </a:r>
            <a:r>
              <a:rPr lang="ru-RU" sz="2100" b="1" dirty="0"/>
              <a:t>цены сделки </a:t>
            </a:r>
            <a:r>
              <a:rPr lang="ru-RU" sz="2100" dirty="0"/>
              <a:t>и не более 1 000 000 руб.</a:t>
            </a:r>
          </a:p>
        </p:txBody>
      </p:sp>
      <p:sp>
        <p:nvSpPr>
          <p:cNvPr id="4" name="Номер слайда 3">
            <a:extLst>
              <a:ext uri="{FF2B5EF4-FFF2-40B4-BE49-F238E27FC236}">
                <a16:creationId xmlns:a16="http://schemas.microsoft.com/office/drawing/2014/main" id="{34E09D98-9ADB-FB47-83EE-C44A77D0B62D}"/>
              </a:ext>
            </a:extLst>
          </p:cNvPr>
          <p:cNvSpPr>
            <a:spLocks noGrp="1"/>
          </p:cNvSpPr>
          <p:nvPr>
            <p:ph type="sldNum" sz="quarter" idx="12"/>
          </p:nvPr>
        </p:nvSpPr>
        <p:spPr/>
        <p:txBody>
          <a:bodyPr/>
          <a:lstStyle/>
          <a:p>
            <a:fld id="{1B3261D6-CC2A-9E49-88E2-AEC025041568}" type="slidenum">
              <a:rPr lang="ru-RU" smtClean="0"/>
              <a:t>13</a:t>
            </a:fld>
            <a:endParaRPr lang="ru-RU"/>
          </a:p>
        </p:txBody>
      </p:sp>
    </p:spTree>
    <p:extLst>
      <p:ext uri="{BB962C8B-B14F-4D97-AF65-F5344CB8AC3E}">
        <p14:creationId xmlns:p14="http://schemas.microsoft.com/office/powerpoint/2010/main" val="210454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609600" y="716076"/>
            <a:ext cx="10744200" cy="788080"/>
          </a:xfrm>
        </p:spPr>
        <p:txBody>
          <a:bodyPr/>
          <a:lstStyle/>
          <a:p>
            <a:r>
              <a:rPr lang="ru-RU" sz="4000" b="1" dirty="0">
                <a:latin typeface="Times New Roman" panose="02020603050405020304" pitchFamily="18" charset="0"/>
                <a:cs typeface="Times New Roman" panose="02020603050405020304" pitchFamily="18" charset="0"/>
              </a:rPr>
              <a:t>Даты изменения кадастровой стоимости</a:t>
            </a:r>
            <a:endParaRPr lang="ru-RU" sz="4000" dirty="0"/>
          </a:p>
        </p:txBody>
      </p:sp>
      <p:sp>
        <p:nvSpPr>
          <p:cNvPr id="4" name="Подзаголовок 3"/>
          <p:cNvSpPr>
            <a:spLocks noGrp="1"/>
          </p:cNvSpPr>
          <p:nvPr>
            <p:ph type="subTitle" idx="1"/>
          </p:nvPr>
        </p:nvSpPr>
        <p:spPr>
          <a:xfrm>
            <a:off x="1045028" y="1814625"/>
            <a:ext cx="10472057" cy="4324917"/>
          </a:xfrm>
        </p:spPr>
        <p:txBody>
          <a:bodyPr>
            <a:normAutofit fontScale="92500"/>
          </a:bodyPr>
          <a:lstStyle/>
          <a:p>
            <a:pPr algn="just"/>
            <a:r>
              <a:rPr lang="ru-RU" dirty="0">
                <a:latin typeface="Times New Roman" panose="02020603050405020304" pitchFamily="18" charset="0"/>
                <a:cs typeface="Times New Roman" panose="02020603050405020304" pitchFamily="18" charset="0"/>
              </a:rPr>
              <a:t>На территории РФ в целом и Нижегородской области:</a:t>
            </a:r>
          </a:p>
          <a:p>
            <a:pPr marL="342900" indent="-342900"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С </a:t>
            </a:r>
            <a:r>
              <a:rPr lang="ru-RU" b="1" dirty="0">
                <a:latin typeface="Times New Roman" panose="02020603050405020304" pitchFamily="18" charset="0"/>
                <a:cs typeface="Times New Roman" panose="02020603050405020304" pitchFamily="18" charset="0"/>
              </a:rPr>
              <a:t>01 января 2023 </a:t>
            </a:r>
            <a:r>
              <a:rPr lang="ru-RU" dirty="0">
                <a:latin typeface="Times New Roman" panose="02020603050405020304" pitchFamily="18" charset="0"/>
                <a:cs typeface="Times New Roman" panose="02020603050405020304" pitchFamily="18" charset="0"/>
              </a:rPr>
              <a:t>года действует новая кадастровая стоимость по состоянию на 01 января 2022 года в отношении </a:t>
            </a:r>
            <a:r>
              <a:rPr lang="ru-RU" b="1" dirty="0">
                <a:latin typeface="Times New Roman" panose="02020603050405020304" pitchFamily="18" charset="0"/>
                <a:cs typeface="Times New Roman" panose="02020603050405020304" pitchFamily="18" charset="0"/>
              </a:rPr>
              <a:t>земельных участков</a:t>
            </a:r>
          </a:p>
          <a:p>
            <a:pPr marL="342900" indent="-342900"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С </a:t>
            </a:r>
            <a:r>
              <a:rPr lang="ru-RU" b="1" dirty="0">
                <a:latin typeface="Times New Roman" panose="02020603050405020304" pitchFamily="18" charset="0"/>
                <a:cs typeface="Times New Roman" panose="02020603050405020304" pitchFamily="18" charset="0"/>
              </a:rPr>
              <a:t>01 января 2024 </a:t>
            </a:r>
            <a:r>
              <a:rPr lang="ru-RU" dirty="0">
                <a:latin typeface="Times New Roman" panose="02020603050405020304" pitchFamily="18" charset="0"/>
                <a:cs typeface="Times New Roman" panose="02020603050405020304" pitchFamily="18" charset="0"/>
              </a:rPr>
              <a:t>года действует новая кадастровая стоимость по состоянию на 1 января 2023 в отношении </a:t>
            </a:r>
            <a:r>
              <a:rPr lang="ru-RU" b="1" dirty="0">
                <a:latin typeface="Times New Roman" panose="02020603050405020304" pitchFamily="18" charset="0"/>
                <a:cs typeface="Times New Roman" panose="02020603050405020304" pitchFamily="18" charset="0"/>
              </a:rPr>
              <a:t>объектов капитального строительства</a:t>
            </a:r>
          </a:p>
          <a:p>
            <a:pPr algn="just"/>
            <a:endParaRPr lang="ru-RU" dirty="0"/>
          </a:p>
          <a:p>
            <a:pPr algn="just"/>
            <a:r>
              <a:rPr lang="ru-RU" dirty="0">
                <a:latin typeface="Times New Roman" panose="02020603050405020304" pitchFamily="18" charset="0"/>
                <a:cs typeface="Times New Roman" panose="02020603050405020304" pitchFamily="18" charset="0"/>
              </a:rPr>
              <a:t>Очередная государственная кадастровая оценка проводится через </a:t>
            </a:r>
            <a:r>
              <a:rPr lang="ru-RU" b="1" dirty="0">
                <a:latin typeface="Times New Roman" panose="02020603050405020304" pitchFamily="18" charset="0"/>
                <a:cs typeface="Times New Roman" panose="02020603050405020304" pitchFamily="18" charset="0"/>
              </a:rPr>
              <a:t>четыре года </a:t>
            </a:r>
            <a:r>
              <a:rPr lang="ru-RU" dirty="0">
                <a:latin typeface="Times New Roman" panose="02020603050405020304" pitchFamily="18" charset="0"/>
                <a:cs typeface="Times New Roman" panose="02020603050405020304" pitchFamily="18" charset="0"/>
              </a:rPr>
              <a:t>с года проведения последней государственной кадастровой оценки соответствующих видов объектов недвижимости, указанных в части 1 настоящей статьи, в </a:t>
            </a:r>
            <a:r>
              <a:rPr lang="ru-RU" b="1" dirty="0">
                <a:latin typeface="Times New Roman" panose="02020603050405020304" pitchFamily="18" charset="0"/>
                <a:cs typeface="Times New Roman" panose="02020603050405020304" pitchFamily="18" charset="0"/>
              </a:rPr>
              <a:t>городах федерального значения</a:t>
            </a:r>
            <a:r>
              <a:rPr lang="ru-RU" dirty="0">
                <a:latin typeface="Times New Roman" panose="02020603050405020304" pitchFamily="18" charset="0"/>
                <a:cs typeface="Times New Roman" panose="02020603050405020304" pitchFamily="18" charset="0"/>
              </a:rPr>
              <a:t> в случае принятия высшим исполнительным органом государственной власти субъекта Российской Федерации соответствующего решения - </a:t>
            </a:r>
            <a:r>
              <a:rPr lang="ru-RU" b="1" dirty="0">
                <a:latin typeface="Times New Roman" panose="02020603050405020304" pitchFamily="18" charset="0"/>
                <a:cs typeface="Times New Roman" panose="02020603050405020304" pitchFamily="18" charset="0"/>
              </a:rPr>
              <a:t>через два года</a:t>
            </a:r>
            <a:r>
              <a:rPr lang="ru-RU" dirty="0">
                <a:latin typeface="Times New Roman" panose="02020603050405020304" pitchFamily="18" charset="0"/>
                <a:cs typeface="Times New Roman" panose="02020603050405020304" pitchFamily="18" charset="0"/>
              </a:rPr>
              <a:t>.</a:t>
            </a:r>
          </a:p>
        </p:txBody>
      </p:sp>
      <p:sp>
        <p:nvSpPr>
          <p:cNvPr id="5" name="Номер слайда 4">
            <a:extLst>
              <a:ext uri="{FF2B5EF4-FFF2-40B4-BE49-F238E27FC236}">
                <a16:creationId xmlns:a16="http://schemas.microsoft.com/office/drawing/2014/main" id="{0D20323A-6DA7-A141-9959-4CBC4FD05A53}"/>
              </a:ext>
            </a:extLst>
          </p:cNvPr>
          <p:cNvSpPr>
            <a:spLocks noGrp="1"/>
          </p:cNvSpPr>
          <p:nvPr>
            <p:ph type="sldNum" sz="quarter" idx="12"/>
          </p:nvPr>
        </p:nvSpPr>
        <p:spPr/>
        <p:txBody>
          <a:bodyPr/>
          <a:lstStyle/>
          <a:p>
            <a:fld id="{1B3261D6-CC2A-9E49-88E2-AEC025041568}" type="slidenum">
              <a:rPr lang="ru-RU" smtClean="0"/>
              <a:t>14</a:t>
            </a:fld>
            <a:endParaRPr lang="ru-RU"/>
          </a:p>
        </p:txBody>
      </p:sp>
    </p:spTree>
    <p:extLst>
      <p:ext uri="{BB962C8B-B14F-4D97-AF65-F5344CB8AC3E}">
        <p14:creationId xmlns:p14="http://schemas.microsoft.com/office/powerpoint/2010/main" val="2337198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723900" y="1004786"/>
            <a:ext cx="10744200" cy="788080"/>
          </a:xfrm>
        </p:spPr>
        <p:txBody>
          <a:bodyPr/>
          <a:lstStyle/>
          <a:p>
            <a:r>
              <a:rPr lang="ru-RU" sz="4000" b="1" dirty="0">
                <a:latin typeface="Times New Roman" panose="02020603050405020304" pitchFamily="18" charset="0"/>
                <a:cs typeface="Times New Roman" panose="02020603050405020304" pitchFamily="18" charset="0"/>
              </a:rPr>
              <a:t>Данные </a:t>
            </a:r>
            <a:r>
              <a:rPr lang="ru-RU" sz="4000" b="1" dirty="0" err="1">
                <a:latin typeface="Times New Roman" panose="02020603050405020304" pitchFamily="18" charset="0"/>
                <a:cs typeface="Times New Roman" panose="02020603050405020304" pitchFamily="18" charset="0"/>
              </a:rPr>
              <a:t>Росреестра</a:t>
            </a:r>
            <a:r>
              <a:rPr lang="ru-RU" sz="4000" b="1" dirty="0">
                <a:latin typeface="Times New Roman" panose="02020603050405020304" pitchFamily="18" charset="0"/>
                <a:cs typeface="Times New Roman" panose="02020603050405020304" pitchFamily="18" charset="0"/>
              </a:rPr>
              <a:t> по Нижегородской </a:t>
            </a:r>
            <a:r>
              <a:rPr lang="ru-RU" sz="4000" b="1" dirty="0" err="1">
                <a:latin typeface="Times New Roman" panose="02020603050405020304" pitchFamily="18" charset="0"/>
                <a:cs typeface="Times New Roman" panose="02020603050405020304" pitchFamily="18" charset="0"/>
              </a:rPr>
              <a:t>обл</a:t>
            </a:r>
            <a:endParaRPr lang="ru-RU" sz="4000" dirty="0"/>
          </a:p>
        </p:txBody>
      </p:sp>
      <p:sp>
        <p:nvSpPr>
          <p:cNvPr id="6" name="TextBox 5">
            <a:extLst>
              <a:ext uri="{FF2B5EF4-FFF2-40B4-BE49-F238E27FC236}">
                <a16:creationId xmlns:a16="http://schemas.microsoft.com/office/drawing/2014/main" id="{71C38DA9-5E5F-A842-BCE6-4E1D0DAC25A1}"/>
              </a:ext>
            </a:extLst>
          </p:cNvPr>
          <p:cNvSpPr txBox="1"/>
          <p:nvPr/>
        </p:nvSpPr>
        <p:spPr>
          <a:xfrm>
            <a:off x="650669" y="2476074"/>
            <a:ext cx="2286664" cy="738664"/>
          </a:xfrm>
          <a:prstGeom prst="rect">
            <a:avLst/>
          </a:prstGeom>
          <a:noFill/>
        </p:spPr>
        <p:txBody>
          <a:bodyPr wrap="square" rtlCol="0">
            <a:spAutoFit/>
          </a:bodyPr>
          <a:lstStyle/>
          <a:p>
            <a:pPr algn="ctr"/>
            <a:r>
              <a:rPr lang="ru-RU" b="1" dirty="0">
                <a:latin typeface="Times New Roman" panose="02020603050405020304" pitchFamily="18" charset="0"/>
                <a:cs typeface="Times New Roman" panose="02020603050405020304" pitchFamily="18" charset="0"/>
              </a:rPr>
              <a:t>Земельные участки</a:t>
            </a:r>
          </a:p>
          <a:p>
            <a:pPr algn="ctr"/>
            <a:r>
              <a:rPr lang="ru-RU" sz="2400" b="1" dirty="0">
                <a:latin typeface="Times New Roman" panose="02020603050405020304" pitchFamily="18" charset="0"/>
                <a:cs typeface="Times New Roman" panose="02020603050405020304" pitchFamily="18" charset="0"/>
              </a:rPr>
              <a:t>2022</a:t>
            </a:r>
          </a:p>
        </p:txBody>
      </p:sp>
      <p:sp>
        <p:nvSpPr>
          <p:cNvPr id="7" name="TextBox 6">
            <a:extLst>
              <a:ext uri="{FF2B5EF4-FFF2-40B4-BE49-F238E27FC236}">
                <a16:creationId xmlns:a16="http://schemas.microsoft.com/office/drawing/2014/main" id="{ACAEC246-493C-394A-9615-8789F9392235}"/>
              </a:ext>
            </a:extLst>
          </p:cNvPr>
          <p:cNvSpPr txBox="1"/>
          <p:nvPr/>
        </p:nvSpPr>
        <p:spPr>
          <a:xfrm>
            <a:off x="3536868" y="2347448"/>
            <a:ext cx="2286664" cy="1015663"/>
          </a:xfrm>
          <a:prstGeom prst="rect">
            <a:avLst/>
          </a:prstGeom>
          <a:noFill/>
        </p:spPr>
        <p:txBody>
          <a:bodyPr wrap="square" rtlCol="0">
            <a:spAutoFit/>
          </a:bodyPr>
          <a:lstStyle/>
          <a:p>
            <a:pPr algn="ctr"/>
            <a:r>
              <a:rPr lang="ru-RU" b="1" dirty="0">
                <a:latin typeface="Times New Roman" panose="02020603050405020304" pitchFamily="18" charset="0"/>
                <a:cs typeface="Times New Roman" panose="02020603050405020304" pitchFamily="18" charset="0"/>
              </a:rPr>
              <a:t>Оценено в рамках единого цикла ГКО</a:t>
            </a:r>
          </a:p>
          <a:p>
            <a:pPr algn="ctr"/>
            <a:r>
              <a:rPr lang="ru-RU" sz="2400" b="1" dirty="0">
                <a:latin typeface="Times New Roman" panose="02020603050405020304" pitchFamily="18" charset="0"/>
                <a:cs typeface="Times New Roman" panose="02020603050405020304" pitchFamily="18" charset="0"/>
              </a:rPr>
              <a:t>1 677 912</a:t>
            </a:r>
          </a:p>
        </p:txBody>
      </p:sp>
      <p:sp>
        <p:nvSpPr>
          <p:cNvPr id="8" name="TextBox 7">
            <a:extLst>
              <a:ext uri="{FF2B5EF4-FFF2-40B4-BE49-F238E27FC236}">
                <a16:creationId xmlns:a16="http://schemas.microsoft.com/office/drawing/2014/main" id="{E9F8A8DA-D779-C94A-8FDB-58619560F621}"/>
              </a:ext>
            </a:extLst>
          </p:cNvPr>
          <p:cNvSpPr txBox="1"/>
          <p:nvPr/>
        </p:nvSpPr>
        <p:spPr>
          <a:xfrm>
            <a:off x="6040582" y="2312062"/>
            <a:ext cx="2286664" cy="1015663"/>
          </a:xfrm>
          <a:prstGeom prst="rect">
            <a:avLst/>
          </a:prstGeom>
          <a:noFill/>
        </p:spPr>
        <p:txBody>
          <a:bodyPr wrap="square" rtlCol="0">
            <a:spAutoFit/>
          </a:bodyPr>
          <a:lstStyle/>
          <a:p>
            <a:pPr algn="ctr"/>
            <a:r>
              <a:rPr lang="ru-RU" b="1" dirty="0">
                <a:latin typeface="Times New Roman" panose="02020603050405020304" pitchFamily="18" charset="0"/>
                <a:cs typeface="Times New Roman" panose="02020603050405020304" pitchFamily="18" charset="0"/>
              </a:rPr>
              <a:t>В рамках ст.16 237-ФЗ</a:t>
            </a:r>
          </a:p>
          <a:p>
            <a:pPr algn="ctr"/>
            <a:r>
              <a:rPr lang="ru-RU" sz="2400" b="1" dirty="0">
                <a:latin typeface="Times New Roman" panose="02020603050405020304" pitchFamily="18" charset="0"/>
                <a:cs typeface="Times New Roman" panose="02020603050405020304" pitchFamily="18" charset="0"/>
              </a:rPr>
              <a:t>550 622</a:t>
            </a:r>
          </a:p>
        </p:txBody>
      </p:sp>
      <p:sp>
        <p:nvSpPr>
          <p:cNvPr id="9" name="TextBox 8">
            <a:extLst>
              <a:ext uri="{FF2B5EF4-FFF2-40B4-BE49-F238E27FC236}">
                <a16:creationId xmlns:a16="http://schemas.microsoft.com/office/drawing/2014/main" id="{D7C3E1A1-5326-AD4E-8F23-ADD21E0DDAF1}"/>
              </a:ext>
            </a:extLst>
          </p:cNvPr>
          <p:cNvSpPr txBox="1"/>
          <p:nvPr/>
        </p:nvSpPr>
        <p:spPr>
          <a:xfrm>
            <a:off x="8327246" y="2314179"/>
            <a:ext cx="2286664" cy="1015663"/>
          </a:xfrm>
          <a:prstGeom prst="rect">
            <a:avLst/>
          </a:prstGeom>
          <a:noFill/>
        </p:spPr>
        <p:txBody>
          <a:bodyPr wrap="square" rtlCol="0">
            <a:spAutoFit/>
          </a:bodyPr>
          <a:lstStyle/>
          <a:p>
            <a:pPr algn="ctr"/>
            <a:r>
              <a:rPr lang="ru-RU" b="1" dirty="0">
                <a:latin typeface="Times New Roman" panose="02020603050405020304" pitchFamily="18" charset="0"/>
                <a:cs typeface="Times New Roman" panose="02020603050405020304" pitchFamily="18" charset="0"/>
              </a:rPr>
              <a:t>Передано в рамках ст.15 237-ФЗ</a:t>
            </a:r>
          </a:p>
          <a:p>
            <a:pPr algn="ctr"/>
            <a:r>
              <a:rPr lang="ru-RU" sz="2400" b="1" dirty="0">
                <a:latin typeface="Times New Roman" panose="02020603050405020304" pitchFamily="18" charset="0"/>
                <a:cs typeface="Times New Roman" panose="02020603050405020304" pitchFamily="18" charset="0"/>
              </a:rPr>
              <a:t>48 612</a:t>
            </a:r>
          </a:p>
        </p:txBody>
      </p:sp>
      <p:sp>
        <p:nvSpPr>
          <p:cNvPr id="10" name="TextBox 9">
            <a:extLst>
              <a:ext uri="{FF2B5EF4-FFF2-40B4-BE49-F238E27FC236}">
                <a16:creationId xmlns:a16="http://schemas.microsoft.com/office/drawing/2014/main" id="{1224E9A5-BD96-9941-AFFC-84F26952C910}"/>
              </a:ext>
            </a:extLst>
          </p:cNvPr>
          <p:cNvSpPr txBox="1"/>
          <p:nvPr/>
        </p:nvSpPr>
        <p:spPr>
          <a:xfrm>
            <a:off x="463138" y="4051150"/>
            <a:ext cx="2661726" cy="1015663"/>
          </a:xfrm>
          <a:prstGeom prst="rect">
            <a:avLst/>
          </a:prstGeom>
          <a:noFill/>
        </p:spPr>
        <p:txBody>
          <a:bodyPr wrap="square" rtlCol="0">
            <a:spAutoFit/>
          </a:bodyPr>
          <a:lstStyle/>
          <a:p>
            <a:pPr algn="ctr"/>
            <a:r>
              <a:rPr lang="ru-RU" b="1" dirty="0">
                <a:latin typeface="Times New Roman" panose="02020603050405020304" pitchFamily="18" charset="0"/>
                <a:cs typeface="Times New Roman" panose="02020603050405020304" pitchFamily="18" charset="0"/>
              </a:rPr>
              <a:t>Объекты капитального строительства</a:t>
            </a:r>
          </a:p>
          <a:p>
            <a:pPr algn="ctr"/>
            <a:r>
              <a:rPr lang="ru-RU" sz="2400" b="1" dirty="0">
                <a:latin typeface="Times New Roman" panose="02020603050405020304" pitchFamily="18" charset="0"/>
                <a:cs typeface="Times New Roman" panose="02020603050405020304" pitchFamily="18" charset="0"/>
              </a:rPr>
              <a:t>2023</a:t>
            </a:r>
          </a:p>
        </p:txBody>
      </p:sp>
      <p:sp>
        <p:nvSpPr>
          <p:cNvPr id="11" name="TextBox 10">
            <a:extLst>
              <a:ext uri="{FF2B5EF4-FFF2-40B4-BE49-F238E27FC236}">
                <a16:creationId xmlns:a16="http://schemas.microsoft.com/office/drawing/2014/main" id="{54BDA028-01AF-8F44-892F-84EF5A394C5F}"/>
              </a:ext>
            </a:extLst>
          </p:cNvPr>
          <p:cNvSpPr txBox="1"/>
          <p:nvPr/>
        </p:nvSpPr>
        <p:spPr>
          <a:xfrm>
            <a:off x="3536868" y="4019871"/>
            <a:ext cx="2286664" cy="1015663"/>
          </a:xfrm>
          <a:prstGeom prst="rect">
            <a:avLst/>
          </a:prstGeom>
          <a:noFill/>
        </p:spPr>
        <p:txBody>
          <a:bodyPr wrap="square" rtlCol="0">
            <a:spAutoFit/>
          </a:bodyPr>
          <a:lstStyle/>
          <a:p>
            <a:pPr algn="ctr"/>
            <a:r>
              <a:rPr lang="ru-RU" b="1" dirty="0">
                <a:latin typeface="Times New Roman" panose="02020603050405020304" pitchFamily="18" charset="0"/>
                <a:cs typeface="Times New Roman" panose="02020603050405020304" pitchFamily="18" charset="0"/>
              </a:rPr>
              <a:t>Оценено в рамках единого цикла ГКО</a:t>
            </a:r>
          </a:p>
          <a:p>
            <a:pPr algn="ctr"/>
            <a:r>
              <a:rPr lang="ru-RU" sz="2400" b="1" dirty="0">
                <a:latin typeface="Times New Roman" panose="02020603050405020304" pitchFamily="18" charset="0"/>
                <a:cs typeface="Times New Roman" panose="02020603050405020304" pitchFamily="18" charset="0"/>
              </a:rPr>
              <a:t>2 490 315</a:t>
            </a:r>
          </a:p>
        </p:txBody>
      </p:sp>
      <p:sp>
        <p:nvSpPr>
          <p:cNvPr id="12" name="TextBox 11">
            <a:extLst>
              <a:ext uri="{FF2B5EF4-FFF2-40B4-BE49-F238E27FC236}">
                <a16:creationId xmlns:a16="http://schemas.microsoft.com/office/drawing/2014/main" id="{168BAE2C-4C1A-6342-868A-780E194C1C67}"/>
              </a:ext>
            </a:extLst>
          </p:cNvPr>
          <p:cNvSpPr txBox="1"/>
          <p:nvPr/>
        </p:nvSpPr>
        <p:spPr>
          <a:xfrm>
            <a:off x="6040582" y="4033411"/>
            <a:ext cx="2286664" cy="1015663"/>
          </a:xfrm>
          <a:prstGeom prst="rect">
            <a:avLst/>
          </a:prstGeom>
          <a:noFill/>
        </p:spPr>
        <p:txBody>
          <a:bodyPr wrap="square" rtlCol="0">
            <a:spAutoFit/>
          </a:bodyPr>
          <a:lstStyle/>
          <a:p>
            <a:pPr algn="ctr"/>
            <a:r>
              <a:rPr lang="ru-RU" b="1" dirty="0">
                <a:latin typeface="Times New Roman" panose="02020603050405020304" pitchFamily="18" charset="0"/>
                <a:cs typeface="Times New Roman" panose="02020603050405020304" pitchFamily="18" charset="0"/>
              </a:rPr>
              <a:t>В рамках ст.16 237-ФЗ</a:t>
            </a:r>
          </a:p>
          <a:p>
            <a:pPr algn="ctr"/>
            <a:r>
              <a:rPr lang="ru-RU" sz="2400" b="1" dirty="0">
                <a:latin typeface="Times New Roman" panose="02020603050405020304" pitchFamily="18" charset="0"/>
                <a:cs typeface="Times New Roman" panose="02020603050405020304" pitchFamily="18" charset="0"/>
              </a:rPr>
              <a:t>561 441</a:t>
            </a:r>
          </a:p>
        </p:txBody>
      </p:sp>
      <p:sp>
        <p:nvSpPr>
          <p:cNvPr id="13" name="TextBox 12">
            <a:extLst>
              <a:ext uri="{FF2B5EF4-FFF2-40B4-BE49-F238E27FC236}">
                <a16:creationId xmlns:a16="http://schemas.microsoft.com/office/drawing/2014/main" id="{9E8C04DF-CFF5-6B4B-B45C-33BB6EC71AD2}"/>
              </a:ext>
            </a:extLst>
          </p:cNvPr>
          <p:cNvSpPr txBox="1"/>
          <p:nvPr/>
        </p:nvSpPr>
        <p:spPr>
          <a:xfrm>
            <a:off x="8544296" y="3990736"/>
            <a:ext cx="2286664" cy="1015663"/>
          </a:xfrm>
          <a:prstGeom prst="rect">
            <a:avLst/>
          </a:prstGeom>
          <a:noFill/>
        </p:spPr>
        <p:txBody>
          <a:bodyPr wrap="square" rtlCol="0">
            <a:spAutoFit/>
          </a:bodyPr>
          <a:lstStyle/>
          <a:p>
            <a:pPr algn="ctr"/>
            <a:r>
              <a:rPr lang="ru-RU" b="1" dirty="0">
                <a:latin typeface="Times New Roman" panose="02020603050405020304" pitchFamily="18" charset="0"/>
                <a:cs typeface="Times New Roman" panose="02020603050405020304" pitchFamily="18" charset="0"/>
              </a:rPr>
              <a:t>Передано в рамках ст.15 237-ФЗ</a:t>
            </a:r>
          </a:p>
          <a:p>
            <a:pPr algn="ctr"/>
            <a:r>
              <a:rPr lang="ru-RU" sz="2400" b="1" dirty="0">
                <a:latin typeface="Times New Roman" panose="02020603050405020304" pitchFamily="18" charset="0"/>
                <a:cs typeface="Times New Roman" panose="02020603050405020304" pitchFamily="18" charset="0"/>
              </a:rPr>
              <a:t>394 929</a:t>
            </a:r>
          </a:p>
        </p:txBody>
      </p:sp>
      <p:sp>
        <p:nvSpPr>
          <p:cNvPr id="4" name="Номер слайда 3">
            <a:extLst>
              <a:ext uri="{FF2B5EF4-FFF2-40B4-BE49-F238E27FC236}">
                <a16:creationId xmlns:a16="http://schemas.microsoft.com/office/drawing/2014/main" id="{6077F57C-D2D7-BD41-A893-A9590011A126}"/>
              </a:ext>
            </a:extLst>
          </p:cNvPr>
          <p:cNvSpPr>
            <a:spLocks noGrp="1"/>
          </p:cNvSpPr>
          <p:nvPr>
            <p:ph type="sldNum" sz="quarter" idx="12"/>
          </p:nvPr>
        </p:nvSpPr>
        <p:spPr/>
        <p:txBody>
          <a:bodyPr/>
          <a:lstStyle/>
          <a:p>
            <a:fld id="{1B3261D6-CC2A-9E49-88E2-AEC025041568}" type="slidenum">
              <a:rPr lang="ru-RU" smtClean="0"/>
              <a:t>15</a:t>
            </a:fld>
            <a:endParaRPr lang="ru-RU"/>
          </a:p>
        </p:txBody>
      </p:sp>
    </p:spTree>
    <p:extLst>
      <p:ext uri="{BB962C8B-B14F-4D97-AF65-F5344CB8AC3E}">
        <p14:creationId xmlns:p14="http://schemas.microsoft.com/office/powerpoint/2010/main" val="3187553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723900" y="632506"/>
            <a:ext cx="10744200" cy="788080"/>
          </a:xfrm>
        </p:spPr>
        <p:txBody>
          <a:bodyPr/>
          <a:lstStyle/>
          <a:p>
            <a:r>
              <a:rPr lang="ru-RU" sz="4000" b="1" dirty="0">
                <a:latin typeface="Times New Roman" panose="02020603050405020304" pitchFamily="18" charset="0"/>
                <a:cs typeface="Times New Roman" panose="02020603050405020304" pitchFamily="18" charset="0"/>
              </a:rPr>
              <a:t>Данные </a:t>
            </a:r>
            <a:r>
              <a:rPr lang="ru-RU" sz="4000" b="1" dirty="0" err="1">
                <a:latin typeface="Times New Roman" panose="02020603050405020304" pitchFamily="18" charset="0"/>
                <a:cs typeface="Times New Roman" panose="02020603050405020304" pitchFamily="18" charset="0"/>
              </a:rPr>
              <a:t>Росреестра</a:t>
            </a:r>
            <a:r>
              <a:rPr lang="ru-RU" sz="4000" b="1" dirty="0">
                <a:latin typeface="Times New Roman" panose="02020603050405020304" pitchFamily="18" charset="0"/>
                <a:cs typeface="Times New Roman" panose="02020603050405020304" pitchFamily="18" charset="0"/>
              </a:rPr>
              <a:t> по Нижегородской </a:t>
            </a:r>
            <a:r>
              <a:rPr lang="ru-RU" sz="4000" b="1" dirty="0" err="1">
                <a:latin typeface="Times New Roman" panose="02020603050405020304" pitchFamily="18" charset="0"/>
                <a:cs typeface="Times New Roman" panose="02020603050405020304" pitchFamily="18" charset="0"/>
              </a:rPr>
              <a:t>обл</a:t>
            </a:r>
            <a:endParaRPr lang="ru-RU" sz="4000" dirty="0"/>
          </a:p>
        </p:txBody>
      </p:sp>
      <p:pic>
        <p:nvPicPr>
          <p:cNvPr id="14" name="Рисунок 13">
            <a:extLst>
              <a:ext uri="{FF2B5EF4-FFF2-40B4-BE49-F238E27FC236}">
                <a16:creationId xmlns:a16="http://schemas.microsoft.com/office/drawing/2014/main" id="{C906D04C-04B8-6A41-818F-DEB879D95B02}"/>
              </a:ext>
            </a:extLst>
          </p:cNvPr>
          <p:cNvPicPr>
            <a:picLocks noChangeAspect="1"/>
          </p:cNvPicPr>
          <p:nvPr/>
        </p:nvPicPr>
        <p:blipFill rotWithShape="1">
          <a:blip r:embed="rId3">
            <a:extLst>
              <a:ext uri="{28A0092B-C50C-407E-A947-70E740481C1C}">
                <a14:useLocalDpi xmlns:a14="http://schemas.microsoft.com/office/drawing/2010/main" val="0"/>
              </a:ext>
            </a:extLst>
          </a:blip>
          <a:srcRect l="8239" t="29092" r="25097" b="19134"/>
          <a:stretch/>
        </p:blipFill>
        <p:spPr>
          <a:xfrm>
            <a:off x="968828" y="1647579"/>
            <a:ext cx="9813966" cy="4287413"/>
          </a:xfrm>
          <a:prstGeom prst="rect">
            <a:avLst/>
          </a:prstGeom>
        </p:spPr>
      </p:pic>
      <p:sp>
        <p:nvSpPr>
          <p:cNvPr id="4" name="Номер слайда 3">
            <a:extLst>
              <a:ext uri="{FF2B5EF4-FFF2-40B4-BE49-F238E27FC236}">
                <a16:creationId xmlns:a16="http://schemas.microsoft.com/office/drawing/2014/main" id="{5F926DBD-BACE-CC4C-9B03-782BC9EA0D65}"/>
              </a:ext>
            </a:extLst>
          </p:cNvPr>
          <p:cNvSpPr>
            <a:spLocks noGrp="1"/>
          </p:cNvSpPr>
          <p:nvPr>
            <p:ph type="sldNum" sz="quarter" idx="12"/>
          </p:nvPr>
        </p:nvSpPr>
        <p:spPr/>
        <p:txBody>
          <a:bodyPr/>
          <a:lstStyle/>
          <a:p>
            <a:fld id="{1B3261D6-CC2A-9E49-88E2-AEC025041568}" type="slidenum">
              <a:rPr lang="ru-RU" smtClean="0"/>
              <a:t>16</a:t>
            </a:fld>
            <a:endParaRPr lang="ru-RU"/>
          </a:p>
        </p:txBody>
      </p:sp>
    </p:spTree>
    <p:extLst>
      <p:ext uri="{BB962C8B-B14F-4D97-AF65-F5344CB8AC3E}">
        <p14:creationId xmlns:p14="http://schemas.microsoft.com/office/powerpoint/2010/main" val="2036729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723900" y="632506"/>
            <a:ext cx="10744200" cy="788080"/>
          </a:xfrm>
        </p:spPr>
        <p:txBody>
          <a:bodyPr/>
          <a:lstStyle/>
          <a:p>
            <a:r>
              <a:rPr lang="ru-RU" sz="4000" b="1" dirty="0">
                <a:latin typeface="+mn-lt"/>
                <a:cs typeface="Times New Roman" panose="02020603050405020304" pitchFamily="18" charset="0"/>
              </a:rPr>
              <a:t>Применение кадастровой стоимости</a:t>
            </a:r>
            <a:endParaRPr lang="ru-RU" sz="4000" dirty="0">
              <a:latin typeface="+mn-lt"/>
            </a:endParaRPr>
          </a:p>
        </p:txBody>
      </p:sp>
      <p:sp>
        <p:nvSpPr>
          <p:cNvPr id="4" name="Подзаголовок 3"/>
          <p:cNvSpPr>
            <a:spLocks noGrp="1"/>
          </p:cNvSpPr>
          <p:nvPr>
            <p:ph type="subTitle" idx="1"/>
          </p:nvPr>
        </p:nvSpPr>
        <p:spPr>
          <a:xfrm>
            <a:off x="1045029" y="1420586"/>
            <a:ext cx="9622971" cy="3837214"/>
          </a:xfrm>
        </p:spPr>
        <p:txBody>
          <a:bodyPr/>
          <a:lstStyle/>
          <a:p>
            <a:pPr marL="342900" indent="-342900" algn="just">
              <a:buFont typeface="Arial" panose="020B0604020202020204" pitchFamily="34" charset="0"/>
              <a:buChar char="•"/>
            </a:pPr>
            <a:r>
              <a:rPr lang="ru-RU" sz="2800" dirty="0">
                <a:cs typeface="Times New Roman" panose="02020603050405020304" pitchFamily="18" charset="0"/>
              </a:rPr>
              <a:t>с 1 января года, следующего за годом вступления в силу акта об утверждении результатов определения кадастровой стоимости</a:t>
            </a:r>
          </a:p>
          <a:p>
            <a:pPr marL="342900" indent="-342900" algn="just">
              <a:buFont typeface="Arial" panose="020B0604020202020204" pitchFamily="34" charset="0"/>
              <a:buChar char="•"/>
            </a:pPr>
            <a:r>
              <a:rPr lang="ru-RU" sz="2800" dirty="0">
                <a:cs typeface="Times New Roman" panose="02020603050405020304" pitchFamily="18" charset="0"/>
              </a:rPr>
              <a:t>с 1 января года, следующего за годом вступления в силу акта о внесении </a:t>
            </a:r>
            <a:r>
              <a:rPr lang="ru-RU" sz="2800" b="1" dirty="0">
                <a:cs typeface="Times New Roman" panose="02020603050405020304" pitchFamily="18" charset="0"/>
              </a:rPr>
              <a:t>изменений в акт </a:t>
            </a:r>
            <a:r>
              <a:rPr lang="ru-RU" sz="2800" dirty="0">
                <a:cs typeface="Times New Roman" panose="02020603050405020304" pitchFamily="18" charset="0"/>
              </a:rPr>
              <a:t>об утверждении результатов определения кадастровой стоимости, </a:t>
            </a:r>
            <a:r>
              <a:rPr lang="ru-RU" sz="2800" b="1" dirty="0">
                <a:cs typeface="Times New Roman" panose="02020603050405020304" pitchFamily="18" charset="0"/>
              </a:rPr>
              <a:t>изменяющий кадастровую стоимость объекта недвижимости в сторону увеличения</a:t>
            </a:r>
          </a:p>
          <a:p>
            <a:pPr algn="just"/>
            <a:endParaRPr lang="ru-RU" dirty="0"/>
          </a:p>
        </p:txBody>
      </p:sp>
      <p:sp>
        <p:nvSpPr>
          <p:cNvPr id="5" name="Номер слайда 4">
            <a:extLst>
              <a:ext uri="{FF2B5EF4-FFF2-40B4-BE49-F238E27FC236}">
                <a16:creationId xmlns:a16="http://schemas.microsoft.com/office/drawing/2014/main" id="{EF2C6725-8CD2-F54B-8D81-77ABB3F5FE6E}"/>
              </a:ext>
            </a:extLst>
          </p:cNvPr>
          <p:cNvSpPr>
            <a:spLocks noGrp="1"/>
          </p:cNvSpPr>
          <p:nvPr>
            <p:ph type="sldNum" sz="quarter" idx="12"/>
          </p:nvPr>
        </p:nvSpPr>
        <p:spPr/>
        <p:txBody>
          <a:bodyPr/>
          <a:lstStyle/>
          <a:p>
            <a:fld id="{1B3261D6-CC2A-9E49-88E2-AEC025041568}" type="slidenum">
              <a:rPr lang="ru-RU" smtClean="0"/>
              <a:t>17</a:t>
            </a:fld>
            <a:endParaRPr lang="ru-RU"/>
          </a:p>
        </p:txBody>
      </p:sp>
    </p:spTree>
    <p:extLst>
      <p:ext uri="{BB962C8B-B14F-4D97-AF65-F5344CB8AC3E}">
        <p14:creationId xmlns:p14="http://schemas.microsoft.com/office/powerpoint/2010/main" val="813475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E8E711-BD0D-3548-A389-E6D3A9A21326}"/>
              </a:ext>
            </a:extLst>
          </p:cNvPr>
          <p:cNvSpPr>
            <a:spLocks noGrp="1"/>
          </p:cNvSpPr>
          <p:nvPr>
            <p:ph type="title"/>
          </p:nvPr>
        </p:nvSpPr>
        <p:spPr>
          <a:xfrm>
            <a:off x="838200" y="681037"/>
            <a:ext cx="10515600" cy="1325563"/>
          </a:xfrm>
        </p:spPr>
        <p:txBody>
          <a:bodyPr/>
          <a:lstStyle/>
          <a:p>
            <a:r>
              <a:rPr lang="ru-RU" b="1" dirty="0">
                <a:latin typeface="+mn-lt"/>
              </a:rPr>
              <a:t>Ловушка для правообладателя:</a:t>
            </a:r>
          </a:p>
        </p:txBody>
      </p:sp>
      <p:sp>
        <p:nvSpPr>
          <p:cNvPr id="3" name="Объект 2">
            <a:extLst>
              <a:ext uri="{FF2B5EF4-FFF2-40B4-BE49-F238E27FC236}">
                <a16:creationId xmlns:a16="http://schemas.microsoft.com/office/drawing/2014/main" id="{97319EFB-ED22-5948-A110-9672847DA8FA}"/>
              </a:ext>
            </a:extLst>
          </p:cNvPr>
          <p:cNvSpPr>
            <a:spLocks noGrp="1"/>
          </p:cNvSpPr>
          <p:nvPr>
            <p:ph idx="1"/>
          </p:nvPr>
        </p:nvSpPr>
        <p:spPr/>
        <p:txBody>
          <a:bodyPr/>
          <a:lstStyle/>
          <a:p>
            <a:pPr marL="0" indent="0">
              <a:buNone/>
            </a:pPr>
            <a:r>
              <a:rPr lang="ru-RU" dirty="0"/>
              <a:t>В ряде регионов есть льготы. Правообладатель в течении первого года действия новой кадастровой стоимости </a:t>
            </a:r>
            <a:r>
              <a:rPr lang="ru-RU" b="1" dirty="0"/>
              <a:t>может не заметить изменение кадастровой стоимости в большую сторону!</a:t>
            </a:r>
          </a:p>
          <a:p>
            <a:pPr marL="0" indent="0">
              <a:buNone/>
            </a:pPr>
            <a:r>
              <a:rPr lang="ru-RU" dirty="0"/>
              <a:t>При изменении кадастровой стоимости в результате изменения </a:t>
            </a:r>
            <a:r>
              <a:rPr lang="ru-RU" dirty="0" err="1"/>
              <a:t>ценообразующих</a:t>
            </a:r>
            <a:r>
              <a:rPr lang="ru-RU" dirty="0"/>
              <a:t> факторов, например:</a:t>
            </a:r>
          </a:p>
          <a:p>
            <a:pPr lvl="1"/>
            <a:r>
              <a:rPr lang="ru-RU" dirty="0"/>
              <a:t>Изменении границ населенных пунктов</a:t>
            </a:r>
          </a:p>
          <a:p>
            <a:pPr lvl="1"/>
            <a:r>
              <a:rPr lang="ru-RU" dirty="0"/>
              <a:t>Вида территориальной зоны в прав </a:t>
            </a:r>
          </a:p>
          <a:p>
            <a:pPr lvl="1"/>
            <a:r>
              <a:rPr lang="ru-RU" dirty="0"/>
              <a:t>Ошибок в кадастровом учёте</a:t>
            </a:r>
          </a:p>
          <a:p>
            <a:pPr lvl="1"/>
            <a:endParaRPr lang="ru-RU" dirty="0"/>
          </a:p>
        </p:txBody>
      </p:sp>
      <p:sp>
        <p:nvSpPr>
          <p:cNvPr id="5" name="Номер слайда 4">
            <a:extLst>
              <a:ext uri="{FF2B5EF4-FFF2-40B4-BE49-F238E27FC236}">
                <a16:creationId xmlns:a16="http://schemas.microsoft.com/office/drawing/2014/main" id="{C2B86630-71D9-E049-8F41-F1D495FB9435}"/>
              </a:ext>
            </a:extLst>
          </p:cNvPr>
          <p:cNvSpPr>
            <a:spLocks noGrp="1"/>
          </p:cNvSpPr>
          <p:nvPr>
            <p:ph type="sldNum" sz="quarter" idx="12"/>
          </p:nvPr>
        </p:nvSpPr>
        <p:spPr/>
        <p:txBody>
          <a:bodyPr/>
          <a:lstStyle/>
          <a:p>
            <a:fld id="{1B3261D6-CC2A-9E49-88E2-AEC025041568}" type="slidenum">
              <a:rPr lang="ru-RU" smtClean="0"/>
              <a:t>18</a:t>
            </a:fld>
            <a:endParaRPr lang="ru-RU"/>
          </a:p>
        </p:txBody>
      </p:sp>
    </p:spTree>
    <p:extLst>
      <p:ext uri="{BB962C8B-B14F-4D97-AF65-F5344CB8AC3E}">
        <p14:creationId xmlns:p14="http://schemas.microsoft.com/office/powerpoint/2010/main" val="2390276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8CDF86-7577-3748-9A49-1938AE1EBD88}"/>
              </a:ext>
            </a:extLst>
          </p:cNvPr>
          <p:cNvSpPr>
            <a:spLocks noGrp="1"/>
          </p:cNvSpPr>
          <p:nvPr>
            <p:ph type="title"/>
          </p:nvPr>
        </p:nvSpPr>
        <p:spPr>
          <a:xfrm>
            <a:off x="838199" y="526179"/>
            <a:ext cx="10759633" cy="1325563"/>
          </a:xfrm>
        </p:spPr>
        <p:txBody>
          <a:bodyPr/>
          <a:lstStyle/>
          <a:p>
            <a:r>
              <a:rPr lang="ru-RU" dirty="0">
                <a:latin typeface="+mn-lt"/>
              </a:rPr>
              <a:t>Пример изменения кадастровой стоимости</a:t>
            </a:r>
          </a:p>
        </p:txBody>
      </p:sp>
      <p:sp>
        <p:nvSpPr>
          <p:cNvPr id="3" name="Объект 2">
            <a:extLst>
              <a:ext uri="{FF2B5EF4-FFF2-40B4-BE49-F238E27FC236}">
                <a16:creationId xmlns:a16="http://schemas.microsoft.com/office/drawing/2014/main" id="{73646E34-5E22-4345-A6F7-6E215080CAB2}"/>
              </a:ext>
            </a:extLst>
          </p:cNvPr>
          <p:cNvSpPr>
            <a:spLocks noGrp="1"/>
          </p:cNvSpPr>
          <p:nvPr>
            <p:ph idx="1"/>
          </p:nvPr>
        </p:nvSpPr>
        <p:spPr>
          <a:xfrm>
            <a:off x="838200" y="1986679"/>
            <a:ext cx="10515600" cy="4351338"/>
          </a:xfrm>
        </p:spPr>
        <p:txBody>
          <a:bodyPr>
            <a:normAutofit fontScale="92500" lnSpcReduction="10000"/>
          </a:bodyPr>
          <a:lstStyle/>
          <a:p>
            <a:r>
              <a:rPr lang="ru-RU" dirty="0"/>
              <a:t>Отдельно стоящее здание 1980 г. постройки общей площадью 400 </a:t>
            </a:r>
            <a:r>
              <a:rPr lang="ru-RU" dirty="0" err="1"/>
              <a:t>кв.м</a:t>
            </a:r>
            <a:r>
              <a:rPr lang="ru-RU" dirty="0"/>
              <a:t>. ООО приобрело здание в 2010 году. </a:t>
            </a:r>
          </a:p>
          <a:p>
            <a:r>
              <a:rPr lang="ru-RU" dirty="0"/>
              <a:t>В 2014 году получили разрешение на строительство </a:t>
            </a:r>
            <a:r>
              <a:rPr lang="ru-RU" dirty="0" err="1"/>
              <a:t>пристроя</a:t>
            </a:r>
            <a:r>
              <a:rPr lang="ru-RU" dirty="0"/>
              <a:t> площадью 150 </a:t>
            </a:r>
            <a:r>
              <a:rPr lang="ru-RU" dirty="0" err="1"/>
              <a:t>кв.м</a:t>
            </a:r>
            <a:r>
              <a:rPr lang="ru-RU" dirty="0"/>
              <a:t>.</a:t>
            </a:r>
          </a:p>
          <a:p>
            <a:r>
              <a:rPr lang="ru-RU" dirty="0"/>
              <a:t>В 2015 году получили разрешение на ввод в эксплуатацию в котором в отношении всего здания с общей площадью 550 </a:t>
            </a:r>
            <a:r>
              <a:rPr lang="ru-RU" dirty="0" err="1"/>
              <a:t>кв.м</a:t>
            </a:r>
            <a:r>
              <a:rPr lang="ru-RU" dirty="0"/>
              <a:t>. указан год постройки 2015 г.</a:t>
            </a:r>
          </a:p>
          <a:p>
            <a:r>
              <a:rPr lang="ru-RU" dirty="0"/>
              <a:t>В Отчете ГБУ о кадастровой оценке здание имеет год постройки 2015, величина износа 3%. Кадастровая стоимость изменилась с 13 </a:t>
            </a:r>
            <a:r>
              <a:rPr lang="ru-RU" dirty="0" err="1"/>
              <a:t>млн.руб</a:t>
            </a:r>
            <a:r>
              <a:rPr lang="ru-RU" dirty="0"/>
              <a:t>. в 2015г. до 30 </a:t>
            </a:r>
            <a:r>
              <a:rPr lang="ru-RU" dirty="0" err="1"/>
              <a:t>млн.руб</a:t>
            </a:r>
            <a:r>
              <a:rPr lang="ru-RU" dirty="0"/>
              <a:t>. в 2023г.</a:t>
            </a:r>
          </a:p>
          <a:p>
            <a:r>
              <a:rPr lang="ru-RU" dirty="0"/>
              <a:t>ООО в настоящее время ведёт работу по исправлению ошибки.</a:t>
            </a:r>
          </a:p>
        </p:txBody>
      </p:sp>
      <p:sp>
        <p:nvSpPr>
          <p:cNvPr id="5" name="Номер слайда 4">
            <a:extLst>
              <a:ext uri="{FF2B5EF4-FFF2-40B4-BE49-F238E27FC236}">
                <a16:creationId xmlns:a16="http://schemas.microsoft.com/office/drawing/2014/main" id="{99728E4D-6255-854E-81E4-AC90D3E3C9CD}"/>
              </a:ext>
            </a:extLst>
          </p:cNvPr>
          <p:cNvSpPr>
            <a:spLocks noGrp="1"/>
          </p:cNvSpPr>
          <p:nvPr>
            <p:ph type="sldNum" sz="quarter" idx="12"/>
          </p:nvPr>
        </p:nvSpPr>
        <p:spPr/>
        <p:txBody>
          <a:bodyPr/>
          <a:lstStyle/>
          <a:p>
            <a:fld id="{1B3261D6-CC2A-9E49-88E2-AEC025041568}" type="slidenum">
              <a:rPr lang="ru-RU" smtClean="0"/>
              <a:t>19</a:t>
            </a:fld>
            <a:endParaRPr lang="ru-RU"/>
          </a:p>
        </p:txBody>
      </p:sp>
    </p:spTree>
    <p:extLst>
      <p:ext uri="{BB962C8B-B14F-4D97-AF65-F5344CB8AC3E}">
        <p14:creationId xmlns:p14="http://schemas.microsoft.com/office/powerpoint/2010/main" val="2720758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DCF462-7D61-D742-9AB2-66B98C43E8C0}"/>
              </a:ext>
            </a:extLst>
          </p:cNvPr>
          <p:cNvSpPr>
            <a:spLocks noGrp="1"/>
          </p:cNvSpPr>
          <p:nvPr>
            <p:ph type="title"/>
          </p:nvPr>
        </p:nvSpPr>
        <p:spPr>
          <a:xfrm>
            <a:off x="838200" y="739892"/>
            <a:ext cx="10515600" cy="1325563"/>
          </a:xfrm>
        </p:spPr>
        <p:txBody>
          <a:bodyPr/>
          <a:lstStyle/>
          <a:p>
            <a:r>
              <a:rPr lang="ru-RU" b="1" dirty="0">
                <a:latin typeface="+mn-lt"/>
              </a:rPr>
              <a:t>Где узнать кадастровую стоимость?</a:t>
            </a:r>
            <a:endParaRPr lang="ru-RU" dirty="0">
              <a:latin typeface="+mn-lt"/>
            </a:endParaRPr>
          </a:p>
        </p:txBody>
      </p:sp>
      <p:sp>
        <p:nvSpPr>
          <p:cNvPr id="3" name="Объект 2">
            <a:extLst>
              <a:ext uri="{FF2B5EF4-FFF2-40B4-BE49-F238E27FC236}">
                <a16:creationId xmlns:a16="http://schemas.microsoft.com/office/drawing/2014/main" id="{FC0AE5D4-1CC7-E748-8D35-1C7A5768091F}"/>
              </a:ext>
            </a:extLst>
          </p:cNvPr>
          <p:cNvSpPr>
            <a:spLocks noGrp="1"/>
          </p:cNvSpPr>
          <p:nvPr>
            <p:ph idx="1"/>
          </p:nvPr>
        </p:nvSpPr>
        <p:spPr>
          <a:xfrm>
            <a:off x="838200" y="1777441"/>
            <a:ext cx="10515600" cy="1017798"/>
          </a:xfrm>
        </p:spPr>
        <p:txBody>
          <a:bodyPr/>
          <a:lstStyle/>
          <a:p>
            <a:r>
              <a:rPr lang="ru-RU" dirty="0"/>
              <a:t>Выписка из ЕГРН</a:t>
            </a:r>
          </a:p>
          <a:p>
            <a:r>
              <a:rPr lang="en-GB" dirty="0"/>
              <a:t>https://</a:t>
            </a:r>
            <a:r>
              <a:rPr lang="en-GB" dirty="0" err="1"/>
              <a:t>nspd.gov.ru</a:t>
            </a:r>
            <a:r>
              <a:rPr lang="en-GB" dirty="0"/>
              <a:t>/#</a:t>
            </a:r>
            <a:r>
              <a:rPr lang="en-GB" dirty="0" err="1"/>
              <a:t>top_section</a:t>
            </a:r>
            <a:endParaRPr lang="ru-RU" dirty="0"/>
          </a:p>
        </p:txBody>
      </p:sp>
      <p:sp>
        <p:nvSpPr>
          <p:cNvPr id="5" name="Номер слайда 4">
            <a:extLst>
              <a:ext uri="{FF2B5EF4-FFF2-40B4-BE49-F238E27FC236}">
                <a16:creationId xmlns:a16="http://schemas.microsoft.com/office/drawing/2014/main" id="{D020D42B-7CD7-EA4A-9C46-9B9279756CA1}"/>
              </a:ext>
            </a:extLst>
          </p:cNvPr>
          <p:cNvSpPr>
            <a:spLocks noGrp="1"/>
          </p:cNvSpPr>
          <p:nvPr>
            <p:ph type="sldNum" sz="quarter" idx="12"/>
          </p:nvPr>
        </p:nvSpPr>
        <p:spPr/>
        <p:txBody>
          <a:bodyPr/>
          <a:lstStyle/>
          <a:p>
            <a:fld id="{1B3261D6-CC2A-9E49-88E2-AEC025041568}" type="slidenum">
              <a:rPr lang="ru-RU" smtClean="0"/>
              <a:t>2</a:t>
            </a:fld>
            <a:endParaRPr lang="ru-RU"/>
          </a:p>
        </p:txBody>
      </p:sp>
      <p:sp>
        <p:nvSpPr>
          <p:cNvPr id="6" name="Заголовок 1">
            <a:extLst>
              <a:ext uri="{FF2B5EF4-FFF2-40B4-BE49-F238E27FC236}">
                <a16:creationId xmlns:a16="http://schemas.microsoft.com/office/drawing/2014/main" id="{650CF4E3-7A0E-8941-9635-9AD4218ABF15}"/>
              </a:ext>
            </a:extLst>
          </p:cNvPr>
          <p:cNvSpPr txBox="1">
            <a:spLocks/>
          </p:cNvSpPr>
          <p:nvPr/>
        </p:nvSpPr>
        <p:spPr>
          <a:xfrm>
            <a:off x="838200" y="279523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b="1" dirty="0">
                <a:latin typeface="+mn-lt"/>
              </a:rPr>
              <a:t>Кто рассчитывает кадастровую стоимость?</a:t>
            </a:r>
            <a:endParaRPr lang="ru-RU" dirty="0">
              <a:latin typeface="+mn-lt"/>
            </a:endParaRPr>
          </a:p>
        </p:txBody>
      </p:sp>
      <p:sp>
        <p:nvSpPr>
          <p:cNvPr id="7" name="Объект 2">
            <a:extLst>
              <a:ext uri="{FF2B5EF4-FFF2-40B4-BE49-F238E27FC236}">
                <a16:creationId xmlns:a16="http://schemas.microsoft.com/office/drawing/2014/main" id="{10F3A03A-819C-B846-99F6-1897211D62B3}"/>
              </a:ext>
            </a:extLst>
          </p:cNvPr>
          <p:cNvSpPr txBox="1">
            <a:spLocks/>
          </p:cNvSpPr>
          <p:nvPr/>
        </p:nvSpPr>
        <p:spPr>
          <a:xfrm>
            <a:off x="1119691" y="4292766"/>
            <a:ext cx="10515600" cy="243835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Государственные кадастровые оценщики</a:t>
            </a:r>
          </a:p>
          <a:p>
            <a:r>
              <a:rPr lang="ru-RU" dirty="0"/>
              <a:t>В каждом субъекте РФ есть своё ГБУ</a:t>
            </a:r>
          </a:p>
          <a:p>
            <a:r>
              <a:rPr lang="ru-RU" dirty="0"/>
              <a:t>В основе лежит Закон «О государственной кадастровой оценке» №237-ФЗ и Приказ </a:t>
            </a:r>
            <a:r>
              <a:rPr lang="ru-RU" dirty="0" err="1"/>
              <a:t>Росреестра</a:t>
            </a:r>
            <a:r>
              <a:rPr lang="ru-RU" dirty="0"/>
              <a:t> от 04.08.2021 </a:t>
            </a:r>
            <a:r>
              <a:rPr lang="en-GB" dirty="0"/>
              <a:t>N </a:t>
            </a:r>
            <a:r>
              <a:rPr lang="ru-RU" dirty="0"/>
              <a:t>П/0336 (ред. от 11.09.2024) "Об утверждении Методических указаний о государственной кадастровой оценке" (Зарегистрировано в Минюсте России 17.12.2021 </a:t>
            </a:r>
            <a:r>
              <a:rPr lang="en-GB" dirty="0"/>
              <a:t>N 66421)</a:t>
            </a:r>
          </a:p>
          <a:p>
            <a:endParaRPr lang="ru-RU" dirty="0"/>
          </a:p>
        </p:txBody>
      </p:sp>
    </p:spTree>
    <p:extLst>
      <p:ext uri="{BB962C8B-B14F-4D97-AF65-F5344CB8AC3E}">
        <p14:creationId xmlns:p14="http://schemas.microsoft.com/office/powerpoint/2010/main" val="4171880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8CDF86-7577-3748-9A49-1938AE1EBD88}"/>
              </a:ext>
            </a:extLst>
          </p:cNvPr>
          <p:cNvSpPr>
            <a:spLocks noGrp="1"/>
          </p:cNvSpPr>
          <p:nvPr>
            <p:ph type="title"/>
          </p:nvPr>
        </p:nvSpPr>
        <p:spPr>
          <a:xfrm>
            <a:off x="849774" y="775503"/>
            <a:ext cx="10759633" cy="578527"/>
          </a:xfrm>
        </p:spPr>
        <p:txBody>
          <a:bodyPr>
            <a:normAutofit/>
          </a:bodyPr>
          <a:lstStyle/>
          <a:p>
            <a:r>
              <a:rPr lang="ru-RU" sz="2400" b="1" dirty="0">
                <a:latin typeface="+mn-lt"/>
              </a:rPr>
              <a:t>Схематическая карта границ городского округа город Нижний Новгород</a:t>
            </a:r>
            <a:endParaRPr lang="ru-RU" sz="2400" dirty="0">
              <a:latin typeface="+mn-lt"/>
            </a:endParaRPr>
          </a:p>
        </p:txBody>
      </p:sp>
      <p:sp>
        <p:nvSpPr>
          <p:cNvPr id="5" name="Номер слайда 4">
            <a:extLst>
              <a:ext uri="{FF2B5EF4-FFF2-40B4-BE49-F238E27FC236}">
                <a16:creationId xmlns:a16="http://schemas.microsoft.com/office/drawing/2014/main" id="{99728E4D-6255-854E-81E4-AC90D3E3C9CD}"/>
              </a:ext>
            </a:extLst>
          </p:cNvPr>
          <p:cNvSpPr>
            <a:spLocks noGrp="1"/>
          </p:cNvSpPr>
          <p:nvPr>
            <p:ph type="sldNum" sz="quarter" idx="12"/>
          </p:nvPr>
        </p:nvSpPr>
        <p:spPr/>
        <p:txBody>
          <a:bodyPr/>
          <a:lstStyle/>
          <a:p>
            <a:fld id="{1B3261D6-CC2A-9E49-88E2-AEC025041568}" type="slidenum">
              <a:rPr lang="ru-RU" smtClean="0"/>
              <a:t>20</a:t>
            </a:fld>
            <a:endParaRPr lang="ru-RU"/>
          </a:p>
        </p:txBody>
      </p:sp>
      <p:pic>
        <p:nvPicPr>
          <p:cNvPr id="8" name="Объект 7">
            <a:extLst>
              <a:ext uri="{FF2B5EF4-FFF2-40B4-BE49-F238E27FC236}">
                <a16:creationId xmlns:a16="http://schemas.microsoft.com/office/drawing/2014/main" id="{66E1A49F-4990-7F47-972C-CE076D6464B5}"/>
              </a:ext>
            </a:extLst>
          </p:cNvPr>
          <p:cNvPicPr>
            <a:picLocks noGrp="1"/>
          </p:cNvPicPr>
          <p:nvPr>
            <p:ph idx="1"/>
          </p:nvPr>
        </p:nvPicPr>
        <p:blipFill>
          <a:blip r:embed="rId3"/>
          <a:stretch>
            <a:fillRect/>
          </a:stretch>
        </p:blipFill>
        <p:spPr>
          <a:xfrm>
            <a:off x="1921397" y="1354030"/>
            <a:ext cx="7407798" cy="5367445"/>
          </a:xfrm>
          <a:prstGeom prst="rect">
            <a:avLst/>
          </a:prstGeom>
        </p:spPr>
      </p:pic>
    </p:spTree>
    <p:extLst>
      <p:ext uri="{BB962C8B-B14F-4D97-AF65-F5344CB8AC3E}">
        <p14:creationId xmlns:p14="http://schemas.microsoft.com/office/powerpoint/2010/main" val="537599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723900" y="632506"/>
            <a:ext cx="10744200" cy="788080"/>
          </a:xfrm>
        </p:spPr>
        <p:txBody>
          <a:bodyPr/>
          <a:lstStyle/>
          <a:p>
            <a:r>
              <a:rPr lang="ru-RU" sz="4000" b="1" dirty="0">
                <a:latin typeface="+mn-lt"/>
                <a:cs typeface="Times New Roman" panose="02020603050405020304" pitchFamily="18" charset="0"/>
              </a:rPr>
              <a:t>Применение кадастровой стоимости</a:t>
            </a:r>
            <a:endParaRPr lang="ru-RU" sz="4000" dirty="0">
              <a:latin typeface="+mn-lt"/>
            </a:endParaRPr>
          </a:p>
        </p:txBody>
      </p:sp>
      <p:sp>
        <p:nvSpPr>
          <p:cNvPr id="4" name="Подзаголовок 3"/>
          <p:cNvSpPr>
            <a:spLocks noGrp="1"/>
          </p:cNvSpPr>
          <p:nvPr>
            <p:ph type="subTitle" idx="1"/>
          </p:nvPr>
        </p:nvSpPr>
        <p:spPr>
          <a:xfrm>
            <a:off x="1045029" y="1420586"/>
            <a:ext cx="10156371" cy="3837214"/>
          </a:xfrm>
        </p:spPr>
        <p:txBody>
          <a:bodyPr>
            <a:normAutofit lnSpcReduction="10000"/>
          </a:bodyPr>
          <a:lstStyle/>
          <a:p>
            <a:pPr marL="342900" indent="-342900" algn="just">
              <a:buFont typeface="Arial" panose="020B0604020202020204" pitchFamily="34" charset="0"/>
              <a:buChar char="•"/>
            </a:pPr>
            <a:r>
              <a:rPr lang="ru-RU" dirty="0">
                <a:cs typeface="Times New Roman" panose="02020603050405020304" pitchFamily="18" charset="0"/>
              </a:rPr>
              <a:t>со дня начала применения сведений о кадастровой стоимости, изменяемых вследствие:</a:t>
            </a:r>
          </a:p>
          <a:p>
            <a:pPr marL="800100" lvl="1" indent="-342900" algn="just">
              <a:buFont typeface="Arial" panose="020B0604020202020204" pitchFamily="34" charset="0"/>
              <a:buChar char="•"/>
            </a:pPr>
            <a:r>
              <a:rPr lang="ru-RU" dirty="0">
                <a:cs typeface="Times New Roman" panose="02020603050405020304" pitchFamily="18" charset="0"/>
              </a:rPr>
              <a:t>исправления технической ошибки</a:t>
            </a:r>
          </a:p>
          <a:p>
            <a:pPr marL="800100" lvl="1" indent="-342900" algn="just">
              <a:buFont typeface="Arial" panose="020B0604020202020204" pitchFamily="34" charset="0"/>
              <a:buChar char="•"/>
            </a:pPr>
            <a:r>
              <a:rPr lang="ru-RU" dirty="0">
                <a:cs typeface="Times New Roman" panose="02020603050405020304" pitchFamily="18" charset="0"/>
              </a:rPr>
              <a:t>внесения изменений в акт об утверждении результатов определения кадастровой стоимости, изменяющий кадастровую стоимость объекта недвижимости в сторону уменьшения</a:t>
            </a:r>
          </a:p>
          <a:p>
            <a:pPr marL="342900" indent="-342900" algn="just">
              <a:buFont typeface="Arial" panose="020B0604020202020204" pitchFamily="34" charset="0"/>
              <a:buChar char="•"/>
            </a:pPr>
            <a:r>
              <a:rPr lang="ru-RU" dirty="0">
                <a:cs typeface="Times New Roman" panose="02020603050405020304" pitchFamily="18" charset="0"/>
              </a:rPr>
              <a:t>со дня внесения в ЕГРН сведений об объекте недвижимости, повлекших за собой изменение его кадастровой стоимости</a:t>
            </a:r>
          </a:p>
          <a:p>
            <a:pPr marL="342900" indent="-342900" algn="just">
              <a:buFont typeface="Arial" panose="020B0604020202020204" pitchFamily="34" charset="0"/>
              <a:buChar char="•"/>
            </a:pPr>
            <a:r>
              <a:rPr lang="ru-RU" dirty="0">
                <a:cs typeface="Times New Roman" panose="02020603050405020304" pitchFamily="18" charset="0"/>
              </a:rPr>
              <a:t>для вновь учтенных объектов со дня внесения в ЕГРН сведений о кадастровой стоимости объекта недвижимости в связи с исправлением ошибки, допущенной при определении кадастровой стоимости, в сторону ее увеличения</a:t>
            </a:r>
          </a:p>
          <a:p>
            <a:pPr algn="just"/>
            <a:endParaRPr lang="ru-RU" dirty="0"/>
          </a:p>
        </p:txBody>
      </p:sp>
      <p:sp>
        <p:nvSpPr>
          <p:cNvPr id="5" name="Номер слайда 4">
            <a:extLst>
              <a:ext uri="{FF2B5EF4-FFF2-40B4-BE49-F238E27FC236}">
                <a16:creationId xmlns:a16="http://schemas.microsoft.com/office/drawing/2014/main" id="{88AFEE9A-243F-6C49-87D8-D27520E2C864}"/>
              </a:ext>
            </a:extLst>
          </p:cNvPr>
          <p:cNvSpPr>
            <a:spLocks noGrp="1"/>
          </p:cNvSpPr>
          <p:nvPr>
            <p:ph type="sldNum" sz="quarter" idx="12"/>
          </p:nvPr>
        </p:nvSpPr>
        <p:spPr/>
        <p:txBody>
          <a:bodyPr/>
          <a:lstStyle/>
          <a:p>
            <a:fld id="{1B3261D6-CC2A-9E49-88E2-AEC025041568}" type="slidenum">
              <a:rPr lang="ru-RU" smtClean="0"/>
              <a:t>21</a:t>
            </a:fld>
            <a:endParaRPr lang="ru-RU"/>
          </a:p>
        </p:txBody>
      </p:sp>
    </p:spTree>
    <p:extLst>
      <p:ext uri="{BB962C8B-B14F-4D97-AF65-F5344CB8AC3E}">
        <p14:creationId xmlns:p14="http://schemas.microsoft.com/office/powerpoint/2010/main" val="2971825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723900" y="632506"/>
            <a:ext cx="10744200" cy="788080"/>
          </a:xfrm>
        </p:spPr>
        <p:txBody>
          <a:bodyPr/>
          <a:lstStyle/>
          <a:p>
            <a:r>
              <a:rPr lang="ru-RU" sz="4000" b="1" dirty="0">
                <a:latin typeface="+mn-lt"/>
                <a:cs typeface="Times New Roman" panose="02020603050405020304" pitchFamily="18" charset="0"/>
              </a:rPr>
              <a:t>Применение кадастровой стоимости</a:t>
            </a:r>
            <a:endParaRPr lang="ru-RU" sz="4000" dirty="0">
              <a:latin typeface="+mn-lt"/>
            </a:endParaRPr>
          </a:p>
        </p:txBody>
      </p:sp>
      <p:sp>
        <p:nvSpPr>
          <p:cNvPr id="4" name="Подзаголовок 3"/>
          <p:cNvSpPr>
            <a:spLocks noGrp="1"/>
          </p:cNvSpPr>
          <p:nvPr>
            <p:ph type="subTitle" idx="1"/>
          </p:nvPr>
        </p:nvSpPr>
        <p:spPr>
          <a:xfrm>
            <a:off x="1045029" y="1420586"/>
            <a:ext cx="10156371" cy="3837214"/>
          </a:xfrm>
        </p:spPr>
        <p:txBody>
          <a:bodyPr>
            <a:normAutofit fontScale="92500" lnSpcReduction="10000"/>
          </a:bodyPr>
          <a:lstStyle/>
          <a:p>
            <a:pPr marL="342900" indent="-342900" algn="just">
              <a:buFont typeface="Arial" panose="020B0604020202020204" pitchFamily="34" charset="0"/>
              <a:buChar char="•"/>
            </a:pPr>
            <a:r>
              <a:rPr lang="ru-RU" sz="2200" dirty="0">
                <a:cs typeface="Times New Roman" panose="02020603050405020304" pitchFamily="18" charset="0"/>
              </a:rPr>
              <a:t>с 1 января года, в котором в бюджетное учреждение подано заявление об </a:t>
            </a:r>
            <a:r>
              <a:rPr lang="ru-RU" sz="2200" b="1" dirty="0">
                <a:cs typeface="Times New Roman" panose="02020603050405020304" pitchFamily="18" charset="0"/>
              </a:rPr>
              <a:t>установлении кадастровой стоимости </a:t>
            </a:r>
            <a:r>
              <a:rPr lang="ru-RU" sz="2200" dirty="0">
                <a:cs typeface="Times New Roman" panose="02020603050405020304" pitchFamily="18" charset="0"/>
              </a:rPr>
              <a:t>объекта недвижимости </a:t>
            </a:r>
            <a:r>
              <a:rPr lang="ru-RU" sz="2200" b="1" dirty="0">
                <a:cs typeface="Times New Roman" panose="02020603050405020304" pitchFamily="18" charset="0"/>
              </a:rPr>
              <a:t>в размере его рыночной стоимости</a:t>
            </a:r>
            <a:r>
              <a:rPr lang="ru-RU" sz="2200" dirty="0">
                <a:cs typeface="Times New Roman" panose="02020603050405020304" pitchFamily="18" charset="0"/>
              </a:rPr>
              <a:t>, на основании которого принято решение об установлении кадастровой стоимости объекта недвижимости в размере его рыночной стоимости, но не ранее даты постановки объекта недвижимости на государственный кадастровый учет и не ранее даты начала применения сведений об изменяемой кадастровой стоимости</a:t>
            </a:r>
          </a:p>
          <a:p>
            <a:pPr marL="342900" indent="-342900" algn="just">
              <a:buFont typeface="Arial" panose="020B0604020202020204" pitchFamily="34" charset="0"/>
              <a:buChar char="•"/>
            </a:pPr>
            <a:r>
              <a:rPr lang="ru-RU" sz="2200" dirty="0">
                <a:cs typeface="Times New Roman" panose="02020603050405020304" pitchFamily="18" charset="0"/>
              </a:rPr>
              <a:t>в отношении объектов поставленных на учет с 1 января года проведения кадастровой оценки до даты начала применения кадастровой стоимости </a:t>
            </a:r>
            <a:r>
              <a:rPr lang="ru-RU" sz="2200" b="1" dirty="0">
                <a:cs typeface="Times New Roman" panose="02020603050405020304" pitchFamily="18" charset="0"/>
              </a:rPr>
              <a:t>с 1 января года, следующего за годом вступления </a:t>
            </a:r>
            <a:r>
              <a:rPr lang="ru-RU" sz="2200" dirty="0">
                <a:cs typeface="Times New Roman" panose="02020603050405020304" pitchFamily="18" charset="0"/>
              </a:rPr>
              <a:t>в силу акта об утверждении результатов определения кадастровой стоимости, полученных по итогам проведения государственной кадастровой оценки</a:t>
            </a:r>
          </a:p>
          <a:p>
            <a:pPr marL="342900" indent="-342900" algn="just">
              <a:buFont typeface="Arial" panose="020B0604020202020204" pitchFamily="34" charset="0"/>
              <a:buChar char="•"/>
            </a:pPr>
            <a:r>
              <a:rPr lang="ru-RU" sz="2200" dirty="0">
                <a:cs typeface="Times New Roman" panose="02020603050405020304" pitchFamily="18" charset="0"/>
              </a:rPr>
              <a:t>с 1 января года, по состоянию на который рассчитан соответствующий индекс рынка недвижимости</a:t>
            </a:r>
          </a:p>
          <a:p>
            <a:pPr algn="just"/>
            <a:endParaRPr lang="ru-RU" dirty="0"/>
          </a:p>
        </p:txBody>
      </p:sp>
      <p:sp>
        <p:nvSpPr>
          <p:cNvPr id="5" name="Номер слайда 4">
            <a:extLst>
              <a:ext uri="{FF2B5EF4-FFF2-40B4-BE49-F238E27FC236}">
                <a16:creationId xmlns:a16="http://schemas.microsoft.com/office/drawing/2014/main" id="{525F4F4A-D178-A94F-9C99-713F516BA9BF}"/>
              </a:ext>
            </a:extLst>
          </p:cNvPr>
          <p:cNvSpPr>
            <a:spLocks noGrp="1"/>
          </p:cNvSpPr>
          <p:nvPr>
            <p:ph type="sldNum" sz="quarter" idx="12"/>
          </p:nvPr>
        </p:nvSpPr>
        <p:spPr/>
        <p:txBody>
          <a:bodyPr/>
          <a:lstStyle/>
          <a:p>
            <a:fld id="{1B3261D6-CC2A-9E49-88E2-AEC025041568}" type="slidenum">
              <a:rPr lang="ru-RU" smtClean="0"/>
              <a:t>22</a:t>
            </a:fld>
            <a:endParaRPr lang="ru-RU"/>
          </a:p>
        </p:txBody>
      </p:sp>
    </p:spTree>
    <p:extLst>
      <p:ext uri="{BB962C8B-B14F-4D97-AF65-F5344CB8AC3E}">
        <p14:creationId xmlns:p14="http://schemas.microsoft.com/office/powerpoint/2010/main" val="3521401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723900" y="632506"/>
            <a:ext cx="10744200" cy="788080"/>
          </a:xfrm>
        </p:spPr>
        <p:txBody>
          <a:bodyPr/>
          <a:lstStyle/>
          <a:p>
            <a:r>
              <a:rPr lang="ru-RU" sz="4000" b="1" dirty="0">
                <a:latin typeface="+mn-lt"/>
                <a:cs typeface="Times New Roman" panose="02020603050405020304" pitchFamily="18" charset="0"/>
              </a:rPr>
              <a:t>Индексы рынка недвижимости</a:t>
            </a:r>
            <a:endParaRPr lang="ru-RU" sz="4000" dirty="0">
              <a:latin typeface="+mn-lt"/>
            </a:endParaRPr>
          </a:p>
        </p:txBody>
      </p:sp>
      <p:sp>
        <p:nvSpPr>
          <p:cNvPr id="4" name="Подзаголовок 3"/>
          <p:cNvSpPr>
            <a:spLocks noGrp="1"/>
          </p:cNvSpPr>
          <p:nvPr>
            <p:ph type="subTitle" idx="1"/>
          </p:nvPr>
        </p:nvSpPr>
        <p:spPr>
          <a:xfrm>
            <a:off x="1045029" y="1420586"/>
            <a:ext cx="10613571" cy="3837214"/>
          </a:xfrm>
        </p:spPr>
        <p:txBody>
          <a:bodyPr>
            <a:normAutofit fontScale="92500" lnSpcReduction="10000"/>
          </a:bodyPr>
          <a:lstStyle/>
          <a:p>
            <a:pPr marL="342900" indent="-342900" algn="just">
              <a:buFont typeface="Arial" panose="020B0604020202020204" pitchFamily="34" charset="0"/>
              <a:buChar char="•"/>
            </a:pPr>
            <a:r>
              <a:rPr lang="ru-RU" dirty="0">
                <a:cs typeface="Times New Roman" panose="02020603050405020304" pitchFamily="18" charset="0"/>
              </a:rPr>
              <a:t>Индексы рынка недвижимости рассчитываются публично-правовой компанией ежегодно по состоянию на 1 января и размещаются органом регистрации прав в </a:t>
            </a:r>
            <a:r>
              <a:rPr lang="ru-RU" b="1" dirty="0">
                <a:cs typeface="Times New Roman" panose="02020603050405020304" pitchFamily="18" charset="0"/>
              </a:rPr>
              <a:t>фонде данных государственной кадастровой оценки</a:t>
            </a:r>
          </a:p>
          <a:p>
            <a:pPr marL="342900" indent="-342900" algn="just">
              <a:buFont typeface="Arial" panose="020B0604020202020204" pitchFamily="34" charset="0"/>
              <a:buChar char="•"/>
            </a:pPr>
            <a:r>
              <a:rPr lang="ru-RU" dirty="0">
                <a:cs typeface="Times New Roman" panose="02020603050405020304" pitchFamily="18" charset="0"/>
              </a:rPr>
              <a:t>В случае изменения величины индекса рынка недвижимости в сторону </a:t>
            </a:r>
            <a:r>
              <a:rPr lang="ru-RU" b="1" dirty="0">
                <a:cs typeface="Times New Roman" panose="02020603050405020304" pitchFamily="18" charset="0"/>
              </a:rPr>
              <a:t>уменьшения более чем на 30% </a:t>
            </a:r>
            <a:r>
              <a:rPr lang="ru-RU" dirty="0">
                <a:cs typeface="Times New Roman" panose="02020603050405020304" pitchFamily="18" charset="0"/>
              </a:rPr>
              <a:t>по сравнению с величиной индекса рынка недвижимости года, следующего за годом проведения последней государственной кадастровой оценки, включающей объекты недвижимости соответствующих видов, категорий земель, назначений зданий и помещений, публично-правовой компанией изменяется актуальная кадастровая стоимость объектов недвижимости, характеризующихся соответствующим индексом рынка недвижимости, за исключением случаев, если такая стоимость установлена в размере рыночной, путем ее умножения на индекс рынка недвижимости</a:t>
            </a:r>
          </a:p>
          <a:p>
            <a:pPr algn="just"/>
            <a:endParaRPr lang="ru-RU" dirty="0"/>
          </a:p>
        </p:txBody>
      </p:sp>
      <p:sp>
        <p:nvSpPr>
          <p:cNvPr id="5" name="Номер слайда 4">
            <a:extLst>
              <a:ext uri="{FF2B5EF4-FFF2-40B4-BE49-F238E27FC236}">
                <a16:creationId xmlns:a16="http://schemas.microsoft.com/office/drawing/2014/main" id="{89363EFC-19ED-D545-BC96-A17AFD24A9BF}"/>
              </a:ext>
            </a:extLst>
          </p:cNvPr>
          <p:cNvSpPr>
            <a:spLocks noGrp="1"/>
          </p:cNvSpPr>
          <p:nvPr>
            <p:ph type="sldNum" sz="quarter" idx="12"/>
          </p:nvPr>
        </p:nvSpPr>
        <p:spPr/>
        <p:txBody>
          <a:bodyPr/>
          <a:lstStyle/>
          <a:p>
            <a:fld id="{1B3261D6-CC2A-9E49-88E2-AEC025041568}" type="slidenum">
              <a:rPr lang="ru-RU" smtClean="0"/>
              <a:t>23</a:t>
            </a:fld>
            <a:endParaRPr lang="ru-RU"/>
          </a:p>
        </p:txBody>
      </p:sp>
    </p:spTree>
    <p:extLst>
      <p:ext uri="{BB962C8B-B14F-4D97-AF65-F5344CB8AC3E}">
        <p14:creationId xmlns:p14="http://schemas.microsoft.com/office/powerpoint/2010/main" val="2412732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489857" y="632506"/>
            <a:ext cx="10978243" cy="788080"/>
          </a:xfrm>
        </p:spPr>
        <p:txBody>
          <a:bodyPr/>
          <a:lstStyle/>
          <a:p>
            <a:r>
              <a:rPr lang="ru-RU" sz="4000" b="1" dirty="0">
                <a:latin typeface="+mn-lt"/>
                <a:cs typeface="Times New Roman" panose="02020603050405020304" pitchFamily="18" charset="0"/>
              </a:rPr>
              <a:t>Кадастровая стоимость </a:t>
            </a:r>
            <a:r>
              <a:rPr lang="ru-RU" sz="4000" b="1" dirty="0">
                <a:latin typeface="+mn-lt"/>
                <a:cs typeface="Times New Roman" panose="02020603050405020304" pitchFamily="18" charset="0"/>
                <a:sym typeface="Symbol" pitchFamily="2" charset="2"/>
              </a:rPr>
              <a:t></a:t>
            </a:r>
            <a:r>
              <a:rPr lang="ru-RU" sz="4000" b="1" dirty="0">
                <a:latin typeface="+mn-lt"/>
                <a:cs typeface="Times New Roman" panose="02020603050405020304" pitchFamily="18" charset="0"/>
              </a:rPr>
              <a:t> Рыночная стоимость</a:t>
            </a:r>
            <a:endParaRPr lang="ru-RU" sz="4000" dirty="0">
              <a:latin typeface="+mn-lt"/>
            </a:endParaRPr>
          </a:p>
        </p:txBody>
      </p:sp>
      <p:sp>
        <p:nvSpPr>
          <p:cNvPr id="4" name="Подзаголовок 3"/>
          <p:cNvSpPr>
            <a:spLocks noGrp="1"/>
          </p:cNvSpPr>
          <p:nvPr>
            <p:ph type="subTitle" idx="1"/>
          </p:nvPr>
        </p:nvSpPr>
        <p:spPr>
          <a:xfrm>
            <a:off x="1045029" y="1420586"/>
            <a:ext cx="9622971" cy="3837214"/>
          </a:xfrm>
        </p:spPr>
        <p:txBody>
          <a:bodyPr/>
          <a:lstStyle/>
          <a:p>
            <a:pPr algn="just"/>
            <a:r>
              <a:rPr lang="ru-RU" dirty="0">
                <a:cs typeface="Times New Roman" panose="02020603050405020304" pitchFamily="18" charset="0"/>
              </a:rPr>
              <a:t>Государственная кадастровая оценка - </a:t>
            </a:r>
            <a:r>
              <a:rPr lang="ru-RU" b="1" dirty="0">
                <a:cs typeface="Times New Roman" panose="02020603050405020304" pitchFamily="18" charset="0"/>
              </a:rPr>
              <a:t>совокупность установленных ФЗ-237  процедур</a:t>
            </a:r>
            <a:r>
              <a:rPr lang="ru-RU" dirty="0">
                <a:cs typeface="Times New Roman" panose="02020603050405020304" pitchFamily="18" charset="0"/>
              </a:rPr>
              <a:t>, направленных на определение кадастровой стоимости и осуществляемых в порядке, установленном законом</a:t>
            </a:r>
          </a:p>
          <a:p>
            <a:pPr algn="just"/>
            <a:r>
              <a:rPr lang="ru-RU" b="1" dirty="0">
                <a:cs typeface="Times New Roman" panose="02020603050405020304" pitchFamily="18" charset="0"/>
              </a:rPr>
              <a:t>Кадастровая стоимость </a:t>
            </a:r>
            <a:r>
              <a:rPr lang="ru-RU" dirty="0">
                <a:cs typeface="Times New Roman" panose="02020603050405020304" pitchFamily="18" charset="0"/>
              </a:rPr>
              <a:t>объекта недвижимости - полученный на определенную дату результат оценки объекта недвижимости, определяемый на основе </a:t>
            </a:r>
            <a:r>
              <a:rPr lang="ru-RU" dirty="0" err="1">
                <a:cs typeface="Times New Roman" panose="02020603050405020304" pitchFamily="18" charset="0"/>
              </a:rPr>
              <a:t>ценообразующих</a:t>
            </a:r>
            <a:r>
              <a:rPr lang="ru-RU" dirty="0">
                <a:cs typeface="Times New Roman" panose="02020603050405020304" pitchFamily="18" charset="0"/>
              </a:rPr>
              <a:t> факторов в соответствии с ФЗ-237 и методическими указаниями о государственной кадастровой оценке</a:t>
            </a:r>
          </a:p>
          <a:p>
            <a:pPr algn="just"/>
            <a:endParaRPr lang="ru-RU" dirty="0"/>
          </a:p>
        </p:txBody>
      </p:sp>
      <p:sp>
        <p:nvSpPr>
          <p:cNvPr id="5" name="Номер слайда 4">
            <a:extLst>
              <a:ext uri="{FF2B5EF4-FFF2-40B4-BE49-F238E27FC236}">
                <a16:creationId xmlns:a16="http://schemas.microsoft.com/office/drawing/2014/main" id="{6B8AF5D2-18E5-744A-B075-BEAF67FE6390}"/>
              </a:ext>
            </a:extLst>
          </p:cNvPr>
          <p:cNvSpPr>
            <a:spLocks noGrp="1"/>
          </p:cNvSpPr>
          <p:nvPr>
            <p:ph type="sldNum" sz="quarter" idx="12"/>
          </p:nvPr>
        </p:nvSpPr>
        <p:spPr/>
        <p:txBody>
          <a:bodyPr/>
          <a:lstStyle/>
          <a:p>
            <a:fld id="{1B3261D6-CC2A-9E49-88E2-AEC025041568}" type="slidenum">
              <a:rPr lang="ru-RU" smtClean="0"/>
              <a:t>24</a:t>
            </a:fld>
            <a:endParaRPr lang="ru-RU"/>
          </a:p>
        </p:txBody>
      </p:sp>
    </p:spTree>
    <p:extLst>
      <p:ext uri="{BB962C8B-B14F-4D97-AF65-F5344CB8AC3E}">
        <p14:creationId xmlns:p14="http://schemas.microsoft.com/office/powerpoint/2010/main" val="2237474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489857" y="632506"/>
            <a:ext cx="10978243" cy="788080"/>
          </a:xfrm>
        </p:spPr>
        <p:txBody>
          <a:bodyPr/>
          <a:lstStyle/>
          <a:p>
            <a:r>
              <a:rPr lang="ru-RU" sz="4000" b="1" dirty="0">
                <a:latin typeface="+mn-lt"/>
                <a:cs typeface="Times New Roman" panose="02020603050405020304" pitchFamily="18" charset="0"/>
              </a:rPr>
              <a:t>Кадастровая стоимость </a:t>
            </a:r>
            <a:r>
              <a:rPr lang="ru-RU" sz="4000" b="1" dirty="0">
                <a:latin typeface="+mn-lt"/>
                <a:cs typeface="Times New Roman" panose="02020603050405020304" pitchFamily="18" charset="0"/>
                <a:sym typeface="Symbol" pitchFamily="2" charset="2"/>
              </a:rPr>
              <a:t></a:t>
            </a:r>
            <a:r>
              <a:rPr lang="ru-RU" sz="4000" b="1" dirty="0">
                <a:latin typeface="+mn-lt"/>
                <a:cs typeface="Times New Roman" panose="02020603050405020304" pitchFamily="18" charset="0"/>
              </a:rPr>
              <a:t> Рыночная стоимость</a:t>
            </a:r>
            <a:endParaRPr lang="ru-RU" sz="4000" dirty="0">
              <a:latin typeface="+mn-lt"/>
            </a:endParaRPr>
          </a:p>
        </p:txBody>
      </p:sp>
      <p:sp>
        <p:nvSpPr>
          <p:cNvPr id="4" name="Подзаголовок 3"/>
          <p:cNvSpPr>
            <a:spLocks noGrp="1"/>
          </p:cNvSpPr>
          <p:nvPr>
            <p:ph type="subTitle" idx="1"/>
          </p:nvPr>
        </p:nvSpPr>
        <p:spPr>
          <a:xfrm>
            <a:off x="1045029" y="1420586"/>
            <a:ext cx="10205357" cy="3837214"/>
          </a:xfrm>
        </p:spPr>
        <p:txBody>
          <a:bodyPr/>
          <a:lstStyle/>
          <a:p>
            <a:pPr marL="446088" indent="-434975" algn="just"/>
            <a:r>
              <a:rPr lang="ru-RU" sz="1800" b="1" dirty="0">
                <a:solidFill>
                  <a:srgbClr val="000000"/>
                </a:solidFill>
                <a:cs typeface="Times New Roman" panose="02020603050405020304" pitchFamily="18" charset="0"/>
              </a:rPr>
              <a:t>Рыночная стоимость объекта оценки (ФЗ-135) </a:t>
            </a:r>
            <a:r>
              <a:rPr lang="ru-RU" sz="1800" dirty="0">
                <a:solidFill>
                  <a:srgbClr val="000000"/>
                </a:solidFill>
                <a:cs typeface="Times New Roman" panose="02020603050405020304" pitchFamily="18" charset="0"/>
              </a:rPr>
              <a:t>- </a:t>
            </a:r>
            <a:r>
              <a:rPr lang="ru-RU" sz="1800" i="1" dirty="0">
                <a:solidFill>
                  <a:srgbClr val="000000"/>
                </a:solidFill>
                <a:cs typeface="Times New Roman" panose="02020603050405020304" pitchFamily="18" charset="0"/>
              </a:rPr>
              <a:t>наиболее вероятная цена</a:t>
            </a:r>
            <a:r>
              <a:rPr lang="ru-RU" sz="1800" dirty="0">
                <a:solidFill>
                  <a:srgbClr val="000000"/>
                </a:solidFill>
                <a:cs typeface="Times New Roman" panose="02020603050405020304" pitchFamily="18" charset="0"/>
              </a:rPr>
              <a:t>, по которой данный объект оценки может быть отчужден на открытом рынке в условиях конкуренции, когда стороны сделки действуют разумно, располагая всей необходимой информацией, а на величине цены сделки не отражаются какие-либо чрезвычайные обстоятельства, то есть когда:</a:t>
            </a:r>
          </a:p>
          <a:p>
            <a:pPr marL="446088" algn="just"/>
            <a:r>
              <a:rPr lang="ru-RU" sz="1800" dirty="0">
                <a:cs typeface="Times New Roman" panose="02020603050405020304" pitchFamily="18" charset="0"/>
              </a:rPr>
              <a:t>одна из сторон сделки не обязана отчуждать объект оценки, а другая сторона не обязана принимать исполнение;</a:t>
            </a:r>
            <a:endParaRPr lang="ru-RU" sz="1800" dirty="0">
              <a:solidFill>
                <a:srgbClr val="000000"/>
              </a:solidFill>
              <a:cs typeface="Times New Roman" panose="02020603050405020304" pitchFamily="18" charset="0"/>
            </a:endParaRPr>
          </a:p>
          <a:p>
            <a:pPr marL="446088" algn="just"/>
            <a:r>
              <a:rPr lang="ru-RU" sz="1800" dirty="0">
                <a:cs typeface="Times New Roman" panose="02020603050405020304" pitchFamily="18" charset="0"/>
              </a:rPr>
              <a:t>стороны сделки хорошо осведомлены о предмете сделки и действуют в своих интересах;</a:t>
            </a:r>
            <a:endParaRPr lang="ru-RU" sz="1800" dirty="0">
              <a:solidFill>
                <a:srgbClr val="000000"/>
              </a:solidFill>
              <a:cs typeface="Times New Roman" panose="02020603050405020304" pitchFamily="18" charset="0"/>
            </a:endParaRPr>
          </a:p>
          <a:p>
            <a:pPr marL="446088" algn="just"/>
            <a:r>
              <a:rPr lang="ru-RU" sz="1800" dirty="0">
                <a:cs typeface="Times New Roman" panose="02020603050405020304" pitchFamily="18" charset="0"/>
              </a:rPr>
              <a:t>объект оценки представлен на открытом рынке посредством публичной оферты, типичной для аналогичных объектов оценки;</a:t>
            </a:r>
            <a:endParaRPr lang="ru-RU" sz="1800" dirty="0">
              <a:solidFill>
                <a:srgbClr val="828282"/>
              </a:solidFill>
              <a:cs typeface="Times New Roman" panose="02020603050405020304" pitchFamily="18" charset="0"/>
            </a:endParaRPr>
          </a:p>
          <a:p>
            <a:pPr marL="446088" algn="just"/>
            <a:r>
              <a:rPr lang="ru-RU" sz="1800" dirty="0">
                <a:cs typeface="Times New Roman" panose="02020603050405020304" pitchFamily="18" charset="0"/>
              </a:rPr>
              <a:t>цена сделки представляет собой разумное вознаграждение за объект оценки и принуждения к совершению сделки в отношении сторон сделки с чьей-либо стороны не было;</a:t>
            </a:r>
            <a:endParaRPr lang="ru-RU" sz="1800" dirty="0">
              <a:solidFill>
                <a:srgbClr val="000000"/>
              </a:solidFill>
              <a:cs typeface="Times New Roman" panose="02020603050405020304" pitchFamily="18" charset="0"/>
            </a:endParaRPr>
          </a:p>
          <a:p>
            <a:pPr marL="446088" algn="just"/>
            <a:r>
              <a:rPr lang="ru-RU" sz="1800" dirty="0">
                <a:cs typeface="Times New Roman" panose="02020603050405020304" pitchFamily="18" charset="0"/>
              </a:rPr>
              <a:t>платеж за объект оценки выражен в денежной форме.</a:t>
            </a:r>
          </a:p>
        </p:txBody>
      </p:sp>
      <p:sp>
        <p:nvSpPr>
          <p:cNvPr id="5" name="Номер слайда 4">
            <a:extLst>
              <a:ext uri="{FF2B5EF4-FFF2-40B4-BE49-F238E27FC236}">
                <a16:creationId xmlns:a16="http://schemas.microsoft.com/office/drawing/2014/main" id="{5912EC5A-6111-9E4D-B9F8-E0352FEA372E}"/>
              </a:ext>
            </a:extLst>
          </p:cNvPr>
          <p:cNvSpPr>
            <a:spLocks noGrp="1"/>
          </p:cNvSpPr>
          <p:nvPr>
            <p:ph type="sldNum" sz="quarter" idx="12"/>
          </p:nvPr>
        </p:nvSpPr>
        <p:spPr/>
        <p:txBody>
          <a:bodyPr/>
          <a:lstStyle/>
          <a:p>
            <a:fld id="{1B3261D6-CC2A-9E49-88E2-AEC025041568}" type="slidenum">
              <a:rPr lang="ru-RU" smtClean="0"/>
              <a:t>25</a:t>
            </a:fld>
            <a:endParaRPr lang="ru-RU"/>
          </a:p>
        </p:txBody>
      </p:sp>
    </p:spTree>
    <p:extLst>
      <p:ext uri="{BB962C8B-B14F-4D97-AF65-F5344CB8AC3E}">
        <p14:creationId xmlns:p14="http://schemas.microsoft.com/office/powerpoint/2010/main" val="1768764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723900" y="632506"/>
            <a:ext cx="10744200" cy="788080"/>
          </a:xfrm>
        </p:spPr>
        <p:txBody>
          <a:bodyPr/>
          <a:lstStyle/>
          <a:p>
            <a:r>
              <a:rPr lang="ru-RU" sz="4000" b="1" dirty="0">
                <a:latin typeface="+mn-lt"/>
                <a:cs typeface="Times New Roman" panose="02020603050405020304" pitchFamily="18" charset="0"/>
              </a:rPr>
              <a:t>Особенности недвижимости как товара</a:t>
            </a:r>
            <a:endParaRPr lang="ru-RU" sz="4000" dirty="0">
              <a:latin typeface="+mn-lt"/>
            </a:endParaRPr>
          </a:p>
        </p:txBody>
      </p:sp>
      <p:sp>
        <p:nvSpPr>
          <p:cNvPr id="4" name="Подзаголовок 3"/>
          <p:cNvSpPr>
            <a:spLocks noGrp="1"/>
          </p:cNvSpPr>
          <p:nvPr>
            <p:ph type="subTitle" idx="1"/>
          </p:nvPr>
        </p:nvSpPr>
        <p:spPr>
          <a:xfrm>
            <a:off x="1045029" y="1420586"/>
            <a:ext cx="10423071" cy="4359728"/>
          </a:xfrm>
        </p:spPr>
        <p:txBody>
          <a:bodyPr/>
          <a:lstStyle/>
          <a:p>
            <a:pPr marL="342900" indent="-342900" algn="just">
              <a:buFont typeface="Arial" panose="020B0604020202020204" pitchFamily="34" charset="0"/>
              <a:buChar char="•"/>
            </a:pPr>
            <a:r>
              <a:rPr lang="ru-RU" dirty="0">
                <a:cs typeface="Times New Roman" panose="02020603050405020304" pitchFamily="18" charset="0"/>
              </a:rPr>
              <a:t>Отсутствие возможности купить и продать в течение 24 часов</a:t>
            </a:r>
          </a:p>
          <a:p>
            <a:pPr marL="342900" indent="-342900" algn="just">
              <a:buFont typeface="Arial" panose="020B0604020202020204" pitchFamily="34" charset="0"/>
              <a:buChar char="•"/>
            </a:pPr>
            <a:r>
              <a:rPr lang="ru-RU" dirty="0">
                <a:cs typeface="Times New Roman" panose="02020603050405020304" pitchFamily="18" charset="0"/>
              </a:rPr>
              <a:t>Использование недвижимости без снабжения энергетическими ресурсами невозможно</a:t>
            </a:r>
          </a:p>
          <a:p>
            <a:pPr marL="342900" indent="-342900" algn="just">
              <a:buFont typeface="Arial" panose="020B0604020202020204" pitchFamily="34" charset="0"/>
              <a:buChar char="•"/>
            </a:pPr>
            <a:r>
              <a:rPr lang="ru-RU" dirty="0">
                <a:cs typeface="Times New Roman" panose="02020603050405020304" pitchFamily="18" charset="0"/>
              </a:rPr>
              <a:t>Правовой режим недвижимости определяет возможные варианты ее использования</a:t>
            </a:r>
          </a:p>
          <a:p>
            <a:pPr marL="342900" indent="-342900" algn="just">
              <a:buFont typeface="Arial" panose="020B0604020202020204" pitchFamily="34" charset="0"/>
              <a:buChar char="•"/>
            </a:pPr>
            <a:r>
              <a:rPr lang="ru-RU" dirty="0">
                <a:cs typeface="Times New Roman" panose="02020603050405020304" pitchFamily="18" charset="0"/>
              </a:rPr>
              <a:t>Владение недвижимостью всегда связано с расходами – налоговыми и эксплуатационными</a:t>
            </a:r>
          </a:p>
          <a:p>
            <a:pPr marL="342900" indent="-342900" algn="just">
              <a:buFont typeface="Arial" panose="020B0604020202020204" pitchFamily="34" charset="0"/>
              <a:buChar char="•"/>
            </a:pPr>
            <a:r>
              <a:rPr lang="ru-RU" dirty="0">
                <a:cs typeface="Times New Roman" panose="02020603050405020304" pitchFamily="18" charset="0"/>
              </a:rPr>
              <a:t>Колебания цен происходят гораздо более медленнее чем изменений биржевых котировок на ценные бумаги</a:t>
            </a:r>
          </a:p>
          <a:p>
            <a:pPr marL="342900" indent="-342900" algn="just">
              <a:buFont typeface="Arial" panose="020B0604020202020204" pitchFamily="34" charset="0"/>
              <a:buChar char="•"/>
            </a:pPr>
            <a:r>
              <a:rPr lang="ru-RU" dirty="0">
                <a:cs typeface="Times New Roman" panose="02020603050405020304" pitchFamily="18" charset="0"/>
              </a:rPr>
              <a:t>Собственность на недвижимое имущество подлежит государственной регистрации</a:t>
            </a:r>
          </a:p>
          <a:p>
            <a:pPr algn="just"/>
            <a:endParaRPr lang="ru-RU" dirty="0"/>
          </a:p>
        </p:txBody>
      </p:sp>
      <p:sp>
        <p:nvSpPr>
          <p:cNvPr id="5" name="Номер слайда 4">
            <a:extLst>
              <a:ext uri="{FF2B5EF4-FFF2-40B4-BE49-F238E27FC236}">
                <a16:creationId xmlns:a16="http://schemas.microsoft.com/office/drawing/2014/main" id="{34FAFF07-043F-9A48-8371-21016509C7D1}"/>
              </a:ext>
            </a:extLst>
          </p:cNvPr>
          <p:cNvSpPr>
            <a:spLocks noGrp="1"/>
          </p:cNvSpPr>
          <p:nvPr>
            <p:ph type="sldNum" sz="quarter" idx="12"/>
          </p:nvPr>
        </p:nvSpPr>
        <p:spPr/>
        <p:txBody>
          <a:bodyPr/>
          <a:lstStyle/>
          <a:p>
            <a:fld id="{1B3261D6-CC2A-9E49-88E2-AEC025041568}" type="slidenum">
              <a:rPr lang="ru-RU" smtClean="0"/>
              <a:t>26</a:t>
            </a:fld>
            <a:endParaRPr lang="ru-RU"/>
          </a:p>
        </p:txBody>
      </p:sp>
    </p:spTree>
    <p:extLst>
      <p:ext uri="{BB962C8B-B14F-4D97-AF65-F5344CB8AC3E}">
        <p14:creationId xmlns:p14="http://schemas.microsoft.com/office/powerpoint/2010/main" val="22399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C57B0F-23CF-324E-B157-13A68B81DA5B}"/>
              </a:ext>
            </a:extLst>
          </p:cNvPr>
          <p:cNvSpPr>
            <a:spLocks noGrp="1"/>
          </p:cNvSpPr>
          <p:nvPr>
            <p:ph type="title"/>
          </p:nvPr>
        </p:nvSpPr>
        <p:spPr/>
        <p:txBody>
          <a:bodyPr/>
          <a:lstStyle/>
          <a:p>
            <a:r>
              <a:rPr lang="ru-RU" b="1" dirty="0">
                <a:latin typeface="+mn-lt"/>
              </a:rPr>
              <a:t>Группировка ЗУ для кадастровой оценки</a:t>
            </a:r>
          </a:p>
        </p:txBody>
      </p:sp>
      <p:sp>
        <p:nvSpPr>
          <p:cNvPr id="3" name="Объект 2">
            <a:extLst>
              <a:ext uri="{FF2B5EF4-FFF2-40B4-BE49-F238E27FC236}">
                <a16:creationId xmlns:a16="http://schemas.microsoft.com/office/drawing/2014/main" id="{7F2B98CF-33FD-C84A-AF36-AFD3C72AE8EC}"/>
              </a:ext>
            </a:extLst>
          </p:cNvPr>
          <p:cNvSpPr>
            <a:spLocks noGrp="1"/>
          </p:cNvSpPr>
          <p:nvPr>
            <p:ph idx="1"/>
          </p:nvPr>
        </p:nvSpPr>
        <p:spPr>
          <a:xfrm>
            <a:off x="694481" y="1423686"/>
            <a:ext cx="10659319" cy="4753277"/>
          </a:xfrm>
        </p:spPr>
        <p:txBody>
          <a:bodyPr>
            <a:noAutofit/>
          </a:bodyPr>
          <a:lstStyle/>
          <a:p>
            <a:pPr lvl="0" hangingPunct="0"/>
            <a:r>
              <a:rPr lang="ru-RU" sz="1600" dirty="0"/>
              <a:t>1 сегмент «Сельскохозяйственное использование»;</a:t>
            </a:r>
          </a:p>
          <a:p>
            <a:pPr lvl="0" hangingPunct="0"/>
            <a:r>
              <a:rPr lang="ru-RU" sz="1600" dirty="0"/>
              <a:t>2 сегмент «Жилая застройка (</a:t>
            </a:r>
            <a:r>
              <a:rPr lang="ru-RU" sz="1600" dirty="0" err="1"/>
              <a:t>среднеэтажная</a:t>
            </a:r>
            <a:r>
              <a:rPr lang="ru-RU" sz="1600" dirty="0"/>
              <a:t> и многоэтажная)»;</a:t>
            </a:r>
          </a:p>
          <a:p>
            <a:pPr lvl="0" hangingPunct="0"/>
            <a:r>
              <a:rPr lang="ru-RU" sz="1600" dirty="0"/>
              <a:t>3 сегмент «Общественное использование»;</a:t>
            </a:r>
          </a:p>
          <a:p>
            <a:pPr lvl="0" hangingPunct="0"/>
            <a:r>
              <a:rPr lang="ru-RU" sz="1600" dirty="0"/>
              <a:t>4 сегмент «Предпринимательство»;</a:t>
            </a:r>
          </a:p>
          <a:p>
            <a:pPr lvl="0" hangingPunct="0"/>
            <a:r>
              <a:rPr lang="ru-RU" sz="1600" dirty="0"/>
              <a:t>5 сегмент «Отдых (рекреация)»;</a:t>
            </a:r>
          </a:p>
          <a:p>
            <a:pPr lvl="0" hangingPunct="0"/>
            <a:r>
              <a:rPr lang="ru-RU" sz="1600" dirty="0"/>
              <a:t>6 сегмент «Производственная деятельность»;</a:t>
            </a:r>
          </a:p>
          <a:p>
            <a:pPr lvl="0" hangingPunct="0"/>
            <a:r>
              <a:rPr lang="ru-RU" sz="1600" dirty="0"/>
              <a:t>7 сегмент «Транспорт»;</a:t>
            </a:r>
          </a:p>
          <a:p>
            <a:pPr lvl="0" hangingPunct="0"/>
            <a:r>
              <a:rPr lang="ru-RU" sz="1600" dirty="0"/>
              <a:t>8 сегмент «Обеспечение обороны и безопасности»;</a:t>
            </a:r>
          </a:p>
          <a:p>
            <a:pPr lvl="0" hangingPunct="0"/>
            <a:r>
              <a:rPr lang="ru-RU" sz="1600" dirty="0"/>
              <a:t>9 сегмент «Охраняемые природные территории и благоустройство»;</a:t>
            </a:r>
          </a:p>
          <a:p>
            <a:pPr lvl="0" hangingPunct="0"/>
            <a:r>
              <a:rPr lang="ru-RU" sz="1600" dirty="0"/>
              <a:t>10 сегмент «Использование лесов»;</a:t>
            </a:r>
          </a:p>
          <a:p>
            <a:pPr lvl="0" hangingPunct="0"/>
            <a:r>
              <a:rPr lang="ru-RU" sz="1600" dirty="0"/>
              <a:t>11 сегмент «Водные объекты»;</a:t>
            </a:r>
          </a:p>
          <a:p>
            <a:pPr lvl="0" hangingPunct="0"/>
            <a:r>
              <a:rPr lang="ru-RU" sz="1600" dirty="0"/>
              <a:t>12 сегмент «Специальное, ритуальное использование, запас»;</a:t>
            </a:r>
          </a:p>
          <a:p>
            <a:pPr lvl="0" hangingPunct="0"/>
            <a:r>
              <a:rPr lang="ru-RU" sz="1600" dirty="0"/>
              <a:t>13 сегмент «Садоводство и огородничество, малоэтажная жилая застройка»;</a:t>
            </a:r>
          </a:p>
          <a:p>
            <a:pPr lvl="0" hangingPunct="0"/>
            <a:r>
              <a:rPr lang="ru-RU" sz="1600" dirty="0"/>
              <a:t>14 сегмент «Иное использование» - вид использования земельных участков, не указанный в предыдущих 13 сегментах. При отнесении в данную группу обязательно проводиться дополнительная группировка по одинаковым видам использования с указанием вида использования с указанием вида использования земельного участка.</a:t>
            </a:r>
          </a:p>
        </p:txBody>
      </p:sp>
      <p:sp>
        <p:nvSpPr>
          <p:cNvPr id="5" name="Номер слайда 4">
            <a:extLst>
              <a:ext uri="{FF2B5EF4-FFF2-40B4-BE49-F238E27FC236}">
                <a16:creationId xmlns:a16="http://schemas.microsoft.com/office/drawing/2014/main" id="{27E94AA3-9FD3-144F-8F77-038E158D79DB}"/>
              </a:ext>
            </a:extLst>
          </p:cNvPr>
          <p:cNvSpPr>
            <a:spLocks noGrp="1"/>
          </p:cNvSpPr>
          <p:nvPr>
            <p:ph type="sldNum" sz="quarter" idx="12"/>
          </p:nvPr>
        </p:nvSpPr>
        <p:spPr/>
        <p:txBody>
          <a:bodyPr/>
          <a:lstStyle/>
          <a:p>
            <a:fld id="{1B3261D6-CC2A-9E49-88E2-AEC025041568}" type="slidenum">
              <a:rPr lang="ru-RU" smtClean="0"/>
              <a:t>27</a:t>
            </a:fld>
            <a:endParaRPr lang="ru-RU"/>
          </a:p>
        </p:txBody>
      </p:sp>
    </p:spTree>
    <p:extLst>
      <p:ext uri="{BB962C8B-B14F-4D97-AF65-F5344CB8AC3E}">
        <p14:creationId xmlns:p14="http://schemas.microsoft.com/office/powerpoint/2010/main" val="2181662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5BAC96-946E-764A-98AD-D3D453A3801D}"/>
              </a:ext>
            </a:extLst>
          </p:cNvPr>
          <p:cNvSpPr>
            <a:spLocks noGrp="1"/>
          </p:cNvSpPr>
          <p:nvPr>
            <p:ph type="title"/>
          </p:nvPr>
        </p:nvSpPr>
        <p:spPr/>
        <p:txBody>
          <a:bodyPr>
            <a:normAutofit/>
          </a:bodyPr>
          <a:lstStyle/>
          <a:p>
            <a:r>
              <a:rPr lang="ru-RU" sz="4000" b="1" dirty="0">
                <a:latin typeface="+mn-lt"/>
              </a:rPr>
              <a:t>Группировка ЗУ для кадастровой оценки в НО</a:t>
            </a:r>
            <a:endParaRPr lang="ru-RU" sz="4000" dirty="0">
              <a:latin typeface="+mn-lt"/>
            </a:endParaRPr>
          </a:p>
        </p:txBody>
      </p:sp>
      <p:graphicFrame>
        <p:nvGraphicFramePr>
          <p:cNvPr id="6" name="Объект 5">
            <a:extLst>
              <a:ext uri="{FF2B5EF4-FFF2-40B4-BE49-F238E27FC236}">
                <a16:creationId xmlns:a16="http://schemas.microsoft.com/office/drawing/2014/main" id="{259E450E-53AA-144C-9791-2C9901C297B2}"/>
              </a:ext>
            </a:extLst>
          </p:cNvPr>
          <p:cNvGraphicFramePr>
            <a:graphicFrameLocks noGrp="1"/>
          </p:cNvGraphicFramePr>
          <p:nvPr>
            <p:ph idx="1"/>
            <p:extLst>
              <p:ext uri="{D42A27DB-BD31-4B8C-83A1-F6EECF244321}">
                <p14:modId xmlns:p14="http://schemas.microsoft.com/office/powerpoint/2010/main" val="1846058464"/>
              </p:ext>
            </p:extLst>
          </p:nvPr>
        </p:nvGraphicFramePr>
        <p:xfrm>
          <a:off x="946673" y="1850314"/>
          <a:ext cx="10407127" cy="4218687"/>
        </p:xfrm>
        <a:graphic>
          <a:graphicData uri="http://schemas.openxmlformats.org/drawingml/2006/table">
            <a:tbl>
              <a:tblPr>
                <a:tableStyleId>{5C22544A-7EE6-4342-B048-85BDC9FD1C3A}</a:tableStyleId>
              </a:tblPr>
              <a:tblGrid>
                <a:gridCol w="8325701">
                  <a:extLst>
                    <a:ext uri="{9D8B030D-6E8A-4147-A177-3AD203B41FA5}">
                      <a16:colId xmlns:a16="http://schemas.microsoft.com/office/drawing/2014/main" val="3976513324"/>
                    </a:ext>
                  </a:extLst>
                </a:gridCol>
                <a:gridCol w="2081426">
                  <a:extLst>
                    <a:ext uri="{9D8B030D-6E8A-4147-A177-3AD203B41FA5}">
                      <a16:colId xmlns:a16="http://schemas.microsoft.com/office/drawing/2014/main" val="4213670802"/>
                    </a:ext>
                  </a:extLst>
                </a:gridCol>
              </a:tblGrid>
              <a:tr h="498459">
                <a:tc>
                  <a:txBody>
                    <a:bodyPr/>
                    <a:lstStyle/>
                    <a:p>
                      <a:pPr indent="3175" algn="ctr">
                        <a:lnSpc>
                          <a:spcPct val="106000"/>
                        </a:lnSpc>
                        <a:spcAft>
                          <a:spcPts val="0"/>
                        </a:spcAft>
                      </a:pPr>
                      <a:r>
                        <a:rPr lang="ru-RU" sz="1600" dirty="0">
                          <a:effectLst/>
                        </a:rPr>
                        <a:t>Наименование</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3175" algn="ctr">
                        <a:lnSpc>
                          <a:spcPct val="106000"/>
                        </a:lnSpc>
                        <a:spcAft>
                          <a:spcPts val="0"/>
                        </a:spcAft>
                      </a:pPr>
                      <a:r>
                        <a:rPr lang="ru-RU" sz="1600">
                          <a:effectLst/>
                        </a:rPr>
                        <a:t>Количество объектов оценки</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40862432"/>
                  </a:ext>
                </a:extLst>
              </a:tr>
              <a:tr h="234276">
                <a:tc>
                  <a:txBody>
                    <a:bodyPr/>
                    <a:lstStyle/>
                    <a:p>
                      <a:pPr indent="3175" algn="just">
                        <a:lnSpc>
                          <a:spcPct val="106000"/>
                        </a:lnSpc>
                        <a:spcAft>
                          <a:spcPts val="0"/>
                        </a:spcAft>
                      </a:pPr>
                      <a:r>
                        <a:rPr lang="ru-RU" sz="1600">
                          <a:effectLst/>
                        </a:rPr>
                        <a:t>1 сегмент «Сельскохозяйственное использование»</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indent="3175" algn="ctr">
                        <a:lnSpc>
                          <a:spcPct val="106000"/>
                        </a:lnSpc>
                        <a:spcAft>
                          <a:spcPts val="0"/>
                        </a:spcAft>
                      </a:pPr>
                      <a:r>
                        <a:rPr lang="ru-RU" sz="1600" dirty="0">
                          <a:effectLst/>
                        </a:rPr>
                        <a:t>72 064</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38082500"/>
                  </a:ext>
                </a:extLst>
              </a:tr>
              <a:tr h="234276">
                <a:tc>
                  <a:txBody>
                    <a:bodyPr/>
                    <a:lstStyle/>
                    <a:p>
                      <a:pPr indent="3175" algn="just">
                        <a:lnSpc>
                          <a:spcPct val="106000"/>
                        </a:lnSpc>
                        <a:spcAft>
                          <a:spcPts val="0"/>
                        </a:spcAft>
                      </a:pPr>
                      <a:r>
                        <a:rPr lang="ru-RU" sz="1600">
                          <a:effectLst/>
                        </a:rPr>
                        <a:t>2 сегмент «Жилая застройка (среднеэтажная и многоэтажная)»</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indent="3175" algn="ctr">
                        <a:lnSpc>
                          <a:spcPct val="106000"/>
                        </a:lnSpc>
                        <a:spcAft>
                          <a:spcPts val="0"/>
                        </a:spcAft>
                      </a:pPr>
                      <a:r>
                        <a:rPr lang="ru-RU" sz="1600" dirty="0">
                          <a:effectLst/>
                        </a:rPr>
                        <a:t>11 550</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71966249"/>
                  </a:ext>
                </a:extLst>
              </a:tr>
              <a:tr h="234276">
                <a:tc>
                  <a:txBody>
                    <a:bodyPr/>
                    <a:lstStyle/>
                    <a:p>
                      <a:pPr indent="3175" algn="just">
                        <a:lnSpc>
                          <a:spcPct val="106000"/>
                        </a:lnSpc>
                        <a:spcAft>
                          <a:spcPts val="0"/>
                        </a:spcAft>
                      </a:pPr>
                      <a:r>
                        <a:rPr lang="ru-RU" sz="1600">
                          <a:effectLst/>
                        </a:rPr>
                        <a:t>3 сегмент «Общественное использование»</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indent="3175" algn="ctr">
                        <a:lnSpc>
                          <a:spcPct val="106000"/>
                        </a:lnSpc>
                        <a:spcAft>
                          <a:spcPts val="0"/>
                        </a:spcAft>
                      </a:pPr>
                      <a:r>
                        <a:rPr lang="ru-RU" sz="1600" dirty="0">
                          <a:effectLst/>
                        </a:rPr>
                        <a:t>14 005</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46244951"/>
                  </a:ext>
                </a:extLst>
              </a:tr>
              <a:tr h="234276">
                <a:tc>
                  <a:txBody>
                    <a:bodyPr/>
                    <a:lstStyle/>
                    <a:p>
                      <a:pPr indent="3175" algn="just">
                        <a:lnSpc>
                          <a:spcPct val="106000"/>
                        </a:lnSpc>
                        <a:spcAft>
                          <a:spcPts val="0"/>
                        </a:spcAft>
                      </a:pPr>
                      <a:r>
                        <a:rPr lang="ru-RU" sz="1600">
                          <a:effectLst/>
                        </a:rPr>
                        <a:t>4 сегмент «Предпринимательство»</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indent="3175" algn="ctr">
                        <a:lnSpc>
                          <a:spcPct val="106000"/>
                        </a:lnSpc>
                        <a:spcAft>
                          <a:spcPts val="0"/>
                        </a:spcAft>
                      </a:pPr>
                      <a:r>
                        <a:rPr lang="ru-RU" sz="1600" dirty="0">
                          <a:effectLst/>
                        </a:rPr>
                        <a:t>18 105</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88204164"/>
                  </a:ext>
                </a:extLst>
              </a:tr>
              <a:tr h="234276">
                <a:tc>
                  <a:txBody>
                    <a:bodyPr/>
                    <a:lstStyle/>
                    <a:p>
                      <a:pPr indent="3175" algn="just">
                        <a:lnSpc>
                          <a:spcPct val="106000"/>
                        </a:lnSpc>
                        <a:spcAft>
                          <a:spcPts val="0"/>
                        </a:spcAft>
                      </a:pPr>
                      <a:r>
                        <a:rPr lang="ru-RU" sz="1600">
                          <a:effectLst/>
                        </a:rPr>
                        <a:t>5 сегмент «Отдых (рекреация)»</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indent="3175" algn="ctr">
                        <a:lnSpc>
                          <a:spcPct val="106000"/>
                        </a:lnSpc>
                        <a:spcAft>
                          <a:spcPts val="0"/>
                        </a:spcAft>
                      </a:pPr>
                      <a:r>
                        <a:rPr lang="ru-RU" sz="1600" dirty="0">
                          <a:effectLst/>
                        </a:rPr>
                        <a:t>2 756</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3380307"/>
                  </a:ext>
                </a:extLst>
              </a:tr>
              <a:tr h="234276">
                <a:tc>
                  <a:txBody>
                    <a:bodyPr/>
                    <a:lstStyle/>
                    <a:p>
                      <a:pPr indent="3175" algn="just">
                        <a:lnSpc>
                          <a:spcPct val="106000"/>
                        </a:lnSpc>
                        <a:spcAft>
                          <a:spcPts val="0"/>
                        </a:spcAft>
                      </a:pPr>
                      <a:r>
                        <a:rPr lang="ru-RU" sz="1600">
                          <a:effectLst/>
                        </a:rPr>
                        <a:t>6 сегмент «Производственная деятельность»</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indent="3175" algn="ctr">
                        <a:lnSpc>
                          <a:spcPct val="106000"/>
                        </a:lnSpc>
                        <a:spcAft>
                          <a:spcPts val="0"/>
                        </a:spcAft>
                      </a:pPr>
                      <a:r>
                        <a:rPr lang="ru-RU" sz="1600" dirty="0">
                          <a:effectLst/>
                        </a:rPr>
                        <a:t>136 7</a:t>
                      </a:r>
                      <a:r>
                        <a:rPr lang="en-US" sz="1600" dirty="0">
                          <a:effectLst/>
                        </a:rPr>
                        <a:t>65</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59433897"/>
                  </a:ext>
                </a:extLst>
              </a:tr>
              <a:tr h="234276">
                <a:tc>
                  <a:txBody>
                    <a:bodyPr/>
                    <a:lstStyle/>
                    <a:p>
                      <a:pPr indent="3175" algn="just">
                        <a:lnSpc>
                          <a:spcPct val="106000"/>
                        </a:lnSpc>
                        <a:spcAft>
                          <a:spcPts val="0"/>
                        </a:spcAft>
                      </a:pPr>
                      <a:r>
                        <a:rPr lang="ru-RU" sz="1600">
                          <a:effectLst/>
                        </a:rPr>
                        <a:t>7 сегмент «Транспорт»</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indent="3175" algn="ctr">
                        <a:lnSpc>
                          <a:spcPct val="106000"/>
                        </a:lnSpc>
                        <a:spcAft>
                          <a:spcPts val="0"/>
                        </a:spcAft>
                      </a:pPr>
                      <a:r>
                        <a:rPr lang="ru-RU" sz="1600" dirty="0">
                          <a:effectLst/>
                        </a:rPr>
                        <a:t>86 019</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24289666"/>
                  </a:ext>
                </a:extLst>
              </a:tr>
              <a:tr h="234276">
                <a:tc>
                  <a:txBody>
                    <a:bodyPr/>
                    <a:lstStyle/>
                    <a:p>
                      <a:pPr indent="3175" algn="just">
                        <a:lnSpc>
                          <a:spcPct val="106000"/>
                        </a:lnSpc>
                        <a:spcAft>
                          <a:spcPts val="0"/>
                        </a:spcAft>
                      </a:pPr>
                      <a:r>
                        <a:rPr lang="ru-RU" sz="1600">
                          <a:effectLst/>
                        </a:rPr>
                        <a:t>8 сегмент «Обеспечение обороны и безопасности»</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indent="3175" algn="ctr">
                        <a:lnSpc>
                          <a:spcPct val="106000"/>
                        </a:lnSpc>
                        <a:spcAft>
                          <a:spcPts val="0"/>
                        </a:spcAft>
                      </a:pPr>
                      <a:r>
                        <a:rPr lang="ru-RU" sz="1600" dirty="0">
                          <a:effectLst/>
                        </a:rPr>
                        <a:t>19</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86553268"/>
                  </a:ext>
                </a:extLst>
              </a:tr>
              <a:tr h="234276">
                <a:tc>
                  <a:txBody>
                    <a:bodyPr/>
                    <a:lstStyle/>
                    <a:p>
                      <a:pPr indent="3175" algn="just">
                        <a:lnSpc>
                          <a:spcPct val="106000"/>
                        </a:lnSpc>
                        <a:spcAft>
                          <a:spcPts val="0"/>
                        </a:spcAft>
                      </a:pPr>
                      <a:r>
                        <a:rPr lang="ru-RU" sz="1600">
                          <a:effectLst/>
                        </a:rPr>
                        <a:t>9 сегмент «Охраняемые природные территории и благоустройство»</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indent="3175" algn="ctr">
                        <a:lnSpc>
                          <a:spcPct val="106000"/>
                        </a:lnSpc>
                        <a:spcAft>
                          <a:spcPts val="0"/>
                        </a:spcAft>
                      </a:pPr>
                      <a:r>
                        <a:rPr lang="ru-RU" sz="1600" dirty="0">
                          <a:effectLst/>
                        </a:rPr>
                        <a:t>1 643</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96450717"/>
                  </a:ext>
                </a:extLst>
              </a:tr>
              <a:tr h="234276">
                <a:tc>
                  <a:txBody>
                    <a:bodyPr/>
                    <a:lstStyle/>
                    <a:p>
                      <a:pPr indent="3175" algn="just">
                        <a:lnSpc>
                          <a:spcPct val="106000"/>
                        </a:lnSpc>
                        <a:spcAft>
                          <a:spcPts val="0"/>
                        </a:spcAft>
                      </a:pPr>
                      <a:r>
                        <a:rPr lang="ru-RU" sz="1600">
                          <a:effectLst/>
                        </a:rPr>
                        <a:t>10 сегмент «Использование лесов»</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indent="3175" algn="ctr">
                        <a:lnSpc>
                          <a:spcPct val="106000"/>
                        </a:lnSpc>
                        <a:spcAft>
                          <a:spcPts val="0"/>
                        </a:spcAft>
                      </a:pPr>
                      <a:r>
                        <a:rPr lang="ru-RU" sz="1600" dirty="0">
                          <a:effectLst/>
                        </a:rPr>
                        <a:t>3 426</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56822483"/>
                  </a:ext>
                </a:extLst>
              </a:tr>
              <a:tr h="234276">
                <a:tc>
                  <a:txBody>
                    <a:bodyPr/>
                    <a:lstStyle/>
                    <a:p>
                      <a:pPr indent="3175" algn="just">
                        <a:lnSpc>
                          <a:spcPct val="106000"/>
                        </a:lnSpc>
                        <a:spcAft>
                          <a:spcPts val="0"/>
                        </a:spcAft>
                      </a:pPr>
                      <a:r>
                        <a:rPr lang="ru-RU" sz="1600">
                          <a:effectLst/>
                        </a:rPr>
                        <a:t>11 сегмент «Водные объекты»</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indent="3175" algn="ctr">
                        <a:lnSpc>
                          <a:spcPct val="106000"/>
                        </a:lnSpc>
                        <a:spcAft>
                          <a:spcPts val="0"/>
                        </a:spcAft>
                      </a:pPr>
                      <a:r>
                        <a:rPr lang="ru-RU" sz="1600" dirty="0">
                          <a:effectLst/>
                        </a:rPr>
                        <a:t>308</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68089890"/>
                  </a:ext>
                </a:extLst>
              </a:tr>
              <a:tr h="234276">
                <a:tc>
                  <a:txBody>
                    <a:bodyPr/>
                    <a:lstStyle/>
                    <a:p>
                      <a:pPr indent="3175" algn="just">
                        <a:lnSpc>
                          <a:spcPct val="106000"/>
                        </a:lnSpc>
                        <a:spcAft>
                          <a:spcPts val="0"/>
                        </a:spcAft>
                        <a:tabLst>
                          <a:tab pos="638175" algn="l"/>
                        </a:tabLst>
                      </a:pPr>
                      <a:r>
                        <a:rPr lang="ru-RU" sz="1600">
                          <a:effectLst/>
                        </a:rPr>
                        <a:t>12 сегмент «Специальное, ритуальное использование, запас»</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3175" algn="ctr">
                        <a:lnSpc>
                          <a:spcPct val="106000"/>
                        </a:lnSpc>
                        <a:spcAft>
                          <a:spcPts val="0"/>
                        </a:spcAft>
                      </a:pPr>
                      <a:r>
                        <a:rPr lang="ru-RU" sz="1600" dirty="0">
                          <a:effectLst/>
                        </a:rPr>
                        <a:t>1 139</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40306496"/>
                  </a:ext>
                </a:extLst>
              </a:tr>
              <a:tr h="234276">
                <a:tc>
                  <a:txBody>
                    <a:bodyPr/>
                    <a:lstStyle/>
                    <a:p>
                      <a:pPr indent="3175" algn="just">
                        <a:lnSpc>
                          <a:spcPct val="106000"/>
                        </a:lnSpc>
                        <a:spcAft>
                          <a:spcPts val="0"/>
                        </a:spcAft>
                      </a:pPr>
                      <a:r>
                        <a:rPr lang="ru-RU" sz="1600" b="1" dirty="0">
                          <a:effectLst/>
                        </a:rPr>
                        <a:t>13 сегмент «Садоводство и огородничество, малоэтажная жилая застройка»</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3175" algn="ctr">
                        <a:lnSpc>
                          <a:spcPct val="106000"/>
                        </a:lnSpc>
                        <a:spcAft>
                          <a:spcPts val="0"/>
                        </a:spcAft>
                      </a:pPr>
                      <a:r>
                        <a:rPr lang="ru-RU" sz="1600" b="1" dirty="0">
                          <a:effectLst/>
                        </a:rPr>
                        <a:t>1 321 707</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4880522"/>
                  </a:ext>
                </a:extLst>
              </a:tr>
              <a:tr h="234276">
                <a:tc>
                  <a:txBody>
                    <a:bodyPr/>
                    <a:lstStyle/>
                    <a:p>
                      <a:pPr indent="3175" algn="just">
                        <a:lnSpc>
                          <a:spcPct val="106000"/>
                        </a:lnSpc>
                        <a:spcAft>
                          <a:spcPts val="0"/>
                        </a:spcAft>
                      </a:pPr>
                      <a:r>
                        <a:rPr lang="ru-RU" sz="1600">
                          <a:effectLst/>
                        </a:rPr>
                        <a:t>14 сегмент «Иное использование»</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3175" algn="ctr">
                        <a:lnSpc>
                          <a:spcPct val="106000"/>
                        </a:lnSpc>
                        <a:spcAft>
                          <a:spcPts val="0"/>
                        </a:spcAft>
                      </a:pPr>
                      <a:r>
                        <a:rPr lang="ru-RU" sz="1600" dirty="0">
                          <a:effectLst/>
                        </a:rPr>
                        <a:t>8 406</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02984470"/>
                  </a:ext>
                </a:extLst>
              </a:tr>
              <a:tr h="234276">
                <a:tc>
                  <a:txBody>
                    <a:bodyPr/>
                    <a:lstStyle/>
                    <a:p>
                      <a:pPr indent="3175" algn="just">
                        <a:lnSpc>
                          <a:spcPct val="106000"/>
                        </a:lnSpc>
                        <a:spcAft>
                          <a:spcPts val="0"/>
                        </a:spcAft>
                      </a:pPr>
                      <a:r>
                        <a:rPr lang="ru-RU" sz="1600" b="1" dirty="0">
                          <a:effectLst/>
                        </a:rPr>
                        <a:t>ИТОГО</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indent="3175" algn="ctr">
                        <a:lnSpc>
                          <a:spcPct val="106000"/>
                        </a:lnSpc>
                        <a:spcAft>
                          <a:spcPts val="0"/>
                        </a:spcAft>
                      </a:pPr>
                      <a:r>
                        <a:rPr lang="ru-RU" sz="1600" b="1" dirty="0">
                          <a:effectLst/>
                        </a:rPr>
                        <a:t>1 677 912</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62141860"/>
                  </a:ext>
                </a:extLst>
              </a:tr>
            </a:tbl>
          </a:graphicData>
        </a:graphic>
      </p:graphicFrame>
      <p:sp>
        <p:nvSpPr>
          <p:cNvPr id="5" name="Номер слайда 4">
            <a:extLst>
              <a:ext uri="{FF2B5EF4-FFF2-40B4-BE49-F238E27FC236}">
                <a16:creationId xmlns:a16="http://schemas.microsoft.com/office/drawing/2014/main" id="{A4BEC92C-E5B9-CF49-B358-8E90D39477B0}"/>
              </a:ext>
            </a:extLst>
          </p:cNvPr>
          <p:cNvSpPr>
            <a:spLocks noGrp="1"/>
          </p:cNvSpPr>
          <p:nvPr>
            <p:ph type="sldNum" sz="quarter" idx="12"/>
          </p:nvPr>
        </p:nvSpPr>
        <p:spPr/>
        <p:txBody>
          <a:bodyPr/>
          <a:lstStyle/>
          <a:p>
            <a:fld id="{1B3261D6-CC2A-9E49-88E2-AEC025041568}" type="slidenum">
              <a:rPr lang="ru-RU" smtClean="0"/>
              <a:t>28</a:t>
            </a:fld>
            <a:endParaRPr lang="ru-RU"/>
          </a:p>
        </p:txBody>
      </p:sp>
      <p:sp>
        <p:nvSpPr>
          <p:cNvPr id="7" name="TextBox 6">
            <a:extLst>
              <a:ext uri="{FF2B5EF4-FFF2-40B4-BE49-F238E27FC236}">
                <a16:creationId xmlns:a16="http://schemas.microsoft.com/office/drawing/2014/main" id="{B4891CDD-E426-004A-A1A8-6C37310813A1}"/>
              </a:ext>
            </a:extLst>
          </p:cNvPr>
          <p:cNvSpPr txBox="1"/>
          <p:nvPr/>
        </p:nvSpPr>
        <p:spPr>
          <a:xfrm>
            <a:off x="1065007" y="1484555"/>
            <a:ext cx="2721451" cy="646331"/>
          </a:xfrm>
          <a:prstGeom prst="rect">
            <a:avLst/>
          </a:prstGeom>
          <a:noFill/>
        </p:spPr>
        <p:txBody>
          <a:bodyPr wrap="none" rtlCol="0">
            <a:spAutoFit/>
          </a:bodyPr>
          <a:lstStyle/>
          <a:p>
            <a:r>
              <a:rPr lang="ru-RU" b="1" dirty="0"/>
              <a:t>1-й уровень группировки</a:t>
            </a:r>
            <a:endParaRPr lang="ru-RU" dirty="0"/>
          </a:p>
          <a:p>
            <a:endParaRPr lang="ru-RU" dirty="0"/>
          </a:p>
        </p:txBody>
      </p:sp>
    </p:spTree>
    <p:extLst>
      <p:ext uri="{BB962C8B-B14F-4D97-AF65-F5344CB8AC3E}">
        <p14:creationId xmlns:p14="http://schemas.microsoft.com/office/powerpoint/2010/main" val="2988317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0A8B8D-AE1D-6446-9C82-1D8712D0F702}"/>
              </a:ext>
            </a:extLst>
          </p:cNvPr>
          <p:cNvSpPr>
            <a:spLocks noGrp="1"/>
          </p:cNvSpPr>
          <p:nvPr>
            <p:ph type="title"/>
          </p:nvPr>
        </p:nvSpPr>
        <p:spPr>
          <a:xfrm>
            <a:off x="838200" y="1027906"/>
            <a:ext cx="10515600" cy="1325563"/>
          </a:xfrm>
        </p:spPr>
        <p:txBody>
          <a:bodyPr/>
          <a:lstStyle/>
          <a:p>
            <a:r>
              <a:rPr lang="ru-RU" b="1" dirty="0">
                <a:latin typeface="+mn-lt"/>
              </a:rPr>
              <a:t>Группировка ЗУ для кадастровой оценки</a:t>
            </a:r>
            <a:endParaRPr lang="ru-RU" dirty="0">
              <a:latin typeface="+mn-lt"/>
            </a:endParaRPr>
          </a:p>
        </p:txBody>
      </p:sp>
      <p:sp>
        <p:nvSpPr>
          <p:cNvPr id="3" name="Объект 2">
            <a:extLst>
              <a:ext uri="{FF2B5EF4-FFF2-40B4-BE49-F238E27FC236}">
                <a16:creationId xmlns:a16="http://schemas.microsoft.com/office/drawing/2014/main" id="{71264E03-D5DC-154C-82CB-6D9648A80FC2}"/>
              </a:ext>
            </a:extLst>
          </p:cNvPr>
          <p:cNvSpPr>
            <a:spLocks noGrp="1"/>
          </p:cNvSpPr>
          <p:nvPr>
            <p:ph idx="1"/>
          </p:nvPr>
        </p:nvSpPr>
        <p:spPr>
          <a:xfrm>
            <a:off x="838200" y="2219465"/>
            <a:ext cx="10515600" cy="1315608"/>
          </a:xfrm>
        </p:spPr>
        <p:txBody>
          <a:bodyPr/>
          <a:lstStyle/>
          <a:p>
            <a:pPr marL="0" indent="0">
              <a:buNone/>
            </a:pPr>
            <a:r>
              <a:rPr lang="ru-RU" dirty="0"/>
              <a:t>По итогам группировки 1-го уровня земельные участки, содержащиеся в Перечне объектов оценки, отнесены к 14 сегментам и 251 группе (кодам расчета вида использования).</a:t>
            </a:r>
          </a:p>
        </p:txBody>
      </p:sp>
      <p:sp>
        <p:nvSpPr>
          <p:cNvPr id="5" name="Номер слайда 4">
            <a:extLst>
              <a:ext uri="{FF2B5EF4-FFF2-40B4-BE49-F238E27FC236}">
                <a16:creationId xmlns:a16="http://schemas.microsoft.com/office/drawing/2014/main" id="{052FC49D-8DC2-5A44-841C-0D839ECCFD93}"/>
              </a:ext>
            </a:extLst>
          </p:cNvPr>
          <p:cNvSpPr>
            <a:spLocks noGrp="1"/>
          </p:cNvSpPr>
          <p:nvPr>
            <p:ph type="sldNum" sz="quarter" idx="12"/>
          </p:nvPr>
        </p:nvSpPr>
        <p:spPr/>
        <p:txBody>
          <a:bodyPr/>
          <a:lstStyle/>
          <a:p>
            <a:fld id="{1B3261D6-CC2A-9E49-88E2-AEC025041568}" type="slidenum">
              <a:rPr lang="ru-RU" smtClean="0"/>
              <a:t>29</a:t>
            </a:fld>
            <a:endParaRPr lang="ru-RU"/>
          </a:p>
        </p:txBody>
      </p:sp>
    </p:spTree>
    <p:extLst>
      <p:ext uri="{BB962C8B-B14F-4D97-AF65-F5344CB8AC3E}">
        <p14:creationId xmlns:p14="http://schemas.microsoft.com/office/powerpoint/2010/main" val="2176344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DCF462-7D61-D742-9AB2-66B98C43E8C0}"/>
              </a:ext>
            </a:extLst>
          </p:cNvPr>
          <p:cNvSpPr>
            <a:spLocks noGrp="1"/>
          </p:cNvSpPr>
          <p:nvPr>
            <p:ph type="title"/>
          </p:nvPr>
        </p:nvSpPr>
        <p:spPr>
          <a:xfrm>
            <a:off x="838200" y="739892"/>
            <a:ext cx="10515600" cy="1325563"/>
          </a:xfrm>
        </p:spPr>
        <p:txBody>
          <a:bodyPr>
            <a:normAutofit/>
          </a:bodyPr>
          <a:lstStyle/>
          <a:p>
            <a:r>
              <a:rPr lang="ru-RU" b="1" dirty="0">
                <a:latin typeface="+mn-lt"/>
              </a:rPr>
              <a:t>Установление кадастровой стоимости в размере рыночной с 01.01.2026г.</a:t>
            </a:r>
            <a:endParaRPr lang="ru-RU" dirty="0">
              <a:latin typeface="+mn-lt"/>
            </a:endParaRPr>
          </a:p>
        </p:txBody>
      </p:sp>
      <p:sp>
        <p:nvSpPr>
          <p:cNvPr id="5" name="Номер слайда 4">
            <a:extLst>
              <a:ext uri="{FF2B5EF4-FFF2-40B4-BE49-F238E27FC236}">
                <a16:creationId xmlns:a16="http://schemas.microsoft.com/office/drawing/2014/main" id="{D020D42B-7CD7-EA4A-9C46-9B9279756CA1}"/>
              </a:ext>
            </a:extLst>
          </p:cNvPr>
          <p:cNvSpPr>
            <a:spLocks noGrp="1"/>
          </p:cNvSpPr>
          <p:nvPr>
            <p:ph type="sldNum" sz="quarter" idx="12"/>
          </p:nvPr>
        </p:nvSpPr>
        <p:spPr/>
        <p:txBody>
          <a:bodyPr/>
          <a:lstStyle/>
          <a:p>
            <a:fld id="{1B3261D6-CC2A-9E49-88E2-AEC025041568}" type="slidenum">
              <a:rPr lang="ru-RU" smtClean="0"/>
              <a:t>3</a:t>
            </a:fld>
            <a:endParaRPr lang="ru-RU"/>
          </a:p>
        </p:txBody>
      </p:sp>
      <p:sp>
        <p:nvSpPr>
          <p:cNvPr id="7" name="Объект 2">
            <a:extLst>
              <a:ext uri="{FF2B5EF4-FFF2-40B4-BE49-F238E27FC236}">
                <a16:creationId xmlns:a16="http://schemas.microsoft.com/office/drawing/2014/main" id="{10F3A03A-819C-B846-99F6-1897211D62B3}"/>
              </a:ext>
            </a:extLst>
          </p:cNvPr>
          <p:cNvSpPr txBox="1">
            <a:spLocks/>
          </p:cNvSpPr>
          <p:nvPr/>
        </p:nvSpPr>
        <p:spPr>
          <a:xfrm>
            <a:off x="838200" y="2152891"/>
            <a:ext cx="10797091" cy="45782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dirty="0"/>
              <a:t>Федеральный закон от 31.07.2020 №269-ФЗ (ред. от 19.12.2022) «О внесении изменений в отдельные законодательные акты РФ»:</a:t>
            </a:r>
          </a:p>
          <a:p>
            <a:pPr marL="0" indent="0">
              <a:buNone/>
            </a:pPr>
            <a:r>
              <a:rPr lang="ru-RU" dirty="0"/>
              <a:t>П.18 ст.5 выступает в силу </a:t>
            </a:r>
            <a:r>
              <a:rPr lang="ru-RU" b="1" dirty="0"/>
              <a:t>с 01 января 2026 года</a:t>
            </a:r>
            <a:r>
              <a:rPr lang="ru-RU" dirty="0"/>
              <a:t>:</a:t>
            </a:r>
          </a:p>
          <a:p>
            <a:pPr marL="0" indent="0">
              <a:buNone/>
            </a:pPr>
            <a:r>
              <a:rPr lang="ru-RU" dirty="0"/>
              <a:t>«П. 18. </a:t>
            </a:r>
            <a:r>
              <a:rPr lang="ru-RU" b="1" dirty="0"/>
              <a:t>Статью 22 признать утратившей силу</a:t>
            </a:r>
            <a:r>
              <a:rPr lang="ru-RU" dirty="0"/>
              <a:t>»</a:t>
            </a:r>
          </a:p>
          <a:p>
            <a:pPr marL="0" indent="0">
              <a:buNone/>
            </a:pPr>
            <a:endParaRPr lang="ru-RU" dirty="0"/>
          </a:p>
          <a:p>
            <a:pPr marL="0" indent="0">
              <a:buNone/>
            </a:pPr>
            <a:r>
              <a:rPr lang="ru-RU" dirty="0"/>
              <a:t>Статья 22 Федерального закона от 03.07.206 №237-ФЗ «О государственной кадастровой оценке»: Рассмотрение споров о результатах определения кадастровой стоимости. </a:t>
            </a:r>
          </a:p>
        </p:txBody>
      </p:sp>
    </p:spTree>
    <p:extLst>
      <p:ext uri="{BB962C8B-B14F-4D97-AF65-F5344CB8AC3E}">
        <p14:creationId xmlns:p14="http://schemas.microsoft.com/office/powerpoint/2010/main" val="3779394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7A1DA6-163F-F440-874F-CCA620A51DCE}"/>
              </a:ext>
            </a:extLst>
          </p:cNvPr>
          <p:cNvSpPr>
            <a:spLocks noGrp="1"/>
          </p:cNvSpPr>
          <p:nvPr>
            <p:ph type="title"/>
          </p:nvPr>
        </p:nvSpPr>
        <p:spPr/>
        <p:txBody>
          <a:bodyPr/>
          <a:lstStyle/>
          <a:p>
            <a:r>
              <a:rPr lang="ru-RU" b="1" dirty="0">
                <a:latin typeface="+mn-lt"/>
              </a:rPr>
              <a:t>Группировка ЗУ для кадастровой оценки</a:t>
            </a:r>
            <a:endParaRPr lang="ru-RU" dirty="0">
              <a:latin typeface="+mn-lt"/>
            </a:endParaRPr>
          </a:p>
        </p:txBody>
      </p:sp>
      <p:sp>
        <p:nvSpPr>
          <p:cNvPr id="5" name="Номер слайда 4">
            <a:extLst>
              <a:ext uri="{FF2B5EF4-FFF2-40B4-BE49-F238E27FC236}">
                <a16:creationId xmlns:a16="http://schemas.microsoft.com/office/drawing/2014/main" id="{F0FD06E0-CF27-2F47-A5B0-F5B90C3B0362}"/>
              </a:ext>
            </a:extLst>
          </p:cNvPr>
          <p:cNvSpPr>
            <a:spLocks noGrp="1"/>
          </p:cNvSpPr>
          <p:nvPr>
            <p:ph type="sldNum" sz="quarter" idx="12"/>
          </p:nvPr>
        </p:nvSpPr>
        <p:spPr/>
        <p:txBody>
          <a:bodyPr/>
          <a:lstStyle/>
          <a:p>
            <a:fld id="{1B3261D6-CC2A-9E49-88E2-AEC025041568}" type="slidenum">
              <a:rPr lang="ru-RU" smtClean="0"/>
              <a:t>30</a:t>
            </a:fld>
            <a:endParaRPr lang="ru-RU"/>
          </a:p>
        </p:txBody>
      </p:sp>
      <p:graphicFrame>
        <p:nvGraphicFramePr>
          <p:cNvPr id="6" name="Таблица 5">
            <a:extLst>
              <a:ext uri="{FF2B5EF4-FFF2-40B4-BE49-F238E27FC236}">
                <a16:creationId xmlns:a16="http://schemas.microsoft.com/office/drawing/2014/main" id="{EB475A97-37AF-1D49-B2F3-AC9B4C1EE7E5}"/>
              </a:ext>
            </a:extLst>
          </p:cNvPr>
          <p:cNvGraphicFramePr>
            <a:graphicFrameLocks noGrp="1"/>
          </p:cNvGraphicFramePr>
          <p:nvPr>
            <p:extLst>
              <p:ext uri="{D42A27DB-BD31-4B8C-83A1-F6EECF244321}">
                <p14:modId xmlns:p14="http://schemas.microsoft.com/office/powerpoint/2010/main" val="3665013969"/>
              </p:ext>
            </p:extLst>
          </p:nvPr>
        </p:nvGraphicFramePr>
        <p:xfrm>
          <a:off x="719866" y="1333529"/>
          <a:ext cx="10919908" cy="5383455"/>
        </p:xfrm>
        <a:graphic>
          <a:graphicData uri="http://schemas.openxmlformats.org/drawingml/2006/table">
            <a:tbl>
              <a:tblPr>
                <a:tableStyleId>{5C22544A-7EE6-4342-B048-85BDC9FD1C3A}</a:tableStyleId>
              </a:tblPr>
              <a:tblGrid>
                <a:gridCol w="1582271">
                  <a:extLst>
                    <a:ext uri="{9D8B030D-6E8A-4147-A177-3AD203B41FA5}">
                      <a16:colId xmlns:a16="http://schemas.microsoft.com/office/drawing/2014/main" val="2715552051"/>
                    </a:ext>
                  </a:extLst>
                </a:gridCol>
                <a:gridCol w="9337637">
                  <a:extLst>
                    <a:ext uri="{9D8B030D-6E8A-4147-A177-3AD203B41FA5}">
                      <a16:colId xmlns:a16="http://schemas.microsoft.com/office/drawing/2014/main" val="1406001389"/>
                    </a:ext>
                  </a:extLst>
                </a:gridCol>
              </a:tblGrid>
              <a:tr h="717795">
                <a:tc>
                  <a:txBody>
                    <a:bodyPr/>
                    <a:lstStyle/>
                    <a:p>
                      <a:pPr algn="ctr">
                        <a:lnSpc>
                          <a:spcPct val="106000"/>
                        </a:lnSpc>
                        <a:spcAft>
                          <a:spcPts val="0"/>
                        </a:spcAft>
                      </a:pPr>
                      <a:r>
                        <a:rPr lang="ru-RU" sz="1000" dirty="0">
                          <a:effectLst/>
                          <a:latin typeface="Calibri" panose="020F0502020204030204" pitchFamily="34" charset="0"/>
                          <a:ea typeface="Calibri" panose="020F0502020204030204" pitchFamily="34" charset="0"/>
                          <a:cs typeface="Times New Roman" panose="02020603050405020304" pitchFamily="18" charset="0"/>
                        </a:rPr>
                        <a:t>Код расчета вида использования</a:t>
                      </a:r>
                    </a:p>
                  </a:txBody>
                  <a:tcPr marL="60249" marR="60249" marT="0" marB="0" anchor="ctr"/>
                </a:tc>
                <a:tc>
                  <a:txBody>
                    <a:bodyPr/>
                    <a:lstStyle/>
                    <a:p>
                      <a:pPr algn="ctr">
                        <a:lnSpc>
                          <a:spcPct val="106000"/>
                        </a:lnSpc>
                        <a:spcAft>
                          <a:spcPts val="0"/>
                        </a:spcAft>
                      </a:pPr>
                      <a:r>
                        <a:rPr lang="ru-RU" sz="1000" dirty="0">
                          <a:effectLst/>
                          <a:latin typeface="Calibri" panose="020F0502020204030204" pitchFamily="34" charset="0"/>
                          <a:ea typeface="Calibri" panose="020F0502020204030204" pitchFamily="34" charset="0"/>
                          <a:cs typeface="Times New Roman" panose="02020603050405020304" pitchFamily="18" charset="0"/>
                        </a:rPr>
                        <a:t>Наименование вида использования</a:t>
                      </a:r>
                    </a:p>
                  </a:txBody>
                  <a:tcPr marL="60249" marR="60249" marT="0" marB="0" anchor="ctr"/>
                </a:tc>
                <a:extLst>
                  <a:ext uri="{0D108BD9-81ED-4DB2-BD59-A6C34878D82A}">
                    <a16:rowId xmlns:a16="http://schemas.microsoft.com/office/drawing/2014/main" val="2725328474"/>
                  </a:ext>
                </a:extLst>
              </a:tr>
              <a:tr h="717795">
                <a:tc>
                  <a:txBody>
                    <a:bodyPr/>
                    <a:lstStyle/>
                    <a:p>
                      <a:pPr algn="ctr">
                        <a:lnSpc>
                          <a:spcPct val="106000"/>
                        </a:lnSpc>
                        <a:spcAft>
                          <a:spcPts val="0"/>
                        </a:spcAft>
                      </a:pPr>
                      <a:r>
                        <a:rPr lang="ru-RU" sz="1000" dirty="0">
                          <a:effectLst/>
                        </a:rPr>
                        <a:t>04:010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49" marR="60249" marT="0" marB="0" anchor="ctr"/>
                </a:tc>
                <a:tc>
                  <a:txBody>
                    <a:bodyPr/>
                    <a:lstStyle/>
                    <a:p>
                      <a:pPr algn="ctr">
                        <a:lnSpc>
                          <a:spcPct val="106000"/>
                        </a:lnSpc>
                        <a:spcAft>
                          <a:spcPts val="0"/>
                        </a:spcAft>
                      </a:pPr>
                      <a:r>
                        <a:rPr lang="ru-RU" sz="1000" dirty="0">
                          <a:effectLst/>
                        </a:rPr>
                        <a:t>Деловое управление. Здания, сооружения, помещения, используемые с целью размещения объектов управленческой деятельности, не связанной с государственным или муниципальным управлением и оказанием услуг, а также с целью обеспечения совершения сделок, не требующих передачи товара в момент их совершения между организациями, в том числе биржевая деятельность (за исключением банковской и страховой деятельности)</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49" marR="60249" marT="0" marB="0" anchor="ctr"/>
                </a:tc>
                <a:extLst>
                  <a:ext uri="{0D108BD9-81ED-4DB2-BD59-A6C34878D82A}">
                    <a16:rowId xmlns:a16="http://schemas.microsoft.com/office/drawing/2014/main" val="671959793"/>
                  </a:ext>
                </a:extLst>
              </a:tr>
              <a:tr h="538345">
                <a:tc>
                  <a:txBody>
                    <a:bodyPr/>
                    <a:lstStyle/>
                    <a:p>
                      <a:pPr algn="ctr">
                        <a:lnSpc>
                          <a:spcPct val="106000"/>
                        </a:lnSpc>
                        <a:spcAft>
                          <a:spcPts val="0"/>
                        </a:spcAft>
                      </a:pPr>
                      <a:r>
                        <a:rPr lang="ru-RU" sz="1000" dirty="0">
                          <a:effectLst/>
                        </a:rPr>
                        <a:t>04:020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49" marR="60249" marT="0" marB="0" anchor="ctr"/>
                </a:tc>
                <a:tc>
                  <a:txBody>
                    <a:bodyPr/>
                    <a:lstStyle/>
                    <a:p>
                      <a:pPr algn="ctr">
                        <a:lnSpc>
                          <a:spcPct val="106000"/>
                        </a:lnSpc>
                        <a:spcAft>
                          <a:spcPts val="0"/>
                        </a:spcAft>
                      </a:pPr>
                      <a:r>
                        <a:rPr lang="ru-RU" sz="1000" dirty="0">
                          <a:effectLst/>
                        </a:rPr>
                        <a:t>Объекты торговли (торговые центры, торгово-развлекательные центры (комплексы). Здания, сооружения, помещения, общей площадью свыше 5 000 кв. м с целью размещения одной или нескольких организаций, осуществляющих продажу товаров и (или) оказание услуг. Включает коды расчета вида использования </a:t>
                      </a:r>
                      <a:r>
                        <a:rPr lang="ru-RU" sz="1000" u="none" strike="noStrike" dirty="0">
                          <a:effectLst/>
                          <a:hlinkClick r:id="rId3" tooltip="04:050"/>
                        </a:rPr>
                        <a:t>04.050</a:t>
                      </a:r>
                      <a:r>
                        <a:rPr lang="ru-RU" sz="1000" dirty="0">
                          <a:effectLst/>
                        </a:rPr>
                        <a:t> - </a:t>
                      </a:r>
                      <a:r>
                        <a:rPr lang="ru-RU" sz="1000" u="none" strike="noStrike" dirty="0">
                          <a:effectLst/>
                          <a:hlinkClick r:id="rId4" tooltip="04:096"/>
                        </a:rPr>
                        <a:t>04.096</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49" marR="60249" marT="0" marB="0" anchor="ctr"/>
                </a:tc>
                <a:extLst>
                  <a:ext uri="{0D108BD9-81ED-4DB2-BD59-A6C34878D82A}">
                    <a16:rowId xmlns:a16="http://schemas.microsoft.com/office/drawing/2014/main" val="3265329647"/>
                  </a:ext>
                </a:extLst>
              </a:tr>
              <a:tr h="358897">
                <a:tc>
                  <a:txBody>
                    <a:bodyPr/>
                    <a:lstStyle/>
                    <a:p>
                      <a:pPr algn="ctr">
                        <a:lnSpc>
                          <a:spcPct val="106000"/>
                        </a:lnSpc>
                        <a:spcAft>
                          <a:spcPts val="0"/>
                        </a:spcAft>
                      </a:pPr>
                      <a:r>
                        <a:rPr lang="ru-RU" sz="1000">
                          <a:effectLst/>
                        </a:rPr>
                        <a:t>04:021</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0249" marR="60249" marT="0" marB="0" anchor="ctr"/>
                </a:tc>
                <a:tc>
                  <a:txBody>
                    <a:bodyPr/>
                    <a:lstStyle/>
                    <a:p>
                      <a:pPr algn="ctr">
                        <a:lnSpc>
                          <a:spcPct val="106000"/>
                        </a:lnSpc>
                        <a:spcAft>
                          <a:spcPts val="0"/>
                        </a:spcAft>
                      </a:pPr>
                      <a:r>
                        <a:rPr lang="ru-RU" sz="1000" dirty="0">
                          <a:effectLst/>
                        </a:rPr>
                        <a:t>Объекты торговли (торговые центры, торгово-развлекательные центры (комплексы). Размещение гаражей и (или) стоянок для автомобилей сотрудников и посетителей торгового центра</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49" marR="60249" marT="0" marB="0" anchor="ctr"/>
                </a:tc>
                <a:extLst>
                  <a:ext uri="{0D108BD9-81ED-4DB2-BD59-A6C34878D82A}">
                    <a16:rowId xmlns:a16="http://schemas.microsoft.com/office/drawing/2014/main" val="3829920593"/>
                  </a:ext>
                </a:extLst>
              </a:tr>
              <a:tr h="538345">
                <a:tc>
                  <a:txBody>
                    <a:bodyPr/>
                    <a:lstStyle/>
                    <a:p>
                      <a:pPr algn="ctr">
                        <a:lnSpc>
                          <a:spcPct val="106000"/>
                        </a:lnSpc>
                        <a:spcAft>
                          <a:spcPts val="0"/>
                        </a:spcAft>
                      </a:pPr>
                      <a:r>
                        <a:rPr lang="ru-RU" sz="1000">
                          <a:effectLst/>
                        </a:rPr>
                        <a:t>04:030</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0249" marR="60249" marT="0" marB="0" anchor="ctr"/>
                </a:tc>
                <a:tc>
                  <a:txBody>
                    <a:bodyPr/>
                    <a:lstStyle/>
                    <a:p>
                      <a:pPr algn="ctr">
                        <a:lnSpc>
                          <a:spcPct val="106000"/>
                        </a:lnSpc>
                        <a:spcAft>
                          <a:spcPts val="0"/>
                        </a:spcAft>
                      </a:pPr>
                      <a:r>
                        <a:rPr lang="ru-RU" sz="1000">
                          <a:effectLst/>
                        </a:rPr>
                        <a:t>Рынки. Здания, сооружения, помещения, предназначенные для организации постоянной или временной торговли (ярмарка, рынок, базар), с учетом того, что каждое из торговых мест не располагает торговой площадью более 200 кв. м</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0249" marR="60249" marT="0" marB="0" anchor="ctr"/>
                </a:tc>
                <a:extLst>
                  <a:ext uri="{0D108BD9-81ED-4DB2-BD59-A6C34878D82A}">
                    <a16:rowId xmlns:a16="http://schemas.microsoft.com/office/drawing/2014/main" val="76600869"/>
                  </a:ext>
                </a:extLst>
              </a:tr>
              <a:tr h="179448">
                <a:tc>
                  <a:txBody>
                    <a:bodyPr/>
                    <a:lstStyle/>
                    <a:p>
                      <a:pPr algn="ctr">
                        <a:lnSpc>
                          <a:spcPct val="106000"/>
                        </a:lnSpc>
                        <a:spcAft>
                          <a:spcPts val="0"/>
                        </a:spcAft>
                      </a:pPr>
                      <a:r>
                        <a:rPr lang="ru-RU" sz="1000">
                          <a:effectLst/>
                        </a:rPr>
                        <a:t>04:031</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0249" marR="60249" marT="0" marB="0" anchor="ctr"/>
                </a:tc>
                <a:tc>
                  <a:txBody>
                    <a:bodyPr/>
                    <a:lstStyle/>
                    <a:p>
                      <a:pPr algn="ctr">
                        <a:lnSpc>
                          <a:spcPct val="106000"/>
                        </a:lnSpc>
                        <a:spcAft>
                          <a:spcPts val="0"/>
                        </a:spcAft>
                      </a:pPr>
                      <a:r>
                        <a:rPr lang="ru-RU" sz="1000">
                          <a:effectLst/>
                        </a:rPr>
                        <a:t>Рынки. Размещение гаражей и (или) стоянок для автомобилей сотрудников и посетителей рынка</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0249" marR="60249" marT="0" marB="0" anchor="ctr"/>
                </a:tc>
                <a:extLst>
                  <a:ext uri="{0D108BD9-81ED-4DB2-BD59-A6C34878D82A}">
                    <a16:rowId xmlns:a16="http://schemas.microsoft.com/office/drawing/2014/main" val="277436922"/>
                  </a:ext>
                </a:extLst>
              </a:tr>
              <a:tr h="358897">
                <a:tc>
                  <a:txBody>
                    <a:bodyPr/>
                    <a:lstStyle/>
                    <a:p>
                      <a:pPr algn="ctr">
                        <a:lnSpc>
                          <a:spcPct val="106000"/>
                        </a:lnSpc>
                        <a:spcAft>
                          <a:spcPts val="0"/>
                        </a:spcAft>
                      </a:pPr>
                      <a:r>
                        <a:rPr lang="ru-RU" sz="1000">
                          <a:effectLst/>
                        </a:rPr>
                        <a:t>04:040</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0249" marR="60249" marT="0" marB="0" anchor="ctr"/>
                </a:tc>
                <a:tc>
                  <a:txBody>
                    <a:bodyPr/>
                    <a:lstStyle/>
                    <a:p>
                      <a:pPr algn="ctr">
                        <a:lnSpc>
                          <a:spcPct val="106000"/>
                        </a:lnSpc>
                        <a:spcAft>
                          <a:spcPts val="0"/>
                        </a:spcAft>
                      </a:pPr>
                      <a:r>
                        <a:rPr lang="ru-RU" sz="1000">
                          <a:effectLst/>
                        </a:rPr>
                        <a:t>Магазины. Размещение ОКС, предназначенных для продажи товаров, торговая площадь которых составляет до 5 000 кв. м</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0249" marR="60249" marT="0" marB="0" anchor="ctr"/>
                </a:tc>
                <a:extLst>
                  <a:ext uri="{0D108BD9-81ED-4DB2-BD59-A6C34878D82A}">
                    <a16:rowId xmlns:a16="http://schemas.microsoft.com/office/drawing/2014/main" val="3827439159"/>
                  </a:ext>
                </a:extLst>
              </a:tr>
              <a:tr h="358897">
                <a:tc>
                  <a:txBody>
                    <a:bodyPr/>
                    <a:lstStyle/>
                    <a:p>
                      <a:pPr algn="ctr">
                        <a:lnSpc>
                          <a:spcPct val="106000"/>
                        </a:lnSpc>
                        <a:spcAft>
                          <a:spcPts val="0"/>
                        </a:spcAft>
                      </a:pPr>
                      <a:r>
                        <a:rPr lang="ru-RU" sz="1000">
                          <a:effectLst/>
                        </a:rPr>
                        <a:t>04:050</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0249" marR="60249" marT="0" marB="0" anchor="ctr"/>
                </a:tc>
                <a:tc>
                  <a:txBody>
                    <a:bodyPr/>
                    <a:lstStyle/>
                    <a:p>
                      <a:pPr algn="ctr">
                        <a:lnSpc>
                          <a:spcPct val="106000"/>
                        </a:lnSpc>
                        <a:spcAft>
                          <a:spcPts val="0"/>
                        </a:spcAft>
                      </a:pPr>
                      <a:r>
                        <a:rPr lang="ru-RU" sz="1000">
                          <a:effectLst/>
                        </a:rPr>
                        <a:t>Банковская и страховая деятельность. Здания, сооружения, помещения, предназначенные для размещения организаций, оказывающих банковские и страховые услуги</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0249" marR="60249" marT="0" marB="0" anchor="ctr"/>
                </a:tc>
                <a:extLst>
                  <a:ext uri="{0D108BD9-81ED-4DB2-BD59-A6C34878D82A}">
                    <a16:rowId xmlns:a16="http://schemas.microsoft.com/office/drawing/2014/main" val="276181904"/>
                  </a:ext>
                </a:extLst>
              </a:tr>
              <a:tr h="358897">
                <a:tc>
                  <a:txBody>
                    <a:bodyPr/>
                    <a:lstStyle/>
                    <a:p>
                      <a:pPr algn="ctr">
                        <a:lnSpc>
                          <a:spcPct val="106000"/>
                        </a:lnSpc>
                        <a:spcAft>
                          <a:spcPts val="0"/>
                        </a:spcAft>
                      </a:pPr>
                      <a:r>
                        <a:rPr lang="ru-RU" sz="1000">
                          <a:effectLst/>
                        </a:rPr>
                        <a:t>04:060</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0249" marR="60249" marT="0" marB="0" anchor="ctr"/>
                </a:tc>
                <a:tc>
                  <a:txBody>
                    <a:bodyPr/>
                    <a:lstStyle/>
                    <a:p>
                      <a:pPr algn="ctr">
                        <a:lnSpc>
                          <a:spcPct val="106000"/>
                        </a:lnSpc>
                        <a:spcAft>
                          <a:spcPts val="0"/>
                        </a:spcAft>
                      </a:pPr>
                      <a:r>
                        <a:rPr lang="ru-RU" sz="1000">
                          <a:effectLst/>
                        </a:rPr>
                        <a:t>Общественное питание. Здания, сооружения, помещения, используемые в целях устройства мест общественного питания (рестораны, кафе, столовые, закусочные, бары)</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0249" marR="60249" marT="0" marB="0" anchor="ctr"/>
                </a:tc>
                <a:extLst>
                  <a:ext uri="{0D108BD9-81ED-4DB2-BD59-A6C34878D82A}">
                    <a16:rowId xmlns:a16="http://schemas.microsoft.com/office/drawing/2014/main" val="1479327388"/>
                  </a:ext>
                </a:extLst>
              </a:tr>
              <a:tr h="538345">
                <a:tc>
                  <a:txBody>
                    <a:bodyPr/>
                    <a:lstStyle/>
                    <a:p>
                      <a:pPr algn="ctr">
                        <a:lnSpc>
                          <a:spcPct val="106000"/>
                        </a:lnSpc>
                        <a:spcAft>
                          <a:spcPts val="0"/>
                        </a:spcAft>
                      </a:pPr>
                      <a:r>
                        <a:rPr lang="ru-RU" sz="1000">
                          <a:effectLst/>
                        </a:rPr>
                        <a:t>04:070</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0249" marR="60249" marT="0" marB="0" anchor="ctr"/>
                </a:tc>
                <a:tc>
                  <a:txBody>
                    <a:bodyPr/>
                    <a:lstStyle/>
                    <a:p>
                      <a:pPr algn="ctr">
                        <a:lnSpc>
                          <a:spcPct val="106000"/>
                        </a:lnSpc>
                        <a:spcAft>
                          <a:spcPts val="0"/>
                        </a:spcAft>
                      </a:pPr>
                      <a:r>
                        <a:rPr lang="ru-RU" sz="1000">
                          <a:effectLst/>
                        </a:rPr>
                        <a:t>Гостиничное обслуживание. Размещение гостиниц, а также иных зданий, используемых с целью извлечения предпринимательской выгоды из предоставления помещения для временного проживания в них, за исключением кодов расчета видов использования </a:t>
                      </a:r>
                      <a:r>
                        <a:rPr lang="ru-RU" sz="1000" u="none" strike="noStrike">
                          <a:effectLst/>
                          <a:hlinkClick r:id="rId5" tooltip="04:097"/>
                        </a:rPr>
                        <a:t>04:097</a:t>
                      </a:r>
                      <a:r>
                        <a:rPr lang="ru-RU" sz="1000">
                          <a:effectLst/>
                        </a:rPr>
                        <a:t>, </a:t>
                      </a:r>
                      <a:r>
                        <a:rPr lang="ru-RU" sz="1000" u="none" strike="noStrike">
                          <a:effectLst/>
                          <a:hlinkClick r:id="rId6" tooltip="05:020"/>
                        </a:rPr>
                        <a:t>05:020</a:t>
                      </a:r>
                      <a:r>
                        <a:rPr lang="ru-RU" sz="1000">
                          <a:effectLst/>
                        </a:rPr>
                        <a:t>, </a:t>
                      </a:r>
                      <a:r>
                        <a:rPr lang="ru-RU" sz="1000" u="none" strike="noStrike">
                          <a:effectLst/>
                          <a:hlinkClick r:id="rId7" tooltip="05:022"/>
                        </a:rPr>
                        <a:t>05:022</a:t>
                      </a:r>
                      <a:r>
                        <a:rPr lang="ru-RU" sz="1000">
                          <a:effectLst/>
                        </a:rPr>
                        <a:t>, </a:t>
                      </a:r>
                      <a:r>
                        <a:rPr lang="ru-RU" sz="1000" u="none" strike="noStrike">
                          <a:effectLst/>
                          <a:hlinkClick r:id="rId8" tooltip="05:030"/>
                        </a:rPr>
                        <a:t>05:030</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0249" marR="60249" marT="0" marB="0" anchor="ctr"/>
                </a:tc>
                <a:extLst>
                  <a:ext uri="{0D108BD9-81ED-4DB2-BD59-A6C34878D82A}">
                    <a16:rowId xmlns:a16="http://schemas.microsoft.com/office/drawing/2014/main" val="3867670834"/>
                  </a:ext>
                </a:extLst>
              </a:tr>
              <a:tr h="358897">
                <a:tc>
                  <a:txBody>
                    <a:bodyPr/>
                    <a:lstStyle/>
                    <a:p>
                      <a:pPr algn="ctr">
                        <a:lnSpc>
                          <a:spcPct val="106000"/>
                        </a:lnSpc>
                        <a:spcAft>
                          <a:spcPts val="0"/>
                        </a:spcAft>
                      </a:pPr>
                      <a:r>
                        <a:rPr lang="ru-RU" sz="1000">
                          <a:effectLst/>
                        </a:rPr>
                        <a:t>04:080</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0249" marR="60249" marT="0" marB="0" anchor="ctr"/>
                </a:tc>
                <a:tc>
                  <a:txBody>
                    <a:bodyPr/>
                    <a:lstStyle/>
                    <a:p>
                      <a:pPr algn="ctr">
                        <a:lnSpc>
                          <a:spcPct val="106000"/>
                        </a:lnSpc>
                        <a:spcAft>
                          <a:spcPts val="0"/>
                        </a:spcAft>
                      </a:pPr>
                      <a:r>
                        <a:rPr lang="ru-RU" sz="1000">
                          <a:effectLst/>
                        </a:rPr>
                        <a:t>Развлечения. Здания, сооружения, помещения, предназначенные для размещения дискотек и танцевальных площадок, ночных клубов</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0249" marR="60249" marT="0" marB="0" anchor="ctr"/>
                </a:tc>
                <a:extLst>
                  <a:ext uri="{0D108BD9-81ED-4DB2-BD59-A6C34878D82A}">
                    <a16:rowId xmlns:a16="http://schemas.microsoft.com/office/drawing/2014/main" val="2973944387"/>
                  </a:ext>
                </a:extLst>
              </a:tr>
              <a:tr h="358897">
                <a:tc>
                  <a:txBody>
                    <a:bodyPr/>
                    <a:lstStyle/>
                    <a:p>
                      <a:pPr algn="ctr">
                        <a:lnSpc>
                          <a:spcPct val="106000"/>
                        </a:lnSpc>
                        <a:spcAft>
                          <a:spcPts val="0"/>
                        </a:spcAft>
                      </a:pPr>
                      <a:r>
                        <a:rPr lang="ru-RU" sz="1000">
                          <a:effectLst/>
                        </a:rPr>
                        <a:t>04:081</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0249" marR="60249" marT="0" marB="0" anchor="ctr"/>
                </a:tc>
                <a:tc>
                  <a:txBody>
                    <a:bodyPr/>
                    <a:lstStyle/>
                    <a:p>
                      <a:pPr algn="ctr">
                        <a:lnSpc>
                          <a:spcPct val="106000"/>
                        </a:lnSpc>
                        <a:spcAft>
                          <a:spcPts val="0"/>
                        </a:spcAft>
                      </a:pPr>
                      <a:r>
                        <a:rPr lang="ru-RU" sz="1000" dirty="0">
                          <a:effectLst/>
                        </a:rPr>
                        <a:t>Развлечения. Здания, сооружения, помещения, предназначенные для размещения аквапарков</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49" marR="60249" marT="0" marB="0" anchor="ctr"/>
                </a:tc>
                <a:extLst>
                  <a:ext uri="{0D108BD9-81ED-4DB2-BD59-A6C34878D82A}">
                    <a16:rowId xmlns:a16="http://schemas.microsoft.com/office/drawing/2014/main" val="2470663098"/>
                  </a:ext>
                </a:extLst>
              </a:tr>
            </a:tbl>
          </a:graphicData>
        </a:graphic>
      </p:graphicFrame>
    </p:spTree>
    <p:extLst>
      <p:ext uri="{BB962C8B-B14F-4D97-AF65-F5344CB8AC3E}">
        <p14:creationId xmlns:p14="http://schemas.microsoft.com/office/powerpoint/2010/main" val="6665050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5831D9-99F6-D343-8B55-BDBFD0C78DC0}"/>
              </a:ext>
            </a:extLst>
          </p:cNvPr>
          <p:cNvSpPr>
            <a:spLocks noGrp="1"/>
          </p:cNvSpPr>
          <p:nvPr>
            <p:ph type="title"/>
          </p:nvPr>
        </p:nvSpPr>
        <p:spPr/>
        <p:txBody>
          <a:bodyPr/>
          <a:lstStyle/>
          <a:p>
            <a:r>
              <a:rPr lang="ru-RU" b="1" dirty="0">
                <a:latin typeface="+mn-lt"/>
              </a:rPr>
              <a:t>Группировка ЗУ для кадастровой оценки</a:t>
            </a:r>
            <a:endParaRPr lang="ru-RU" dirty="0">
              <a:latin typeface="+mn-lt"/>
            </a:endParaRPr>
          </a:p>
        </p:txBody>
      </p:sp>
      <p:sp>
        <p:nvSpPr>
          <p:cNvPr id="3" name="Объект 2">
            <a:extLst>
              <a:ext uri="{FF2B5EF4-FFF2-40B4-BE49-F238E27FC236}">
                <a16:creationId xmlns:a16="http://schemas.microsoft.com/office/drawing/2014/main" id="{6D4B9C58-DB73-1542-9213-CD553C77F6AC}"/>
              </a:ext>
            </a:extLst>
          </p:cNvPr>
          <p:cNvSpPr>
            <a:spLocks noGrp="1"/>
          </p:cNvSpPr>
          <p:nvPr>
            <p:ph idx="1"/>
          </p:nvPr>
        </p:nvSpPr>
        <p:spPr/>
        <p:txBody>
          <a:bodyPr>
            <a:normAutofit fontScale="70000" lnSpcReduction="20000"/>
          </a:bodyPr>
          <a:lstStyle/>
          <a:p>
            <a:pPr marL="0" indent="0">
              <a:buNone/>
            </a:pPr>
            <a:r>
              <a:rPr lang="ru-RU" b="1" i="1" dirty="0"/>
              <a:t>2-й уровень группировки</a:t>
            </a:r>
            <a:endParaRPr lang="ru-RU" dirty="0"/>
          </a:p>
          <a:p>
            <a:pPr marL="0" indent="0">
              <a:buNone/>
            </a:pPr>
            <a:r>
              <a:rPr lang="ru-RU" dirty="0"/>
              <a:t>Второй уровень группировки представляет собой разделение групп вышестоящего уровня на подгруппы по следующему признаку:</a:t>
            </a:r>
          </a:p>
          <a:p>
            <a:pPr marL="0" lvl="0" indent="0" hangingPunct="0">
              <a:buNone/>
            </a:pPr>
            <a:r>
              <a:rPr lang="ru-RU" dirty="0"/>
              <a:t>объекты, точное местоположение которых возможно установить (уровень детализации до населенного пункта);</a:t>
            </a:r>
          </a:p>
          <a:p>
            <a:pPr marL="0" lvl="0" indent="0" hangingPunct="0">
              <a:buNone/>
            </a:pPr>
            <a:r>
              <a:rPr lang="ru-RU" dirty="0"/>
              <a:t>объекты, точное местоположение которых невозможно установить (уровень детализации до муниципального образования/городского округа).</a:t>
            </a:r>
          </a:p>
          <a:p>
            <a:pPr marL="0" indent="0" hangingPunct="0">
              <a:buNone/>
            </a:pPr>
            <a:r>
              <a:rPr lang="ru-RU" dirty="0"/>
              <a:t>Данный уровень группировки не применялся для следующих сегментов:</a:t>
            </a:r>
          </a:p>
          <a:p>
            <a:pPr marL="0" lvl="0" indent="0" hangingPunct="0">
              <a:buNone/>
            </a:pPr>
            <a:r>
              <a:rPr lang="ru-RU" dirty="0"/>
              <a:t>1. СЕГМЕНТ "Сельскохозяйственное использование";</a:t>
            </a:r>
          </a:p>
          <a:p>
            <a:pPr marL="0" lvl="0" indent="0" hangingPunct="0">
              <a:buNone/>
            </a:pPr>
            <a:r>
              <a:rPr lang="ru-RU" dirty="0"/>
              <a:t>3. СЕГМЕНТ "Общественное использование";</a:t>
            </a:r>
          </a:p>
          <a:p>
            <a:pPr marL="0" lvl="0" indent="0" hangingPunct="0">
              <a:buNone/>
            </a:pPr>
            <a:r>
              <a:rPr lang="ru-RU" dirty="0"/>
              <a:t>4. СЕГМЕНТ "Предпринимательство";</a:t>
            </a:r>
          </a:p>
          <a:p>
            <a:pPr marL="0" lvl="0" indent="0" hangingPunct="0">
              <a:buNone/>
            </a:pPr>
            <a:r>
              <a:rPr lang="ru-RU" dirty="0"/>
              <a:t>5. СЕГМЕНТ "Отдых (рекреация)";</a:t>
            </a:r>
          </a:p>
          <a:p>
            <a:pPr marL="0" lvl="0" indent="0" hangingPunct="0">
              <a:buNone/>
            </a:pPr>
            <a:r>
              <a:rPr lang="ru-RU" dirty="0"/>
              <a:t>6. СЕГМЕНТ "Производственная деятельность";</a:t>
            </a:r>
          </a:p>
          <a:p>
            <a:pPr marL="0" lvl="0" indent="0" hangingPunct="0">
              <a:buNone/>
            </a:pPr>
            <a:r>
              <a:rPr lang="ru-RU" dirty="0"/>
              <a:t>7. СЕГМЕНТ "Транспорт"</a:t>
            </a:r>
          </a:p>
          <a:p>
            <a:pPr marL="0" indent="0">
              <a:buNone/>
            </a:pPr>
            <a:endParaRPr lang="ru-RU" dirty="0"/>
          </a:p>
        </p:txBody>
      </p:sp>
      <p:sp>
        <p:nvSpPr>
          <p:cNvPr id="5" name="Номер слайда 4">
            <a:extLst>
              <a:ext uri="{FF2B5EF4-FFF2-40B4-BE49-F238E27FC236}">
                <a16:creationId xmlns:a16="http://schemas.microsoft.com/office/drawing/2014/main" id="{95EC7093-4F92-254A-8A61-57E3B2E2A729}"/>
              </a:ext>
            </a:extLst>
          </p:cNvPr>
          <p:cNvSpPr>
            <a:spLocks noGrp="1"/>
          </p:cNvSpPr>
          <p:nvPr>
            <p:ph type="sldNum" sz="quarter" idx="12"/>
          </p:nvPr>
        </p:nvSpPr>
        <p:spPr/>
        <p:txBody>
          <a:bodyPr/>
          <a:lstStyle/>
          <a:p>
            <a:fld id="{1B3261D6-CC2A-9E49-88E2-AEC025041568}" type="slidenum">
              <a:rPr lang="ru-RU" smtClean="0"/>
              <a:t>31</a:t>
            </a:fld>
            <a:endParaRPr lang="ru-RU"/>
          </a:p>
        </p:txBody>
      </p:sp>
    </p:spTree>
    <p:extLst>
      <p:ext uri="{BB962C8B-B14F-4D97-AF65-F5344CB8AC3E}">
        <p14:creationId xmlns:p14="http://schemas.microsoft.com/office/powerpoint/2010/main" val="12669820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F41BA7-64CF-C145-9606-8094F061687F}"/>
              </a:ext>
            </a:extLst>
          </p:cNvPr>
          <p:cNvSpPr>
            <a:spLocks noGrp="1"/>
          </p:cNvSpPr>
          <p:nvPr>
            <p:ph type="title"/>
          </p:nvPr>
        </p:nvSpPr>
        <p:spPr/>
        <p:txBody>
          <a:bodyPr/>
          <a:lstStyle/>
          <a:p>
            <a:r>
              <a:rPr lang="ru-RU" b="1" dirty="0">
                <a:latin typeface="+mn-lt"/>
              </a:rPr>
              <a:t>Группировка ЗУ для кадастровой оценки</a:t>
            </a:r>
            <a:endParaRPr lang="ru-RU" dirty="0">
              <a:latin typeface="+mn-lt"/>
            </a:endParaRPr>
          </a:p>
        </p:txBody>
      </p:sp>
      <p:sp>
        <p:nvSpPr>
          <p:cNvPr id="3" name="Объект 2">
            <a:extLst>
              <a:ext uri="{FF2B5EF4-FFF2-40B4-BE49-F238E27FC236}">
                <a16:creationId xmlns:a16="http://schemas.microsoft.com/office/drawing/2014/main" id="{1988AC94-6B7F-7745-AB00-67FFC4267BD7}"/>
              </a:ext>
            </a:extLst>
          </p:cNvPr>
          <p:cNvSpPr>
            <a:spLocks noGrp="1"/>
          </p:cNvSpPr>
          <p:nvPr>
            <p:ph idx="1"/>
          </p:nvPr>
        </p:nvSpPr>
        <p:spPr/>
        <p:txBody>
          <a:bodyPr>
            <a:normAutofit fontScale="92500" lnSpcReduction="10000"/>
          </a:bodyPr>
          <a:lstStyle/>
          <a:p>
            <a:pPr marL="0" indent="0">
              <a:buNone/>
            </a:pPr>
            <a:r>
              <a:rPr lang="ru-RU" b="1" i="1" dirty="0"/>
              <a:t>3-й уровень группировки</a:t>
            </a:r>
            <a:endParaRPr lang="ru-RU" dirty="0"/>
          </a:p>
          <a:p>
            <a:pPr marL="0" indent="0">
              <a:buNone/>
            </a:pPr>
            <a:r>
              <a:rPr lang="ru-RU" dirty="0"/>
              <a:t>Третий уровень группировки основывается на принципах выделения однородных подгрупп по местоположению в зависимости от уровня социально-экономического развития, оценочного зонирования и иных факторов:</a:t>
            </a:r>
          </a:p>
          <a:p>
            <a:pPr marL="0" lvl="0" indent="0" hangingPunct="0">
              <a:buNone/>
            </a:pPr>
            <a:r>
              <a:rPr lang="ru-RU" dirty="0"/>
              <a:t>объекты, расположенные в столице субъекта РФ – </a:t>
            </a:r>
            <a:r>
              <a:rPr lang="ru-RU" b="1" dirty="0"/>
              <a:t>г. Нижний Новгород</a:t>
            </a:r>
            <a:r>
              <a:rPr lang="ru-RU" dirty="0"/>
              <a:t>; </a:t>
            </a:r>
          </a:p>
          <a:p>
            <a:pPr marL="0" lvl="0" indent="0" hangingPunct="0">
              <a:buNone/>
            </a:pPr>
            <a:r>
              <a:rPr lang="ru-RU" dirty="0"/>
              <a:t>объекты, расположенные в крупных городских населенных пунктах – </a:t>
            </a:r>
            <a:br>
              <a:rPr lang="ru-RU" dirty="0"/>
            </a:br>
            <a:r>
              <a:rPr lang="ru-RU" dirty="0"/>
              <a:t>г. Дзержинск, </a:t>
            </a:r>
            <a:r>
              <a:rPr lang="ru-RU" b="1" dirty="0"/>
              <a:t>г. Кстово</a:t>
            </a:r>
            <a:r>
              <a:rPr lang="ru-RU" dirty="0"/>
              <a:t>, г. Бор, г. Арзамас, г. Саров; </a:t>
            </a:r>
          </a:p>
          <a:p>
            <a:pPr marL="0" lvl="0" indent="0" hangingPunct="0">
              <a:buNone/>
            </a:pPr>
            <a:r>
              <a:rPr lang="ru-RU" dirty="0"/>
              <a:t>объекты, расположенные в районных центрах муниципальных образований; </a:t>
            </a:r>
          </a:p>
          <a:p>
            <a:pPr marL="0" lvl="0" indent="0" hangingPunct="0">
              <a:buNone/>
            </a:pPr>
            <a:r>
              <a:rPr lang="ru-RU" dirty="0"/>
              <a:t>объекты, расположенные в прочих населенных пунктах.</a:t>
            </a:r>
          </a:p>
          <a:p>
            <a:endParaRPr lang="ru-RU" dirty="0"/>
          </a:p>
        </p:txBody>
      </p:sp>
      <p:sp>
        <p:nvSpPr>
          <p:cNvPr id="5" name="Номер слайда 4">
            <a:extLst>
              <a:ext uri="{FF2B5EF4-FFF2-40B4-BE49-F238E27FC236}">
                <a16:creationId xmlns:a16="http://schemas.microsoft.com/office/drawing/2014/main" id="{7DF0B162-EB92-9249-8093-B9108FB3FB82}"/>
              </a:ext>
            </a:extLst>
          </p:cNvPr>
          <p:cNvSpPr>
            <a:spLocks noGrp="1"/>
          </p:cNvSpPr>
          <p:nvPr>
            <p:ph type="sldNum" sz="quarter" idx="12"/>
          </p:nvPr>
        </p:nvSpPr>
        <p:spPr/>
        <p:txBody>
          <a:bodyPr/>
          <a:lstStyle/>
          <a:p>
            <a:fld id="{1B3261D6-CC2A-9E49-88E2-AEC025041568}" type="slidenum">
              <a:rPr lang="ru-RU" smtClean="0"/>
              <a:t>32</a:t>
            </a:fld>
            <a:endParaRPr lang="ru-RU"/>
          </a:p>
        </p:txBody>
      </p:sp>
    </p:spTree>
    <p:extLst>
      <p:ext uri="{BB962C8B-B14F-4D97-AF65-F5344CB8AC3E}">
        <p14:creationId xmlns:p14="http://schemas.microsoft.com/office/powerpoint/2010/main" val="25449315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CACC4B-DF54-BD40-B379-8B6594C77CCC}"/>
              </a:ext>
            </a:extLst>
          </p:cNvPr>
          <p:cNvSpPr>
            <a:spLocks noGrp="1"/>
          </p:cNvSpPr>
          <p:nvPr>
            <p:ph type="title"/>
          </p:nvPr>
        </p:nvSpPr>
        <p:spPr/>
        <p:txBody>
          <a:bodyPr/>
          <a:lstStyle/>
          <a:p>
            <a:r>
              <a:rPr lang="ru-RU" b="1" dirty="0">
                <a:latin typeface="+mn-lt"/>
              </a:rPr>
              <a:t>Группировка ЗУ для кадастровой оценки</a:t>
            </a:r>
            <a:endParaRPr lang="ru-RU" dirty="0">
              <a:latin typeface="+mn-lt"/>
            </a:endParaRPr>
          </a:p>
        </p:txBody>
      </p:sp>
      <p:sp>
        <p:nvSpPr>
          <p:cNvPr id="3" name="Объект 2">
            <a:extLst>
              <a:ext uri="{FF2B5EF4-FFF2-40B4-BE49-F238E27FC236}">
                <a16:creationId xmlns:a16="http://schemas.microsoft.com/office/drawing/2014/main" id="{95BB914F-D18A-4F4E-AC42-2ACAF846109B}"/>
              </a:ext>
            </a:extLst>
          </p:cNvPr>
          <p:cNvSpPr>
            <a:spLocks noGrp="1"/>
          </p:cNvSpPr>
          <p:nvPr>
            <p:ph idx="1"/>
          </p:nvPr>
        </p:nvSpPr>
        <p:spPr/>
        <p:txBody>
          <a:bodyPr>
            <a:normAutofit/>
          </a:bodyPr>
          <a:lstStyle/>
          <a:p>
            <a:pPr marL="0" indent="0">
              <a:buNone/>
            </a:pPr>
            <a:r>
              <a:rPr lang="ru-RU" b="1" i="1" dirty="0"/>
              <a:t>4-й уровень группировки</a:t>
            </a:r>
            <a:endParaRPr lang="ru-RU" dirty="0"/>
          </a:p>
          <a:p>
            <a:pPr marL="0" indent="0">
              <a:buNone/>
            </a:pPr>
            <a:r>
              <a:rPr lang="ru-RU" dirty="0"/>
              <a:t>Четвертый уровень группировки основывается на выделении подгруппы:</a:t>
            </a:r>
          </a:p>
          <a:p>
            <a:pPr marL="0" lvl="0" indent="0" hangingPunct="0">
              <a:buNone/>
            </a:pPr>
            <a:r>
              <a:rPr lang="ru-RU" dirty="0"/>
              <a:t>с полной и непротиворечивой информацией о </a:t>
            </a:r>
            <a:r>
              <a:rPr lang="ru-RU" dirty="0" err="1"/>
              <a:t>ценообразующих</a:t>
            </a:r>
            <a:r>
              <a:rPr lang="ru-RU" dirty="0"/>
              <a:t> факторах, необходимых для определения кадастровой стоимости;</a:t>
            </a:r>
          </a:p>
          <a:p>
            <a:pPr marL="0" lvl="0" indent="0" hangingPunct="0">
              <a:buNone/>
            </a:pPr>
            <a:r>
              <a:rPr lang="ru-RU" dirty="0"/>
              <a:t>с неполной или противоречивой информацией о </a:t>
            </a:r>
            <a:r>
              <a:rPr lang="ru-RU" dirty="0" err="1"/>
              <a:t>ценообразующих</a:t>
            </a:r>
            <a:r>
              <a:rPr lang="ru-RU" dirty="0"/>
              <a:t> факторах, необходимых для определения кадастровой стоимости.</a:t>
            </a:r>
          </a:p>
          <a:p>
            <a:pPr marL="0" indent="0">
              <a:buNone/>
            </a:pPr>
            <a:r>
              <a:rPr lang="ru-RU" dirty="0"/>
              <a:t>Описание сформированных групп/подгрупп представлено в следующей таблице. </a:t>
            </a:r>
          </a:p>
        </p:txBody>
      </p:sp>
      <p:sp>
        <p:nvSpPr>
          <p:cNvPr id="5" name="Номер слайда 4">
            <a:extLst>
              <a:ext uri="{FF2B5EF4-FFF2-40B4-BE49-F238E27FC236}">
                <a16:creationId xmlns:a16="http://schemas.microsoft.com/office/drawing/2014/main" id="{A9F83B24-6E7E-2A40-B763-6B909AC05F3C}"/>
              </a:ext>
            </a:extLst>
          </p:cNvPr>
          <p:cNvSpPr>
            <a:spLocks noGrp="1"/>
          </p:cNvSpPr>
          <p:nvPr>
            <p:ph type="sldNum" sz="quarter" idx="12"/>
          </p:nvPr>
        </p:nvSpPr>
        <p:spPr/>
        <p:txBody>
          <a:bodyPr/>
          <a:lstStyle/>
          <a:p>
            <a:fld id="{1B3261D6-CC2A-9E49-88E2-AEC025041568}" type="slidenum">
              <a:rPr lang="ru-RU" smtClean="0"/>
              <a:t>33</a:t>
            </a:fld>
            <a:endParaRPr lang="ru-RU"/>
          </a:p>
        </p:txBody>
      </p:sp>
    </p:spTree>
    <p:extLst>
      <p:ext uri="{BB962C8B-B14F-4D97-AF65-F5344CB8AC3E}">
        <p14:creationId xmlns:p14="http://schemas.microsoft.com/office/powerpoint/2010/main" val="9862063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048015-DB57-934B-812E-3B47B685B0CE}"/>
              </a:ext>
            </a:extLst>
          </p:cNvPr>
          <p:cNvSpPr>
            <a:spLocks noGrp="1"/>
          </p:cNvSpPr>
          <p:nvPr>
            <p:ph type="title"/>
          </p:nvPr>
        </p:nvSpPr>
        <p:spPr/>
        <p:txBody>
          <a:bodyPr/>
          <a:lstStyle/>
          <a:p>
            <a:r>
              <a:rPr lang="ru-RU" b="1" dirty="0">
                <a:latin typeface="+mn-lt"/>
              </a:rPr>
              <a:t>Пример.</a:t>
            </a:r>
          </a:p>
        </p:txBody>
      </p:sp>
      <p:sp>
        <p:nvSpPr>
          <p:cNvPr id="3" name="Объект 2">
            <a:extLst>
              <a:ext uri="{FF2B5EF4-FFF2-40B4-BE49-F238E27FC236}">
                <a16:creationId xmlns:a16="http://schemas.microsoft.com/office/drawing/2014/main" id="{3242AEA0-491D-3944-8B65-3522D8028B19}"/>
              </a:ext>
            </a:extLst>
          </p:cNvPr>
          <p:cNvSpPr>
            <a:spLocks noGrp="1"/>
          </p:cNvSpPr>
          <p:nvPr>
            <p:ph idx="1"/>
          </p:nvPr>
        </p:nvSpPr>
        <p:spPr/>
        <p:txBody>
          <a:bodyPr/>
          <a:lstStyle/>
          <a:p>
            <a:pPr marL="0" indent="0">
              <a:buNone/>
            </a:pPr>
            <a:r>
              <a:rPr lang="ru-RU" dirty="0"/>
              <a:t>Расчет </a:t>
            </a:r>
            <a:r>
              <a:rPr lang="ru-RU" dirty="0" err="1"/>
              <a:t>кадастровои</a:t>
            </a:r>
            <a:r>
              <a:rPr lang="ru-RU" dirty="0"/>
              <a:t>̆ стоимости земельных участков, отнесенных по виду разрешенного использования к сегменту «Предпринимательство»: 01:183; 02:017; 02:053; 02:063; 03:063; 03:064; 04:000; 04:010; 04:020; 04:030; 04:040; 04:050; 04:060; 04:080; 04:081; 04:082; 04:083; 04:084; 04:084; 04:096; 04:100; 05:013; 05:050; 08:021. </a:t>
            </a:r>
          </a:p>
        </p:txBody>
      </p:sp>
      <p:sp>
        <p:nvSpPr>
          <p:cNvPr id="5" name="Номер слайда 4">
            <a:extLst>
              <a:ext uri="{FF2B5EF4-FFF2-40B4-BE49-F238E27FC236}">
                <a16:creationId xmlns:a16="http://schemas.microsoft.com/office/drawing/2014/main" id="{20EB49B4-D8E1-3E48-923F-FC9C2BCCA495}"/>
              </a:ext>
            </a:extLst>
          </p:cNvPr>
          <p:cNvSpPr>
            <a:spLocks noGrp="1"/>
          </p:cNvSpPr>
          <p:nvPr>
            <p:ph type="sldNum" sz="quarter" idx="12"/>
          </p:nvPr>
        </p:nvSpPr>
        <p:spPr/>
        <p:txBody>
          <a:bodyPr/>
          <a:lstStyle/>
          <a:p>
            <a:fld id="{1B3261D6-CC2A-9E49-88E2-AEC025041568}" type="slidenum">
              <a:rPr lang="ru-RU" smtClean="0"/>
              <a:t>34</a:t>
            </a:fld>
            <a:endParaRPr lang="ru-RU"/>
          </a:p>
        </p:txBody>
      </p:sp>
    </p:spTree>
    <p:extLst>
      <p:ext uri="{BB962C8B-B14F-4D97-AF65-F5344CB8AC3E}">
        <p14:creationId xmlns:p14="http://schemas.microsoft.com/office/powerpoint/2010/main" val="4035153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BE4688-8688-5D48-BBBF-7EC4D43632C0}"/>
              </a:ext>
            </a:extLst>
          </p:cNvPr>
          <p:cNvSpPr>
            <a:spLocks noGrp="1"/>
          </p:cNvSpPr>
          <p:nvPr>
            <p:ph type="title"/>
          </p:nvPr>
        </p:nvSpPr>
        <p:spPr/>
        <p:txBody>
          <a:bodyPr/>
          <a:lstStyle/>
          <a:p>
            <a:r>
              <a:rPr lang="ru-RU" b="1" dirty="0">
                <a:latin typeface="+mn-lt"/>
              </a:rPr>
              <a:t>Пример.</a:t>
            </a:r>
          </a:p>
        </p:txBody>
      </p:sp>
      <p:pic>
        <p:nvPicPr>
          <p:cNvPr id="8" name="Объект 7">
            <a:extLst>
              <a:ext uri="{FF2B5EF4-FFF2-40B4-BE49-F238E27FC236}">
                <a16:creationId xmlns:a16="http://schemas.microsoft.com/office/drawing/2014/main" id="{0FC7F75C-62E6-3746-A70D-6F44E2675592}"/>
              </a:ext>
            </a:extLst>
          </p:cNvPr>
          <p:cNvPicPr>
            <a:picLocks noGrp="1" noChangeAspect="1"/>
          </p:cNvPicPr>
          <p:nvPr>
            <p:ph idx="1"/>
          </p:nvPr>
        </p:nvPicPr>
        <p:blipFill rotWithShape="1">
          <a:blip r:embed="rId3"/>
          <a:srcRect l="11113" t="27515" r="11938" b="37131"/>
          <a:stretch/>
        </p:blipFill>
        <p:spPr>
          <a:xfrm>
            <a:off x="670508" y="2151530"/>
            <a:ext cx="10812384" cy="3104759"/>
          </a:xfrm>
        </p:spPr>
      </p:pic>
      <p:sp>
        <p:nvSpPr>
          <p:cNvPr id="5" name="Номер слайда 4">
            <a:extLst>
              <a:ext uri="{FF2B5EF4-FFF2-40B4-BE49-F238E27FC236}">
                <a16:creationId xmlns:a16="http://schemas.microsoft.com/office/drawing/2014/main" id="{5A83DBD0-6C62-5746-8BA2-C17142C5744D}"/>
              </a:ext>
            </a:extLst>
          </p:cNvPr>
          <p:cNvSpPr>
            <a:spLocks noGrp="1"/>
          </p:cNvSpPr>
          <p:nvPr>
            <p:ph type="sldNum" sz="quarter" idx="12"/>
          </p:nvPr>
        </p:nvSpPr>
        <p:spPr/>
        <p:txBody>
          <a:bodyPr/>
          <a:lstStyle/>
          <a:p>
            <a:fld id="{1B3261D6-CC2A-9E49-88E2-AEC025041568}" type="slidenum">
              <a:rPr lang="ru-RU" smtClean="0"/>
              <a:t>35</a:t>
            </a:fld>
            <a:endParaRPr lang="ru-RU"/>
          </a:p>
        </p:txBody>
      </p:sp>
    </p:spTree>
    <p:extLst>
      <p:ext uri="{BB962C8B-B14F-4D97-AF65-F5344CB8AC3E}">
        <p14:creationId xmlns:p14="http://schemas.microsoft.com/office/powerpoint/2010/main" val="22548247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BC2664-852B-D34B-AC6E-92EBD9454B3E}"/>
              </a:ext>
            </a:extLst>
          </p:cNvPr>
          <p:cNvSpPr>
            <a:spLocks noGrp="1"/>
          </p:cNvSpPr>
          <p:nvPr>
            <p:ph type="title"/>
          </p:nvPr>
        </p:nvSpPr>
        <p:spPr/>
        <p:txBody>
          <a:bodyPr/>
          <a:lstStyle/>
          <a:p>
            <a:r>
              <a:rPr lang="ru-RU" b="1" dirty="0">
                <a:latin typeface="+mn-lt"/>
              </a:rPr>
              <a:t>Пример расчета УПКС.</a:t>
            </a:r>
          </a:p>
        </p:txBody>
      </p:sp>
      <p:pic>
        <p:nvPicPr>
          <p:cNvPr id="15" name="Объект 14">
            <a:extLst>
              <a:ext uri="{FF2B5EF4-FFF2-40B4-BE49-F238E27FC236}">
                <a16:creationId xmlns:a16="http://schemas.microsoft.com/office/drawing/2014/main" id="{8C98BB2F-984C-8641-9B5C-CA2E32200E96}"/>
              </a:ext>
            </a:extLst>
          </p:cNvPr>
          <p:cNvPicPr>
            <a:picLocks noGrp="1" noChangeAspect="1"/>
          </p:cNvPicPr>
          <p:nvPr>
            <p:ph idx="1"/>
          </p:nvPr>
        </p:nvPicPr>
        <p:blipFill rotWithShape="1">
          <a:blip r:embed="rId3"/>
          <a:srcRect l="8641" t="16143" r="10238" b="16612"/>
          <a:stretch/>
        </p:blipFill>
        <p:spPr>
          <a:xfrm>
            <a:off x="838200" y="1535645"/>
            <a:ext cx="9784977" cy="5069550"/>
          </a:xfrm>
        </p:spPr>
      </p:pic>
      <p:sp>
        <p:nvSpPr>
          <p:cNvPr id="5" name="Номер слайда 4">
            <a:extLst>
              <a:ext uri="{FF2B5EF4-FFF2-40B4-BE49-F238E27FC236}">
                <a16:creationId xmlns:a16="http://schemas.microsoft.com/office/drawing/2014/main" id="{AE5AD58F-A2A3-534F-A857-AAE050F6F3CA}"/>
              </a:ext>
            </a:extLst>
          </p:cNvPr>
          <p:cNvSpPr>
            <a:spLocks noGrp="1"/>
          </p:cNvSpPr>
          <p:nvPr>
            <p:ph type="sldNum" sz="quarter" idx="12"/>
          </p:nvPr>
        </p:nvSpPr>
        <p:spPr/>
        <p:txBody>
          <a:bodyPr/>
          <a:lstStyle/>
          <a:p>
            <a:fld id="{1B3261D6-CC2A-9E49-88E2-AEC025041568}" type="slidenum">
              <a:rPr lang="ru-RU" smtClean="0"/>
              <a:t>36</a:t>
            </a:fld>
            <a:endParaRPr lang="ru-RU"/>
          </a:p>
        </p:txBody>
      </p:sp>
    </p:spTree>
    <p:extLst>
      <p:ext uri="{BB962C8B-B14F-4D97-AF65-F5344CB8AC3E}">
        <p14:creationId xmlns:p14="http://schemas.microsoft.com/office/powerpoint/2010/main" val="3448736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A5CB09-144E-AA4A-8D5F-E8037594EFB1}"/>
              </a:ext>
            </a:extLst>
          </p:cNvPr>
          <p:cNvSpPr>
            <a:spLocks noGrp="1"/>
          </p:cNvSpPr>
          <p:nvPr>
            <p:ph type="title"/>
          </p:nvPr>
        </p:nvSpPr>
        <p:spPr/>
        <p:txBody>
          <a:bodyPr/>
          <a:lstStyle/>
          <a:p>
            <a:r>
              <a:rPr lang="ru-RU" b="1" dirty="0">
                <a:latin typeface="+mn-lt"/>
              </a:rPr>
              <a:t>Пример расчета УПКС.</a:t>
            </a:r>
            <a:endParaRPr lang="ru-RU" dirty="0">
              <a:latin typeface="+mn-lt"/>
            </a:endParaRPr>
          </a:p>
        </p:txBody>
      </p:sp>
      <p:pic>
        <p:nvPicPr>
          <p:cNvPr id="7" name="Объект 6">
            <a:extLst>
              <a:ext uri="{FF2B5EF4-FFF2-40B4-BE49-F238E27FC236}">
                <a16:creationId xmlns:a16="http://schemas.microsoft.com/office/drawing/2014/main" id="{12897995-8242-F64A-801A-93ED4FCAD01D}"/>
              </a:ext>
            </a:extLst>
          </p:cNvPr>
          <p:cNvPicPr>
            <a:picLocks noGrp="1" noChangeAspect="1"/>
          </p:cNvPicPr>
          <p:nvPr>
            <p:ph idx="1"/>
          </p:nvPr>
        </p:nvPicPr>
        <p:blipFill rotWithShape="1">
          <a:blip r:embed="rId3"/>
          <a:srcRect l="9414" t="9962" r="9001" b="22051"/>
          <a:stretch/>
        </p:blipFill>
        <p:spPr>
          <a:xfrm>
            <a:off x="978946" y="1402302"/>
            <a:ext cx="9864762" cy="5137899"/>
          </a:xfrm>
        </p:spPr>
      </p:pic>
      <p:sp>
        <p:nvSpPr>
          <p:cNvPr id="5" name="Номер слайда 4">
            <a:extLst>
              <a:ext uri="{FF2B5EF4-FFF2-40B4-BE49-F238E27FC236}">
                <a16:creationId xmlns:a16="http://schemas.microsoft.com/office/drawing/2014/main" id="{06795A60-084F-9C43-AFB0-AB95855B2552}"/>
              </a:ext>
            </a:extLst>
          </p:cNvPr>
          <p:cNvSpPr>
            <a:spLocks noGrp="1"/>
          </p:cNvSpPr>
          <p:nvPr>
            <p:ph type="sldNum" sz="quarter" idx="12"/>
          </p:nvPr>
        </p:nvSpPr>
        <p:spPr/>
        <p:txBody>
          <a:bodyPr/>
          <a:lstStyle/>
          <a:p>
            <a:fld id="{1B3261D6-CC2A-9E49-88E2-AEC025041568}" type="slidenum">
              <a:rPr lang="ru-RU" smtClean="0"/>
              <a:t>37</a:t>
            </a:fld>
            <a:endParaRPr lang="ru-RU"/>
          </a:p>
        </p:txBody>
      </p:sp>
    </p:spTree>
    <p:extLst>
      <p:ext uri="{BB962C8B-B14F-4D97-AF65-F5344CB8AC3E}">
        <p14:creationId xmlns:p14="http://schemas.microsoft.com/office/powerpoint/2010/main" val="6459763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CB4D4B-0174-BF40-B180-FE3C2176D3E7}"/>
              </a:ext>
            </a:extLst>
          </p:cNvPr>
          <p:cNvSpPr>
            <a:spLocks noGrp="1"/>
          </p:cNvSpPr>
          <p:nvPr>
            <p:ph type="title"/>
          </p:nvPr>
        </p:nvSpPr>
        <p:spPr/>
        <p:txBody>
          <a:bodyPr/>
          <a:lstStyle/>
          <a:p>
            <a:r>
              <a:rPr lang="ru-RU" b="1" dirty="0">
                <a:latin typeface="+mn-lt"/>
              </a:rPr>
              <a:t>Пример расчета УПКС.</a:t>
            </a:r>
            <a:endParaRPr lang="ru-RU" dirty="0">
              <a:latin typeface="+mn-lt"/>
            </a:endParaRPr>
          </a:p>
        </p:txBody>
      </p:sp>
      <p:pic>
        <p:nvPicPr>
          <p:cNvPr id="7" name="Объект 6">
            <a:extLst>
              <a:ext uri="{FF2B5EF4-FFF2-40B4-BE49-F238E27FC236}">
                <a16:creationId xmlns:a16="http://schemas.microsoft.com/office/drawing/2014/main" id="{9F5DCD73-4E0C-6B48-AAA0-FF54CBEB93EA}"/>
              </a:ext>
            </a:extLst>
          </p:cNvPr>
          <p:cNvPicPr>
            <a:picLocks noGrp="1" noChangeAspect="1"/>
          </p:cNvPicPr>
          <p:nvPr>
            <p:ph idx="1"/>
          </p:nvPr>
        </p:nvPicPr>
        <p:blipFill rotWithShape="1">
          <a:blip r:embed="rId3"/>
          <a:srcRect l="9568" t="12434" r="9929" b="23287"/>
          <a:stretch/>
        </p:blipFill>
        <p:spPr>
          <a:xfrm>
            <a:off x="838200" y="1411959"/>
            <a:ext cx="10104647" cy="5042629"/>
          </a:xfrm>
        </p:spPr>
      </p:pic>
      <p:sp>
        <p:nvSpPr>
          <p:cNvPr id="5" name="Номер слайда 4">
            <a:extLst>
              <a:ext uri="{FF2B5EF4-FFF2-40B4-BE49-F238E27FC236}">
                <a16:creationId xmlns:a16="http://schemas.microsoft.com/office/drawing/2014/main" id="{B0DCE660-D791-1741-B559-92A6EE7C8947}"/>
              </a:ext>
            </a:extLst>
          </p:cNvPr>
          <p:cNvSpPr>
            <a:spLocks noGrp="1"/>
          </p:cNvSpPr>
          <p:nvPr>
            <p:ph type="sldNum" sz="quarter" idx="12"/>
          </p:nvPr>
        </p:nvSpPr>
        <p:spPr/>
        <p:txBody>
          <a:bodyPr/>
          <a:lstStyle/>
          <a:p>
            <a:fld id="{1B3261D6-CC2A-9E49-88E2-AEC025041568}" type="slidenum">
              <a:rPr lang="ru-RU" smtClean="0"/>
              <a:t>38</a:t>
            </a:fld>
            <a:endParaRPr lang="ru-RU"/>
          </a:p>
        </p:txBody>
      </p:sp>
    </p:spTree>
    <p:extLst>
      <p:ext uri="{BB962C8B-B14F-4D97-AF65-F5344CB8AC3E}">
        <p14:creationId xmlns:p14="http://schemas.microsoft.com/office/powerpoint/2010/main" val="28815163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F6439B8-CF34-AF45-BC9E-ED4C92414B28}"/>
              </a:ext>
            </a:extLst>
          </p:cNvPr>
          <p:cNvSpPr>
            <a:spLocks noGrp="1"/>
          </p:cNvSpPr>
          <p:nvPr>
            <p:ph type="title"/>
          </p:nvPr>
        </p:nvSpPr>
        <p:spPr>
          <a:xfrm>
            <a:off x="838200" y="551939"/>
            <a:ext cx="10515600" cy="1083406"/>
          </a:xfrm>
        </p:spPr>
        <p:txBody>
          <a:bodyPr/>
          <a:lstStyle/>
          <a:p>
            <a:r>
              <a:rPr lang="ru-RU" b="1" dirty="0">
                <a:latin typeface="+mn-lt"/>
              </a:rPr>
              <a:t>Пример расчета УПКС.</a:t>
            </a:r>
            <a:endParaRPr lang="ru-RU" dirty="0">
              <a:latin typeface="+mn-lt"/>
            </a:endParaRPr>
          </a:p>
        </p:txBody>
      </p:sp>
      <p:pic>
        <p:nvPicPr>
          <p:cNvPr id="7" name="Объект 6">
            <a:extLst>
              <a:ext uri="{FF2B5EF4-FFF2-40B4-BE49-F238E27FC236}">
                <a16:creationId xmlns:a16="http://schemas.microsoft.com/office/drawing/2014/main" id="{64FE7314-A2B8-E742-AEB4-9C77DE68AFD4}"/>
              </a:ext>
            </a:extLst>
          </p:cNvPr>
          <p:cNvPicPr>
            <a:picLocks noGrp="1" noChangeAspect="1"/>
          </p:cNvPicPr>
          <p:nvPr>
            <p:ph idx="1"/>
          </p:nvPr>
        </p:nvPicPr>
        <p:blipFill rotWithShape="1">
          <a:blip r:embed="rId3"/>
          <a:srcRect l="9104" t="9962" r="9774" b="18095"/>
          <a:stretch/>
        </p:blipFill>
        <p:spPr>
          <a:xfrm>
            <a:off x="838199" y="1448531"/>
            <a:ext cx="9134139" cy="5062923"/>
          </a:xfrm>
        </p:spPr>
      </p:pic>
      <p:sp>
        <p:nvSpPr>
          <p:cNvPr id="5" name="Номер слайда 4">
            <a:extLst>
              <a:ext uri="{FF2B5EF4-FFF2-40B4-BE49-F238E27FC236}">
                <a16:creationId xmlns:a16="http://schemas.microsoft.com/office/drawing/2014/main" id="{5D7CB9FD-EAB4-A94C-908B-21646C16F022}"/>
              </a:ext>
            </a:extLst>
          </p:cNvPr>
          <p:cNvSpPr>
            <a:spLocks noGrp="1"/>
          </p:cNvSpPr>
          <p:nvPr>
            <p:ph type="sldNum" sz="quarter" idx="12"/>
          </p:nvPr>
        </p:nvSpPr>
        <p:spPr/>
        <p:txBody>
          <a:bodyPr/>
          <a:lstStyle/>
          <a:p>
            <a:fld id="{1B3261D6-CC2A-9E49-88E2-AEC025041568}" type="slidenum">
              <a:rPr lang="ru-RU" smtClean="0"/>
              <a:t>39</a:t>
            </a:fld>
            <a:endParaRPr lang="ru-RU"/>
          </a:p>
        </p:txBody>
      </p:sp>
    </p:spTree>
    <p:extLst>
      <p:ext uri="{BB962C8B-B14F-4D97-AF65-F5344CB8AC3E}">
        <p14:creationId xmlns:p14="http://schemas.microsoft.com/office/powerpoint/2010/main" val="3608477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723900" y="632506"/>
            <a:ext cx="10744200" cy="788080"/>
          </a:xfrm>
        </p:spPr>
        <p:txBody>
          <a:bodyPr/>
          <a:lstStyle/>
          <a:p>
            <a:r>
              <a:rPr lang="ru-RU" sz="4000" b="1" dirty="0">
                <a:latin typeface="+mn-lt"/>
                <a:cs typeface="Times New Roman" panose="02020603050405020304" pitchFamily="18" charset="0"/>
              </a:rPr>
              <a:t>Сферы применения кадастровой стоимости</a:t>
            </a:r>
            <a:endParaRPr lang="ru-RU" sz="4000" dirty="0">
              <a:latin typeface="+mn-lt"/>
            </a:endParaRPr>
          </a:p>
        </p:txBody>
      </p:sp>
      <p:sp>
        <p:nvSpPr>
          <p:cNvPr id="4" name="Подзаголовок 3"/>
          <p:cNvSpPr>
            <a:spLocks noGrp="1"/>
          </p:cNvSpPr>
          <p:nvPr>
            <p:ph type="subTitle" idx="1"/>
          </p:nvPr>
        </p:nvSpPr>
        <p:spPr>
          <a:xfrm>
            <a:off x="1045029" y="2171700"/>
            <a:ext cx="9622971" cy="3086100"/>
          </a:xfrm>
        </p:spPr>
        <p:txBody>
          <a:bodyPr/>
          <a:lstStyle/>
          <a:p>
            <a:pPr marL="342900" indent="-342900" algn="just">
              <a:buFont typeface="Arial" panose="020B0604020202020204" pitchFamily="34" charset="0"/>
              <a:buChar char="•"/>
            </a:pPr>
            <a:r>
              <a:rPr lang="ru-RU" sz="2600" dirty="0">
                <a:cs typeface="Times New Roman" panose="02020603050405020304" pitchFamily="18" charset="0"/>
              </a:rPr>
              <a:t>для определения арендной платы  за земельный участок, которые находится в публичной собственности</a:t>
            </a:r>
          </a:p>
          <a:p>
            <a:pPr marL="342900" indent="-342900" algn="just">
              <a:buFont typeface="Arial" panose="020B0604020202020204" pitchFamily="34" charset="0"/>
              <a:buChar char="•"/>
            </a:pPr>
            <a:r>
              <a:rPr lang="ru-RU" sz="2600" dirty="0">
                <a:cs typeface="Times New Roman" panose="02020603050405020304" pitchFamily="18" charset="0"/>
              </a:rPr>
              <a:t>для определения цены при продаже земельного участка, находящегося в государственной или муниципальной собственности</a:t>
            </a:r>
          </a:p>
          <a:p>
            <a:pPr marL="342900" indent="-342900" algn="just">
              <a:buFont typeface="Arial" panose="020B0604020202020204" pitchFamily="34" charset="0"/>
              <a:buChar char="•"/>
            </a:pPr>
            <a:r>
              <a:rPr lang="ru-RU" sz="2600" dirty="0">
                <a:cs typeface="Times New Roman" panose="02020603050405020304" pitchFamily="18" charset="0"/>
              </a:rPr>
              <a:t>для определения госпошлины при разбирательстве в суде</a:t>
            </a:r>
          </a:p>
          <a:p>
            <a:pPr marL="342900" indent="-342900" algn="just">
              <a:buFont typeface="Arial" panose="020B0604020202020204" pitchFamily="34" charset="0"/>
              <a:buChar char="•"/>
            </a:pPr>
            <a:r>
              <a:rPr lang="ru-RU" sz="2600" dirty="0">
                <a:cs typeface="Times New Roman" panose="02020603050405020304" pitchFamily="18" charset="0"/>
              </a:rPr>
              <a:t>для целей налогообложения</a:t>
            </a:r>
          </a:p>
        </p:txBody>
      </p:sp>
      <p:sp>
        <p:nvSpPr>
          <p:cNvPr id="5" name="Номер слайда 4">
            <a:extLst>
              <a:ext uri="{FF2B5EF4-FFF2-40B4-BE49-F238E27FC236}">
                <a16:creationId xmlns:a16="http://schemas.microsoft.com/office/drawing/2014/main" id="{38C08C85-367E-DC43-A02B-CD5D7D919AAB}"/>
              </a:ext>
            </a:extLst>
          </p:cNvPr>
          <p:cNvSpPr>
            <a:spLocks noGrp="1"/>
          </p:cNvSpPr>
          <p:nvPr>
            <p:ph type="sldNum" sz="quarter" idx="12"/>
          </p:nvPr>
        </p:nvSpPr>
        <p:spPr/>
        <p:txBody>
          <a:bodyPr/>
          <a:lstStyle/>
          <a:p>
            <a:fld id="{1B3261D6-CC2A-9E49-88E2-AEC025041568}" type="slidenum">
              <a:rPr lang="ru-RU" smtClean="0"/>
              <a:t>4</a:t>
            </a:fld>
            <a:endParaRPr lang="ru-RU"/>
          </a:p>
        </p:txBody>
      </p:sp>
    </p:spTree>
    <p:extLst>
      <p:ext uri="{BB962C8B-B14F-4D97-AF65-F5344CB8AC3E}">
        <p14:creationId xmlns:p14="http://schemas.microsoft.com/office/powerpoint/2010/main" val="41066889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604157" y="632506"/>
            <a:ext cx="10863943" cy="788080"/>
          </a:xfrm>
        </p:spPr>
        <p:txBody>
          <a:bodyPr/>
          <a:lstStyle/>
          <a:p>
            <a:r>
              <a:rPr lang="ru-RU" sz="2400" b="1" dirty="0">
                <a:solidFill>
                  <a:schemeClr val="tx2">
                    <a:lumMod val="75000"/>
                  </a:schemeClr>
                </a:solidFill>
                <a:latin typeface="+mn-lt"/>
                <a:cs typeface="Times New Roman" panose="02020603050405020304" pitchFamily="18" charset="0"/>
              </a:rPr>
              <a:t>Генеральная совокупность рыночной информации о рынке недвижимости</a:t>
            </a:r>
            <a:endParaRPr lang="ru-RU" sz="2400" dirty="0">
              <a:latin typeface="+mn-lt"/>
            </a:endParaRPr>
          </a:p>
        </p:txBody>
      </p:sp>
      <p:pic>
        <p:nvPicPr>
          <p:cNvPr id="6" name="Рисунок 5">
            <a:extLst>
              <a:ext uri="{FF2B5EF4-FFF2-40B4-BE49-F238E27FC236}">
                <a16:creationId xmlns:a16="http://schemas.microsoft.com/office/drawing/2014/main" id="{5B2E55A0-A397-C946-A00D-96B2776A4293}"/>
              </a:ext>
            </a:extLst>
          </p:cNvPr>
          <p:cNvPicPr>
            <a:picLocks noChangeAspect="1"/>
          </p:cNvPicPr>
          <p:nvPr/>
        </p:nvPicPr>
        <p:blipFill rotWithShape="1">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l="24413" t="4200" r="24400" b="4802"/>
          <a:stretch/>
        </p:blipFill>
        <p:spPr>
          <a:xfrm>
            <a:off x="0" y="3088290"/>
            <a:ext cx="2952328" cy="2952328"/>
          </a:xfrm>
          <a:prstGeom prst="rect">
            <a:avLst/>
          </a:prstGeom>
        </p:spPr>
      </p:pic>
      <p:pic>
        <p:nvPicPr>
          <p:cNvPr id="7" name="Рисунок 6">
            <a:extLst>
              <a:ext uri="{FF2B5EF4-FFF2-40B4-BE49-F238E27FC236}">
                <a16:creationId xmlns:a16="http://schemas.microsoft.com/office/drawing/2014/main" id="{BD972E38-6F7C-294D-97A5-76CD94312EA8}"/>
              </a:ext>
            </a:extLst>
          </p:cNvPr>
          <p:cNvPicPr>
            <a:picLocks noChangeAspect="1"/>
          </p:cNvPicPr>
          <p:nvPr/>
        </p:nvPicPr>
        <p:blipFill>
          <a:blip r:embed="rId4">
            <a:alphaModFix/>
            <a:extLst>
              <a:ext uri="{BEBA8EAE-BF5A-486C-A8C5-ECC9F3942E4B}">
                <a14:imgProps xmlns:a14="http://schemas.microsoft.com/office/drawing/2010/main">
                  <a14:imgLayer>
                    <a14:imgEffect>
                      <a14:colorTemperature colorTemp="7804"/>
                    </a14:imgEffect>
                    <a14:imgEffect>
                      <a14:saturation sat="120000"/>
                    </a14:imgEffect>
                  </a14:imgLayer>
                </a14:imgProps>
              </a:ext>
            </a:extLst>
          </a:blip>
          <a:stretch>
            <a:fillRect/>
          </a:stretch>
        </p:blipFill>
        <p:spPr>
          <a:xfrm>
            <a:off x="3088980" y="1828799"/>
            <a:ext cx="2181225" cy="4165461"/>
          </a:xfrm>
          <a:prstGeom prst="rect">
            <a:avLst/>
          </a:prstGeom>
          <a:gradFill flip="none" rotWithShape="1">
            <a:gsLst>
              <a:gs pos="0">
                <a:srgbClr val="3EADF8">
                  <a:tint val="66000"/>
                  <a:satMod val="160000"/>
                </a:srgbClr>
              </a:gs>
              <a:gs pos="50000">
                <a:srgbClr val="3EADF8">
                  <a:tint val="44500"/>
                  <a:satMod val="160000"/>
                </a:srgbClr>
              </a:gs>
              <a:gs pos="100000">
                <a:srgbClr val="3EADF8">
                  <a:tint val="23500"/>
                  <a:satMod val="160000"/>
                </a:srgbClr>
              </a:gs>
            </a:gsLst>
            <a:lin ang="5400000" scaled="1"/>
            <a:tileRect/>
          </a:gradFill>
        </p:spPr>
      </p:pic>
      <p:pic>
        <p:nvPicPr>
          <p:cNvPr id="8" name="Рисунок 7">
            <a:extLst>
              <a:ext uri="{FF2B5EF4-FFF2-40B4-BE49-F238E27FC236}">
                <a16:creationId xmlns:a16="http://schemas.microsoft.com/office/drawing/2014/main" id="{8A96C7FC-399C-0E41-9C8A-2667AECE2A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68515" y="1481226"/>
            <a:ext cx="1152489" cy="1491148"/>
          </a:xfrm>
          <a:prstGeom prst="rect">
            <a:avLst/>
          </a:prstGeom>
        </p:spPr>
      </p:pic>
      <p:sp>
        <p:nvSpPr>
          <p:cNvPr id="9" name="Прямоугольник 8">
            <a:extLst>
              <a:ext uri="{FF2B5EF4-FFF2-40B4-BE49-F238E27FC236}">
                <a16:creationId xmlns:a16="http://schemas.microsoft.com/office/drawing/2014/main" id="{9BC09322-2A5A-B346-9CDB-0AA3BB1613EA}"/>
              </a:ext>
            </a:extLst>
          </p:cNvPr>
          <p:cNvSpPr/>
          <p:nvPr/>
        </p:nvSpPr>
        <p:spPr>
          <a:xfrm>
            <a:off x="5406856" y="3294876"/>
            <a:ext cx="6088457" cy="1985159"/>
          </a:xfrm>
          <a:prstGeom prst="rect">
            <a:avLst/>
          </a:prstGeom>
        </p:spPr>
        <p:txBody>
          <a:bodyPr wrap="square">
            <a:spAutoFit/>
          </a:bodyPr>
          <a:lstStyle/>
          <a:p>
            <a:pPr marL="285750" indent="-285750" algn="just">
              <a:spcAft>
                <a:spcPts val="600"/>
              </a:spcAft>
              <a:buFontTx/>
              <a:buChar char="-"/>
            </a:pPr>
            <a:r>
              <a:rPr lang="ru-RU" dirty="0">
                <a:solidFill>
                  <a:schemeClr val="tx2">
                    <a:lumMod val="75000"/>
                  </a:schemeClr>
                </a:solidFill>
                <a:cs typeface="Times New Roman" panose="02020603050405020304" pitchFamily="18" charset="0"/>
              </a:rPr>
              <a:t>Собрана вся доступная рыночная информация ?</a:t>
            </a:r>
          </a:p>
          <a:p>
            <a:pPr marL="285750" indent="-285750">
              <a:spcAft>
                <a:spcPts val="600"/>
              </a:spcAft>
              <a:buFontTx/>
              <a:buChar char="-"/>
            </a:pPr>
            <a:endParaRPr lang="ru-RU" dirty="0">
              <a:solidFill>
                <a:schemeClr val="tx2">
                  <a:lumMod val="75000"/>
                </a:schemeClr>
              </a:solidFill>
              <a:cs typeface="Times New Roman" panose="02020603050405020304" pitchFamily="18" charset="0"/>
            </a:endParaRPr>
          </a:p>
          <a:p>
            <a:pPr algn="just">
              <a:spcAft>
                <a:spcPts val="600"/>
              </a:spcAft>
            </a:pPr>
            <a:r>
              <a:rPr lang="en-US" dirty="0">
                <a:solidFill>
                  <a:schemeClr val="tx2">
                    <a:lumMod val="75000"/>
                  </a:schemeClr>
                </a:solidFill>
                <a:cs typeface="Times New Roman" panose="02020603050405020304" pitchFamily="18" charset="0"/>
              </a:rPr>
              <a:t>- </a:t>
            </a:r>
            <a:r>
              <a:rPr lang="ru-RU" dirty="0">
                <a:solidFill>
                  <a:schemeClr val="tx2">
                    <a:lumMod val="75000"/>
                  </a:schemeClr>
                </a:solidFill>
                <a:cs typeface="Times New Roman" panose="02020603050405020304" pitchFamily="18" charset="0"/>
              </a:rPr>
              <a:t>На сколько объективно собранные рыночные данные, описывают действительные характеристики рынка недвижимости?</a:t>
            </a:r>
          </a:p>
          <a:p>
            <a:endParaRPr lang="en-US"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0" name="Выноска-облако 9">
            <a:extLst>
              <a:ext uri="{FF2B5EF4-FFF2-40B4-BE49-F238E27FC236}">
                <a16:creationId xmlns:a16="http://schemas.microsoft.com/office/drawing/2014/main" id="{C07C0F78-80B4-714D-8C27-EAC8E16A2238}"/>
              </a:ext>
            </a:extLst>
          </p:cNvPr>
          <p:cNvSpPr/>
          <p:nvPr/>
        </p:nvSpPr>
        <p:spPr>
          <a:xfrm rot="2532102">
            <a:off x="5939038" y="1473059"/>
            <a:ext cx="1582844" cy="1679350"/>
          </a:xfrm>
          <a:prstGeom prst="cloudCallout">
            <a:avLst>
              <a:gd name="adj1" fmla="val -52543"/>
              <a:gd name="adj2" fmla="val 5330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Номер слайда 3">
            <a:extLst>
              <a:ext uri="{FF2B5EF4-FFF2-40B4-BE49-F238E27FC236}">
                <a16:creationId xmlns:a16="http://schemas.microsoft.com/office/drawing/2014/main" id="{EE42EDCD-875B-A54B-8B4D-8ADE17A8D77A}"/>
              </a:ext>
            </a:extLst>
          </p:cNvPr>
          <p:cNvSpPr>
            <a:spLocks noGrp="1"/>
          </p:cNvSpPr>
          <p:nvPr>
            <p:ph type="sldNum" sz="quarter" idx="12"/>
          </p:nvPr>
        </p:nvSpPr>
        <p:spPr/>
        <p:txBody>
          <a:bodyPr/>
          <a:lstStyle/>
          <a:p>
            <a:fld id="{1B3261D6-CC2A-9E49-88E2-AEC025041568}" type="slidenum">
              <a:rPr lang="ru-RU" smtClean="0"/>
              <a:t>40</a:t>
            </a:fld>
            <a:endParaRPr lang="ru-RU"/>
          </a:p>
        </p:txBody>
      </p:sp>
    </p:spTree>
    <p:extLst>
      <p:ext uri="{BB962C8B-B14F-4D97-AF65-F5344CB8AC3E}">
        <p14:creationId xmlns:p14="http://schemas.microsoft.com/office/powerpoint/2010/main" val="38073231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723900" y="632506"/>
            <a:ext cx="10744200" cy="788080"/>
          </a:xfrm>
        </p:spPr>
        <p:txBody>
          <a:bodyPr/>
          <a:lstStyle/>
          <a:p>
            <a:r>
              <a:rPr lang="ru-RU" sz="2400" b="1" dirty="0">
                <a:latin typeface="+mn-lt"/>
                <a:cs typeface="Times New Roman" panose="02020603050405020304" pitchFamily="18" charset="0"/>
              </a:rPr>
              <a:t>«Айсберги Репина» - соотношение публичной и закрытой информации на рынке недвижимости</a:t>
            </a:r>
            <a:endParaRPr lang="ru-RU" sz="2400" dirty="0">
              <a:latin typeface="+mn-lt"/>
            </a:endParaRPr>
          </a:p>
        </p:txBody>
      </p:sp>
      <p:pic>
        <p:nvPicPr>
          <p:cNvPr id="6" name="Рисунок 5">
            <a:extLst>
              <a:ext uri="{FF2B5EF4-FFF2-40B4-BE49-F238E27FC236}">
                <a16:creationId xmlns:a16="http://schemas.microsoft.com/office/drawing/2014/main" id="{4B0F7E96-F7C4-794F-B606-FF2B324C26A9}"/>
              </a:ext>
            </a:extLst>
          </p:cNvPr>
          <p:cNvPicPr>
            <a:picLocks noChangeAspect="1"/>
          </p:cNvPicPr>
          <p:nvPr/>
        </p:nvPicPr>
        <p:blipFill>
          <a:blip r:embed="rId3"/>
          <a:stretch>
            <a:fillRect/>
          </a:stretch>
        </p:blipFill>
        <p:spPr>
          <a:xfrm>
            <a:off x="3067216" y="1757517"/>
            <a:ext cx="1952163" cy="1924050"/>
          </a:xfrm>
          <a:prstGeom prst="rect">
            <a:avLst/>
          </a:prstGeom>
          <a:ln>
            <a:solidFill>
              <a:schemeClr val="bg1">
                <a:lumMod val="65000"/>
              </a:schemeClr>
            </a:solidFill>
          </a:ln>
        </p:spPr>
      </p:pic>
      <p:pic>
        <p:nvPicPr>
          <p:cNvPr id="7" name="Рисунок 6">
            <a:extLst>
              <a:ext uri="{FF2B5EF4-FFF2-40B4-BE49-F238E27FC236}">
                <a16:creationId xmlns:a16="http://schemas.microsoft.com/office/drawing/2014/main" id="{5B8D975F-472F-A84F-9C70-F09410DB7978}"/>
              </a:ext>
            </a:extLst>
          </p:cNvPr>
          <p:cNvPicPr>
            <a:picLocks noChangeAspect="1"/>
          </p:cNvPicPr>
          <p:nvPr/>
        </p:nvPicPr>
        <p:blipFill rotWithShape="1">
          <a:blip r:embed="rId4"/>
          <a:srcRect l="7034" r="13980"/>
          <a:stretch/>
        </p:blipFill>
        <p:spPr>
          <a:xfrm>
            <a:off x="6266151" y="1845624"/>
            <a:ext cx="2019331" cy="1899382"/>
          </a:xfrm>
          <a:prstGeom prst="rect">
            <a:avLst/>
          </a:prstGeom>
          <a:ln>
            <a:solidFill>
              <a:schemeClr val="bg1">
                <a:lumMod val="65000"/>
              </a:schemeClr>
            </a:solidFill>
          </a:ln>
        </p:spPr>
      </p:pic>
      <p:pic>
        <p:nvPicPr>
          <p:cNvPr id="8" name="Рисунок 7">
            <a:extLst>
              <a:ext uri="{FF2B5EF4-FFF2-40B4-BE49-F238E27FC236}">
                <a16:creationId xmlns:a16="http://schemas.microsoft.com/office/drawing/2014/main" id="{598B5EAE-1F42-D14B-A6E7-717582AD8DC6}"/>
              </a:ext>
            </a:extLst>
          </p:cNvPr>
          <p:cNvPicPr>
            <a:picLocks noChangeAspect="1"/>
          </p:cNvPicPr>
          <p:nvPr/>
        </p:nvPicPr>
        <p:blipFill>
          <a:blip r:embed="rId5"/>
          <a:stretch>
            <a:fillRect/>
          </a:stretch>
        </p:blipFill>
        <p:spPr>
          <a:xfrm>
            <a:off x="3057213" y="3989999"/>
            <a:ext cx="1904617" cy="1914802"/>
          </a:xfrm>
          <a:prstGeom prst="rect">
            <a:avLst/>
          </a:prstGeom>
          <a:ln>
            <a:solidFill>
              <a:schemeClr val="bg1">
                <a:lumMod val="65000"/>
              </a:schemeClr>
            </a:solidFill>
          </a:ln>
        </p:spPr>
      </p:pic>
      <p:grpSp>
        <p:nvGrpSpPr>
          <p:cNvPr id="9" name="Группа 8">
            <a:extLst>
              <a:ext uri="{FF2B5EF4-FFF2-40B4-BE49-F238E27FC236}">
                <a16:creationId xmlns:a16="http://schemas.microsoft.com/office/drawing/2014/main" id="{BFB9F0CD-3691-BB4F-A783-500822702B90}"/>
              </a:ext>
            </a:extLst>
          </p:cNvPr>
          <p:cNvGrpSpPr/>
          <p:nvPr/>
        </p:nvGrpSpPr>
        <p:grpSpPr>
          <a:xfrm>
            <a:off x="6266151" y="4000236"/>
            <a:ext cx="2190383" cy="1791906"/>
            <a:chOff x="6076139" y="4151612"/>
            <a:chExt cx="2190383" cy="1791906"/>
          </a:xfrm>
        </p:grpSpPr>
        <p:pic>
          <p:nvPicPr>
            <p:cNvPr id="10" name="Рисунок 9">
              <a:extLst>
                <a:ext uri="{FF2B5EF4-FFF2-40B4-BE49-F238E27FC236}">
                  <a16:creationId xmlns:a16="http://schemas.microsoft.com/office/drawing/2014/main" id="{2F478E38-A115-6B44-ACCE-89EF86721248}"/>
                </a:ext>
              </a:extLst>
            </p:cNvPr>
            <p:cNvPicPr/>
            <p:nvPr/>
          </p:nvPicPr>
          <p:blipFill>
            <a:blip r:embed="rId6">
              <a:extLst>
                <a:ext uri="{BEBA8EAE-BF5A-486C-A8C5-ECC9F3942E4B}">
                  <a14:imgProps xmlns:a14="http://schemas.microsoft.com/office/drawing/2010/main">
                    <a14:imgLayer r:embed="rId7">
                      <a14:imgEffect>
                        <a14:artisticMarker/>
                      </a14:imgEffect>
                      <a14:imgEffect>
                        <a14:sharpenSoften amount="25000"/>
                      </a14:imgEffect>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6220585" y="4203486"/>
              <a:ext cx="1924050" cy="1704975"/>
            </a:xfrm>
            <a:prstGeom prst="rect">
              <a:avLst/>
            </a:prstGeom>
            <a:noFill/>
            <a:ln w="12700">
              <a:solidFill>
                <a:schemeClr val="bg1">
                  <a:lumMod val="65000"/>
                </a:schemeClr>
              </a:solidFill>
            </a:ln>
            <a:effectLst>
              <a:softEdge rad="63500"/>
            </a:effectLst>
          </p:spPr>
        </p:pic>
        <p:sp>
          <p:nvSpPr>
            <p:cNvPr id="11" name="Прямоугольник 10">
              <a:extLst>
                <a:ext uri="{FF2B5EF4-FFF2-40B4-BE49-F238E27FC236}">
                  <a16:creationId xmlns:a16="http://schemas.microsoft.com/office/drawing/2014/main" id="{CB3331B7-E6A6-894C-92AD-B1DCCA1ECCE7}"/>
                </a:ext>
              </a:extLst>
            </p:cNvPr>
            <p:cNvSpPr/>
            <p:nvPr/>
          </p:nvSpPr>
          <p:spPr>
            <a:xfrm>
              <a:off x="6076139" y="4151612"/>
              <a:ext cx="2190383" cy="179190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anose="02020603050405020304" pitchFamily="18" charset="0"/>
                <a:cs typeface="Times New Roman" panose="02020603050405020304" pitchFamily="18" charset="0"/>
              </a:endParaRPr>
            </a:p>
          </p:txBody>
        </p:sp>
      </p:grpSp>
      <p:grpSp>
        <p:nvGrpSpPr>
          <p:cNvPr id="12" name="Group 4">
            <a:extLst>
              <a:ext uri="{FF2B5EF4-FFF2-40B4-BE49-F238E27FC236}">
                <a16:creationId xmlns:a16="http://schemas.microsoft.com/office/drawing/2014/main" id="{65FE3A9F-369A-604F-8375-78D1B0B98D83}"/>
              </a:ext>
            </a:extLst>
          </p:cNvPr>
          <p:cNvGrpSpPr/>
          <p:nvPr/>
        </p:nvGrpSpPr>
        <p:grpSpPr>
          <a:xfrm>
            <a:off x="5616257" y="1672520"/>
            <a:ext cx="43013" cy="2245589"/>
            <a:chOff x="5508525" y="2196749"/>
            <a:chExt cx="57351" cy="2994118"/>
          </a:xfrm>
          <a:solidFill>
            <a:schemeClr val="accent5"/>
          </a:solidFill>
        </p:grpSpPr>
        <p:sp>
          <p:nvSpPr>
            <p:cNvPr id="13" name="Oval 3">
              <a:extLst>
                <a:ext uri="{FF2B5EF4-FFF2-40B4-BE49-F238E27FC236}">
                  <a16:creationId xmlns:a16="http://schemas.microsoft.com/office/drawing/2014/main" id="{FCD3DB14-2719-4F4A-BB1F-CB141EFB1B94}"/>
                </a:ext>
              </a:extLst>
            </p:cNvPr>
            <p:cNvSpPr/>
            <p:nvPr/>
          </p:nvSpPr>
          <p:spPr>
            <a:xfrm>
              <a:off x="5508525" y="2196749"/>
              <a:ext cx="57351" cy="57351"/>
            </a:xfrm>
            <a:prstGeom prst="ellipse">
              <a:avLst/>
            </a:prstGeom>
            <a:grpFill/>
            <a:ln w="12700">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latin typeface="Times New Roman" panose="02020603050405020304" pitchFamily="18" charset="0"/>
                <a:cs typeface="Times New Roman" panose="02020603050405020304" pitchFamily="18" charset="0"/>
              </a:endParaRPr>
            </a:p>
          </p:txBody>
        </p:sp>
        <p:cxnSp>
          <p:nvCxnSpPr>
            <p:cNvPr id="14" name="Straight Connector 6">
              <a:extLst>
                <a:ext uri="{FF2B5EF4-FFF2-40B4-BE49-F238E27FC236}">
                  <a16:creationId xmlns:a16="http://schemas.microsoft.com/office/drawing/2014/main" id="{8C252289-B796-DE40-9203-363A218FF133}"/>
                </a:ext>
              </a:extLst>
            </p:cNvPr>
            <p:cNvCxnSpPr/>
            <p:nvPr/>
          </p:nvCxnSpPr>
          <p:spPr>
            <a:xfrm>
              <a:off x="5537200" y="2377824"/>
              <a:ext cx="0" cy="170256"/>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7">
              <a:extLst>
                <a:ext uri="{FF2B5EF4-FFF2-40B4-BE49-F238E27FC236}">
                  <a16:creationId xmlns:a16="http://schemas.microsoft.com/office/drawing/2014/main" id="{C1B07BBD-FC57-A743-A704-3B067766D518}"/>
                </a:ext>
              </a:extLst>
            </p:cNvPr>
            <p:cNvCxnSpPr/>
            <p:nvPr/>
          </p:nvCxnSpPr>
          <p:spPr>
            <a:xfrm>
              <a:off x="5537200" y="2862699"/>
              <a:ext cx="0" cy="170256"/>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8">
              <a:extLst>
                <a:ext uri="{FF2B5EF4-FFF2-40B4-BE49-F238E27FC236}">
                  <a16:creationId xmlns:a16="http://schemas.microsoft.com/office/drawing/2014/main" id="{8DBE0C5C-E666-7548-8837-A787F7292D6C}"/>
                </a:ext>
              </a:extLst>
            </p:cNvPr>
            <p:cNvCxnSpPr/>
            <p:nvPr/>
          </p:nvCxnSpPr>
          <p:spPr>
            <a:xfrm>
              <a:off x="5537200" y="3347573"/>
              <a:ext cx="0" cy="170256"/>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9">
              <a:extLst>
                <a:ext uri="{FF2B5EF4-FFF2-40B4-BE49-F238E27FC236}">
                  <a16:creationId xmlns:a16="http://schemas.microsoft.com/office/drawing/2014/main" id="{08C836ED-CDE1-3349-BFAD-1C9EEFEEFBCB}"/>
                </a:ext>
              </a:extLst>
            </p:cNvPr>
            <p:cNvCxnSpPr/>
            <p:nvPr/>
          </p:nvCxnSpPr>
          <p:spPr>
            <a:xfrm>
              <a:off x="5537200" y="3832448"/>
              <a:ext cx="0" cy="170256"/>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0">
              <a:extLst>
                <a:ext uri="{FF2B5EF4-FFF2-40B4-BE49-F238E27FC236}">
                  <a16:creationId xmlns:a16="http://schemas.microsoft.com/office/drawing/2014/main" id="{38C65EF3-AF07-DD4A-8FBB-E56D2DDC7B1A}"/>
                </a:ext>
              </a:extLst>
            </p:cNvPr>
            <p:cNvCxnSpPr/>
            <p:nvPr/>
          </p:nvCxnSpPr>
          <p:spPr>
            <a:xfrm>
              <a:off x="5537200" y="4317323"/>
              <a:ext cx="0" cy="170256"/>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Oval 11">
              <a:extLst>
                <a:ext uri="{FF2B5EF4-FFF2-40B4-BE49-F238E27FC236}">
                  <a16:creationId xmlns:a16="http://schemas.microsoft.com/office/drawing/2014/main" id="{38640AD5-EBCF-114D-9970-3F487ED8A1DB}"/>
                </a:ext>
              </a:extLst>
            </p:cNvPr>
            <p:cNvSpPr/>
            <p:nvPr/>
          </p:nvSpPr>
          <p:spPr>
            <a:xfrm>
              <a:off x="5508525" y="3160837"/>
              <a:ext cx="57351" cy="57351"/>
            </a:xfrm>
            <a:prstGeom prst="ellipse">
              <a:avLst/>
            </a:prstGeom>
            <a:grpFill/>
            <a:ln w="12700">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latin typeface="Times New Roman" panose="02020603050405020304" pitchFamily="18" charset="0"/>
                <a:cs typeface="Times New Roman" panose="02020603050405020304" pitchFamily="18" charset="0"/>
              </a:endParaRPr>
            </a:p>
          </p:txBody>
        </p:sp>
        <p:sp>
          <p:nvSpPr>
            <p:cNvPr id="20" name="Oval 12">
              <a:extLst>
                <a:ext uri="{FF2B5EF4-FFF2-40B4-BE49-F238E27FC236}">
                  <a16:creationId xmlns:a16="http://schemas.microsoft.com/office/drawing/2014/main" id="{9A638AE7-76AF-9F40-B060-BC379A0BB86F}"/>
                </a:ext>
              </a:extLst>
            </p:cNvPr>
            <p:cNvSpPr/>
            <p:nvPr/>
          </p:nvSpPr>
          <p:spPr>
            <a:xfrm>
              <a:off x="5508525" y="2678793"/>
              <a:ext cx="57351" cy="57351"/>
            </a:xfrm>
            <a:prstGeom prst="ellipse">
              <a:avLst/>
            </a:prstGeom>
            <a:grpFill/>
            <a:ln w="12700">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latin typeface="Times New Roman" panose="02020603050405020304" pitchFamily="18" charset="0"/>
                <a:cs typeface="Times New Roman" panose="02020603050405020304" pitchFamily="18" charset="0"/>
              </a:endParaRPr>
            </a:p>
          </p:txBody>
        </p:sp>
        <p:sp>
          <p:nvSpPr>
            <p:cNvPr id="21" name="Oval 13">
              <a:extLst>
                <a:ext uri="{FF2B5EF4-FFF2-40B4-BE49-F238E27FC236}">
                  <a16:creationId xmlns:a16="http://schemas.microsoft.com/office/drawing/2014/main" id="{92327B0C-A06B-0F40-97E1-905CC81EAD3D}"/>
                </a:ext>
              </a:extLst>
            </p:cNvPr>
            <p:cNvSpPr/>
            <p:nvPr/>
          </p:nvSpPr>
          <p:spPr>
            <a:xfrm>
              <a:off x="5508525" y="3642881"/>
              <a:ext cx="57351" cy="57351"/>
            </a:xfrm>
            <a:prstGeom prst="ellipse">
              <a:avLst/>
            </a:prstGeom>
            <a:grpFill/>
            <a:ln w="12700">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latin typeface="Times New Roman" panose="02020603050405020304" pitchFamily="18" charset="0"/>
                <a:cs typeface="Times New Roman" panose="02020603050405020304" pitchFamily="18" charset="0"/>
              </a:endParaRPr>
            </a:p>
          </p:txBody>
        </p:sp>
        <p:sp>
          <p:nvSpPr>
            <p:cNvPr id="22" name="Oval 14">
              <a:extLst>
                <a:ext uri="{FF2B5EF4-FFF2-40B4-BE49-F238E27FC236}">
                  <a16:creationId xmlns:a16="http://schemas.microsoft.com/office/drawing/2014/main" id="{57C935F0-E3FA-1F47-8E68-2214A1B8669E}"/>
                </a:ext>
              </a:extLst>
            </p:cNvPr>
            <p:cNvSpPr/>
            <p:nvPr/>
          </p:nvSpPr>
          <p:spPr>
            <a:xfrm>
              <a:off x="5508525" y="4124925"/>
              <a:ext cx="57351" cy="57351"/>
            </a:xfrm>
            <a:prstGeom prst="ellipse">
              <a:avLst/>
            </a:prstGeom>
            <a:grpFill/>
            <a:ln w="12700">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latin typeface="Times New Roman" panose="02020603050405020304" pitchFamily="18" charset="0"/>
                <a:cs typeface="Times New Roman" panose="02020603050405020304" pitchFamily="18" charset="0"/>
              </a:endParaRPr>
            </a:p>
          </p:txBody>
        </p:sp>
        <p:sp>
          <p:nvSpPr>
            <p:cNvPr id="23" name="Oval 15">
              <a:extLst>
                <a:ext uri="{FF2B5EF4-FFF2-40B4-BE49-F238E27FC236}">
                  <a16:creationId xmlns:a16="http://schemas.microsoft.com/office/drawing/2014/main" id="{D88973EA-E72E-5440-A26C-5751C98A8DCD}"/>
                </a:ext>
              </a:extLst>
            </p:cNvPr>
            <p:cNvSpPr/>
            <p:nvPr/>
          </p:nvSpPr>
          <p:spPr>
            <a:xfrm>
              <a:off x="5508525" y="4606972"/>
              <a:ext cx="57351" cy="57351"/>
            </a:xfrm>
            <a:prstGeom prst="ellipse">
              <a:avLst/>
            </a:prstGeom>
            <a:grpFill/>
            <a:ln w="12700">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latin typeface="Times New Roman" panose="02020603050405020304" pitchFamily="18" charset="0"/>
                <a:cs typeface="Times New Roman" panose="02020603050405020304" pitchFamily="18" charset="0"/>
              </a:endParaRPr>
            </a:p>
          </p:txBody>
        </p:sp>
        <p:cxnSp>
          <p:nvCxnSpPr>
            <p:cNvPr id="24" name="Straight Connector 18">
              <a:extLst>
                <a:ext uri="{FF2B5EF4-FFF2-40B4-BE49-F238E27FC236}">
                  <a16:creationId xmlns:a16="http://schemas.microsoft.com/office/drawing/2014/main" id="{DF996E0E-00D5-5640-94F5-7D92088D743C}"/>
                </a:ext>
              </a:extLst>
            </p:cNvPr>
            <p:cNvCxnSpPr/>
            <p:nvPr/>
          </p:nvCxnSpPr>
          <p:spPr>
            <a:xfrm>
              <a:off x="5537200" y="4843867"/>
              <a:ext cx="0" cy="170256"/>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Oval 19">
              <a:extLst>
                <a:ext uri="{FF2B5EF4-FFF2-40B4-BE49-F238E27FC236}">
                  <a16:creationId xmlns:a16="http://schemas.microsoft.com/office/drawing/2014/main" id="{B4DDF5ED-A2F6-1D4C-98BE-04B69A13EC17}"/>
                </a:ext>
              </a:extLst>
            </p:cNvPr>
            <p:cNvSpPr/>
            <p:nvPr/>
          </p:nvSpPr>
          <p:spPr>
            <a:xfrm>
              <a:off x="5508525" y="5133516"/>
              <a:ext cx="57351" cy="57351"/>
            </a:xfrm>
            <a:prstGeom prst="ellipse">
              <a:avLst/>
            </a:prstGeom>
            <a:grpFill/>
            <a:ln w="12700">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latin typeface="Times New Roman" panose="02020603050405020304" pitchFamily="18" charset="0"/>
                <a:cs typeface="Times New Roman" panose="02020603050405020304" pitchFamily="18" charset="0"/>
              </a:endParaRPr>
            </a:p>
          </p:txBody>
        </p:sp>
      </p:grpSp>
      <p:grpSp>
        <p:nvGrpSpPr>
          <p:cNvPr id="26" name="Group 4">
            <a:extLst>
              <a:ext uri="{FF2B5EF4-FFF2-40B4-BE49-F238E27FC236}">
                <a16:creationId xmlns:a16="http://schemas.microsoft.com/office/drawing/2014/main" id="{B5B81E9B-A19A-9045-B4E1-E974F7B67496}"/>
              </a:ext>
            </a:extLst>
          </p:cNvPr>
          <p:cNvGrpSpPr/>
          <p:nvPr/>
        </p:nvGrpSpPr>
        <p:grpSpPr>
          <a:xfrm>
            <a:off x="5629404" y="3918109"/>
            <a:ext cx="43013" cy="2245589"/>
            <a:chOff x="5508525" y="2196749"/>
            <a:chExt cx="57351" cy="2994118"/>
          </a:xfrm>
          <a:solidFill>
            <a:schemeClr val="accent5"/>
          </a:solidFill>
        </p:grpSpPr>
        <p:sp>
          <p:nvSpPr>
            <p:cNvPr id="27" name="Oval 3">
              <a:extLst>
                <a:ext uri="{FF2B5EF4-FFF2-40B4-BE49-F238E27FC236}">
                  <a16:creationId xmlns:a16="http://schemas.microsoft.com/office/drawing/2014/main" id="{742BCACB-9B35-1B48-BFEB-A126B7A32728}"/>
                </a:ext>
              </a:extLst>
            </p:cNvPr>
            <p:cNvSpPr/>
            <p:nvPr/>
          </p:nvSpPr>
          <p:spPr>
            <a:xfrm>
              <a:off x="5508525" y="2196749"/>
              <a:ext cx="57351" cy="57351"/>
            </a:xfrm>
            <a:prstGeom prst="ellipse">
              <a:avLst/>
            </a:prstGeom>
            <a:grpFill/>
            <a:ln w="12700">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latin typeface="Times New Roman" panose="02020603050405020304" pitchFamily="18" charset="0"/>
                <a:cs typeface="Times New Roman" panose="02020603050405020304" pitchFamily="18" charset="0"/>
              </a:endParaRPr>
            </a:p>
          </p:txBody>
        </p:sp>
        <p:cxnSp>
          <p:nvCxnSpPr>
            <p:cNvPr id="28" name="Straight Connector 6">
              <a:extLst>
                <a:ext uri="{FF2B5EF4-FFF2-40B4-BE49-F238E27FC236}">
                  <a16:creationId xmlns:a16="http://schemas.microsoft.com/office/drawing/2014/main" id="{211C05C3-EE60-5946-BB8F-5503FFB26BB7}"/>
                </a:ext>
              </a:extLst>
            </p:cNvPr>
            <p:cNvCxnSpPr/>
            <p:nvPr/>
          </p:nvCxnSpPr>
          <p:spPr>
            <a:xfrm>
              <a:off x="5537200" y="2377824"/>
              <a:ext cx="0" cy="170256"/>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7">
              <a:extLst>
                <a:ext uri="{FF2B5EF4-FFF2-40B4-BE49-F238E27FC236}">
                  <a16:creationId xmlns:a16="http://schemas.microsoft.com/office/drawing/2014/main" id="{4656AD86-4AA0-8B45-861B-EA19D514EC1C}"/>
                </a:ext>
              </a:extLst>
            </p:cNvPr>
            <p:cNvCxnSpPr/>
            <p:nvPr/>
          </p:nvCxnSpPr>
          <p:spPr>
            <a:xfrm>
              <a:off x="5537200" y="2862699"/>
              <a:ext cx="0" cy="170256"/>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8">
              <a:extLst>
                <a:ext uri="{FF2B5EF4-FFF2-40B4-BE49-F238E27FC236}">
                  <a16:creationId xmlns:a16="http://schemas.microsoft.com/office/drawing/2014/main" id="{180B5344-7FB0-FE4E-8AF8-27BFD5B21A82}"/>
                </a:ext>
              </a:extLst>
            </p:cNvPr>
            <p:cNvCxnSpPr/>
            <p:nvPr/>
          </p:nvCxnSpPr>
          <p:spPr>
            <a:xfrm>
              <a:off x="5537200" y="3347573"/>
              <a:ext cx="0" cy="170256"/>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9">
              <a:extLst>
                <a:ext uri="{FF2B5EF4-FFF2-40B4-BE49-F238E27FC236}">
                  <a16:creationId xmlns:a16="http://schemas.microsoft.com/office/drawing/2014/main" id="{DB8B2635-4161-E847-9DAC-D5F247D325BD}"/>
                </a:ext>
              </a:extLst>
            </p:cNvPr>
            <p:cNvCxnSpPr/>
            <p:nvPr/>
          </p:nvCxnSpPr>
          <p:spPr>
            <a:xfrm>
              <a:off x="5537200" y="3832448"/>
              <a:ext cx="0" cy="170256"/>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10">
              <a:extLst>
                <a:ext uri="{FF2B5EF4-FFF2-40B4-BE49-F238E27FC236}">
                  <a16:creationId xmlns:a16="http://schemas.microsoft.com/office/drawing/2014/main" id="{9F8141C5-505D-5C43-9336-DB0389BABF85}"/>
                </a:ext>
              </a:extLst>
            </p:cNvPr>
            <p:cNvCxnSpPr/>
            <p:nvPr/>
          </p:nvCxnSpPr>
          <p:spPr>
            <a:xfrm>
              <a:off x="5537200" y="4317323"/>
              <a:ext cx="0" cy="170256"/>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3" name="Oval 11">
              <a:extLst>
                <a:ext uri="{FF2B5EF4-FFF2-40B4-BE49-F238E27FC236}">
                  <a16:creationId xmlns:a16="http://schemas.microsoft.com/office/drawing/2014/main" id="{4D6C9AC6-1BCA-CE42-A413-DEA1FCAE6EAF}"/>
                </a:ext>
              </a:extLst>
            </p:cNvPr>
            <p:cNvSpPr/>
            <p:nvPr/>
          </p:nvSpPr>
          <p:spPr>
            <a:xfrm>
              <a:off x="5508525" y="3160837"/>
              <a:ext cx="57351" cy="57351"/>
            </a:xfrm>
            <a:prstGeom prst="ellipse">
              <a:avLst/>
            </a:prstGeom>
            <a:grpFill/>
            <a:ln w="12700">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latin typeface="Times New Roman" panose="02020603050405020304" pitchFamily="18" charset="0"/>
                <a:cs typeface="Times New Roman" panose="02020603050405020304" pitchFamily="18" charset="0"/>
              </a:endParaRPr>
            </a:p>
          </p:txBody>
        </p:sp>
        <p:sp>
          <p:nvSpPr>
            <p:cNvPr id="34" name="Oval 12">
              <a:extLst>
                <a:ext uri="{FF2B5EF4-FFF2-40B4-BE49-F238E27FC236}">
                  <a16:creationId xmlns:a16="http://schemas.microsoft.com/office/drawing/2014/main" id="{86908C82-F73D-5346-BA3E-8F92B2E48C4E}"/>
                </a:ext>
              </a:extLst>
            </p:cNvPr>
            <p:cNvSpPr/>
            <p:nvPr/>
          </p:nvSpPr>
          <p:spPr>
            <a:xfrm>
              <a:off x="5508525" y="2678793"/>
              <a:ext cx="57351" cy="57351"/>
            </a:xfrm>
            <a:prstGeom prst="ellipse">
              <a:avLst/>
            </a:prstGeom>
            <a:grpFill/>
            <a:ln w="12700">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latin typeface="Times New Roman" panose="02020603050405020304" pitchFamily="18" charset="0"/>
                <a:cs typeface="Times New Roman" panose="02020603050405020304" pitchFamily="18" charset="0"/>
              </a:endParaRPr>
            </a:p>
          </p:txBody>
        </p:sp>
        <p:sp>
          <p:nvSpPr>
            <p:cNvPr id="35" name="Oval 13">
              <a:extLst>
                <a:ext uri="{FF2B5EF4-FFF2-40B4-BE49-F238E27FC236}">
                  <a16:creationId xmlns:a16="http://schemas.microsoft.com/office/drawing/2014/main" id="{3CEF11A3-E4CE-A742-8E55-A02B0FFD3B5B}"/>
                </a:ext>
              </a:extLst>
            </p:cNvPr>
            <p:cNvSpPr/>
            <p:nvPr/>
          </p:nvSpPr>
          <p:spPr>
            <a:xfrm>
              <a:off x="5508525" y="3642881"/>
              <a:ext cx="57351" cy="57351"/>
            </a:xfrm>
            <a:prstGeom prst="ellipse">
              <a:avLst/>
            </a:prstGeom>
            <a:grpFill/>
            <a:ln w="12700">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latin typeface="Times New Roman" panose="02020603050405020304" pitchFamily="18" charset="0"/>
                <a:cs typeface="Times New Roman" panose="02020603050405020304" pitchFamily="18" charset="0"/>
              </a:endParaRPr>
            </a:p>
          </p:txBody>
        </p:sp>
        <p:sp>
          <p:nvSpPr>
            <p:cNvPr id="36" name="Oval 14">
              <a:extLst>
                <a:ext uri="{FF2B5EF4-FFF2-40B4-BE49-F238E27FC236}">
                  <a16:creationId xmlns:a16="http://schemas.microsoft.com/office/drawing/2014/main" id="{311479B5-5D27-624D-B247-00593DA41CF4}"/>
                </a:ext>
              </a:extLst>
            </p:cNvPr>
            <p:cNvSpPr/>
            <p:nvPr/>
          </p:nvSpPr>
          <p:spPr>
            <a:xfrm>
              <a:off x="5508525" y="4124925"/>
              <a:ext cx="57351" cy="57351"/>
            </a:xfrm>
            <a:prstGeom prst="ellipse">
              <a:avLst/>
            </a:prstGeom>
            <a:grpFill/>
            <a:ln w="12700">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latin typeface="Times New Roman" panose="02020603050405020304" pitchFamily="18" charset="0"/>
                <a:cs typeface="Times New Roman" panose="02020603050405020304" pitchFamily="18" charset="0"/>
              </a:endParaRPr>
            </a:p>
          </p:txBody>
        </p:sp>
        <p:sp>
          <p:nvSpPr>
            <p:cNvPr id="37" name="Oval 15">
              <a:extLst>
                <a:ext uri="{FF2B5EF4-FFF2-40B4-BE49-F238E27FC236}">
                  <a16:creationId xmlns:a16="http://schemas.microsoft.com/office/drawing/2014/main" id="{C51E54F2-D3B4-7C4C-9598-3027998CDCD6}"/>
                </a:ext>
              </a:extLst>
            </p:cNvPr>
            <p:cNvSpPr/>
            <p:nvPr/>
          </p:nvSpPr>
          <p:spPr>
            <a:xfrm>
              <a:off x="5508525" y="4606972"/>
              <a:ext cx="57351" cy="57351"/>
            </a:xfrm>
            <a:prstGeom prst="ellipse">
              <a:avLst/>
            </a:prstGeom>
            <a:grpFill/>
            <a:ln w="12700">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latin typeface="Times New Roman" panose="02020603050405020304" pitchFamily="18" charset="0"/>
                <a:cs typeface="Times New Roman" panose="02020603050405020304" pitchFamily="18" charset="0"/>
              </a:endParaRPr>
            </a:p>
          </p:txBody>
        </p:sp>
        <p:cxnSp>
          <p:nvCxnSpPr>
            <p:cNvPr id="38" name="Straight Connector 18">
              <a:extLst>
                <a:ext uri="{FF2B5EF4-FFF2-40B4-BE49-F238E27FC236}">
                  <a16:creationId xmlns:a16="http://schemas.microsoft.com/office/drawing/2014/main" id="{C98E831E-404E-6E43-BA03-B05645DD32ED}"/>
                </a:ext>
              </a:extLst>
            </p:cNvPr>
            <p:cNvCxnSpPr/>
            <p:nvPr/>
          </p:nvCxnSpPr>
          <p:spPr>
            <a:xfrm>
              <a:off x="5537200" y="4843867"/>
              <a:ext cx="0" cy="170256"/>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9" name="Oval 19">
              <a:extLst>
                <a:ext uri="{FF2B5EF4-FFF2-40B4-BE49-F238E27FC236}">
                  <a16:creationId xmlns:a16="http://schemas.microsoft.com/office/drawing/2014/main" id="{E42027AE-13E4-8E48-A0AB-CCFEFFD95E40}"/>
                </a:ext>
              </a:extLst>
            </p:cNvPr>
            <p:cNvSpPr/>
            <p:nvPr/>
          </p:nvSpPr>
          <p:spPr>
            <a:xfrm>
              <a:off x="5508525" y="5133516"/>
              <a:ext cx="57351" cy="57351"/>
            </a:xfrm>
            <a:prstGeom prst="ellipse">
              <a:avLst/>
            </a:prstGeom>
            <a:grpFill/>
            <a:ln w="12700">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latin typeface="Times New Roman" panose="02020603050405020304" pitchFamily="18" charset="0"/>
                <a:cs typeface="Times New Roman" panose="02020603050405020304" pitchFamily="18" charset="0"/>
              </a:endParaRPr>
            </a:p>
          </p:txBody>
        </p:sp>
      </p:grpSp>
      <p:sp>
        <p:nvSpPr>
          <p:cNvPr id="40" name="Oval 3">
            <a:extLst>
              <a:ext uri="{FF2B5EF4-FFF2-40B4-BE49-F238E27FC236}">
                <a16:creationId xmlns:a16="http://schemas.microsoft.com/office/drawing/2014/main" id="{CC6A20F6-EBFB-7641-8BB6-10F6A35ED212}"/>
              </a:ext>
            </a:extLst>
          </p:cNvPr>
          <p:cNvSpPr/>
          <p:nvPr/>
        </p:nvSpPr>
        <p:spPr>
          <a:xfrm>
            <a:off x="5816035" y="3405498"/>
            <a:ext cx="280565" cy="28056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Times New Roman" panose="02020603050405020304" pitchFamily="18" charset="0"/>
                <a:cs typeface="Times New Roman" panose="02020603050405020304" pitchFamily="18" charset="0"/>
              </a:rPr>
              <a:t>2</a:t>
            </a:r>
          </a:p>
        </p:txBody>
      </p:sp>
      <p:sp>
        <p:nvSpPr>
          <p:cNvPr id="41" name="Oval 5">
            <a:extLst>
              <a:ext uri="{FF2B5EF4-FFF2-40B4-BE49-F238E27FC236}">
                <a16:creationId xmlns:a16="http://schemas.microsoft.com/office/drawing/2014/main" id="{50250EF9-1C85-AE47-91E7-6818114AEEC3}"/>
              </a:ext>
            </a:extLst>
          </p:cNvPr>
          <p:cNvSpPr/>
          <p:nvPr/>
        </p:nvSpPr>
        <p:spPr>
          <a:xfrm>
            <a:off x="5820175" y="3973432"/>
            <a:ext cx="304445" cy="30621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Times New Roman" panose="02020603050405020304" pitchFamily="18" charset="0"/>
                <a:cs typeface="Times New Roman" panose="02020603050405020304" pitchFamily="18" charset="0"/>
              </a:rPr>
              <a:t>4</a:t>
            </a:r>
          </a:p>
        </p:txBody>
      </p:sp>
      <p:sp>
        <p:nvSpPr>
          <p:cNvPr id="42" name="Oval 2">
            <a:extLst>
              <a:ext uri="{FF2B5EF4-FFF2-40B4-BE49-F238E27FC236}">
                <a16:creationId xmlns:a16="http://schemas.microsoft.com/office/drawing/2014/main" id="{AEC904DB-44A4-3844-9ED9-F10142C0C67C}"/>
              </a:ext>
            </a:extLst>
          </p:cNvPr>
          <p:cNvSpPr/>
          <p:nvPr/>
        </p:nvSpPr>
        <p:spPr>
          <a:xfrm>
            <a:off x="5155689" y="3382918"/>
            <a:ext cx="280565" cy="28056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Times New Roman" panose="02020603050405020304" pitchFamily="18" charset="0"/>
                <a:cs typeface="Times New Roman" panose="02020603050405020304" pitchFamily="18" charset="0"/>
              </a:rPr>
              <a:t>1</a:t>
            </a:r>
          </a:p>
        </p:txBody>
      </p:sp>
      <p:sp>
        <p:nvSpPr>
          <p:cNvPr id="43" name="Oval 4">
            <a:extLst>
              <a:ext uri="{FF2B5EF4-FFF2-40B4-BE49-F238E27FC236}">
                <a16:creationId xmlns:a16="http://schemas.microsoft.com/office/drawing/2014/main" id="{01C1D07F-F9CB-5043-A3EC-6F1009822059}"/>
              </a:ext>
            </a:extLst>
          </p:cNvPr>
          <p:cNvSpPr/>
          <p:nvPr/>
        </p:nvSpPr>
        <p:spPr>
          <a:xfrm>
            <a:off x="5124808" y="3947754"/>
            <a:ext cx="302586" cy="31852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Times New Roman" panose="02020603050405020304" pitchFamily="18" charset="0"/>
                <a:cs typeface="Times New Roman" panose="02020603050405020304" pitchFamily="18" charset="0"/>
              </a:rPr>
              <a:t>3</a:t>
            </a:r>
          </a:p>
        </p:txBody>
      </p:sp>
      <p:sp>
        <p:nvSpPr>
          <p:cNvPr id="44" name="Прямоугольник 43">
            <a:extLst>
              <a:ext uri="{FF2B5EF4-FFF2-40B4-BE49-F238E27FC236}">
                <a16:creationId xmlns:a16="http://schemas.microsoft.com/office/drawing/2014/main" id="{49DC36F2-4EF8-F244-946F-C6594E3DAE35}"/>
              </a:ext>
            </a:extLst>
          </p:cNvPr>
          <p:cNvSpPr/>
          <p:nvPr/>
        </p:nvSpPr>
        <p:spPr>
          <a:xfrm>
            <a:off x="8334647" y="2214771"/>
            <a:ext cx="3519554" cy="954107"/>
          </a:xfrm>
          <a:prstGeom prst="rect">
            <a:avLst/>
          </a:prstGeom>
        </p:spPr>
        <p:txBody>
          <a:bodyPr wrap="square">
            <a:spAutoFit/>
          </a:bodyPr>
          <a:lstStyle/>
          <a:p>
            <a:pPr algn="ctr"/>
            <a:r>
              <a:rPr lang="ru-RU" sz="1350" dirty="0">
                <a:cs typeface="Times New Roman" panose="02020603050405020304" pitchFamily="18" charset="0"/>
              </a:rPr>
              <a:t>Открытая и закрытая часть рынка сопоставимы. По открытой части возможно точно оценить характеристики закрытой части рынка</a:t>
            </a:r>
          </a:p>
        </p:txBody>
      </p:sp>
      <p:sp>
        <p:nvSpPr>
          <p:cNvPr id="45" name="Прямоугольник 44">
            <a:extLst>
              <a:ext uri="{FF2B5EF4-FFF2-40B4-BE49-F238E27FC236}">
                <a16:creationId xmlns:a16="http://schemas.microsoft.com/office/drawing/2014/main" id="{FADD634F-7B53-8747-B00C-21141675BB2D}"/>
              </a:ext>
            </a:extLst>
          </p:cNvPr>
          <p:cNvSpPr/>
          <p:nvPr/>
        </p:nvSpPr>
        <p:spPr>
          <a:xfrm>
            <a:off x="8600980" y="4122427"/>
            <a:ext cx="3203093" cy="923330"/>
          </a:xfrm>
          <a:prstGeom prst="rect">
            <a:avLst/>
          </a:prstGeom>
        </p:spPr>
        <p:txBody>
          <a:bodyPr wrap="square">
            <a:spAutoFit/>
          </a:bodyPr>
          <a:lstStyle/>
          <a:p>
            <a:pPr algn="ctr"/>
            <a:r>
              <a:rPr lang="ru-RU" sz="1350" dirty="0">
                <a:cs typeface="Times New Roman" panose="02020603050405020304" pitchFamily="18" charset="0"/>
              </a:rPr>
              <a:t>Закрытая часть рынка огромна. По открытой части не возможно точно оценить характеристики закрытой части рынка</a:t>
            </a:r>
          </a:p>
        </p:txBody>
      </p:sp>
      <p:sp>
        <p:nvSpPr>
          <p:cNvPr id="46" name="Прямоугольник 45">
            <a:extLst>
              <a:ext uri="{FF2B5EF4-FFF2-40B4-BE49-F238E27FC236}">
                <a16:creationId xmlns:a16="http://schemas.microsoft.com/office/drawing/2014/main" id="{78AAB3C0-55ED-4549-952E-833D9303A709}"/>
              </a:ext>
            </a:extLst>
          </p:cNvPr>
          <p:cNvSpPr/>
          <p:nvPr/>
        </p:nvSpPr>
        <p:spPr>
          <a:xfrm>
            <a:off x="79587" y="2261002"/>
            <a:ext cx="2674185" cy="738664"/>
          </a:xfrm>
          <a:prstGeom prst="rect">
            <a:avLst/>
          </a:prstGeom>
        </p:spPr>
        <p:txBody>
          <a:bodyPr wrap="square">
            <a:spAutoFit/>
          </a:bodyPr>
          <a:lstStyle/>
          <a:p>
            <a:pPr algn="ctr"/>
            <a:r>
              <a:rPr lang="ru-RU" sz="1400" dirty="0">
                <a:cs typeface="Times New Roman" panose="02020603050405020304" pitchFamily="18" charset="0"/>
              </a:rPr>
              <a:t>Видим большую часть, закрытая часть не влияет на оценки характеристик рынка </a:t>
            </a:r>
          </a:p>
        </p:txBody>
      </p:sp>
      <p:sp>
        <p:nvSpPr>
          <p:cNvPr id="47" name="Прямоугольник 46">
            <a:extLst>
              <a:ext uri="{FF2B5EF4-FFF2-40B4-BE49-F238E27FC236}">
                <a16:creationId xmlns:a16="http://schemas.microsoft.com/office/drawing/2014/main" id="{93E3EC5A-ABBB-E644-83C7-F3C0EFFC481D}"/>
              </a:ext>
            </a:extLst>
          </p:cNvPr>
          <p:cNvSpPr/>
          <p:nvPr/>
        </p:nvSpPr>
        <p:spPr>
          <a:xfrm>
            <a:off x="86161" y="4402342"/>
            <a:ext cx="2674185" cy="954107"/>
          </a:xfrm>
          <a:prstGeom prst="rect">
            <a:avLst/>
          </a:prstGeom>
        </p:spPr>
        <p:txBody>
          <a:bodyPr wrap="square">
            <a:spAutoFit/>
          </a:bodyPr>
          <a:lstStyle/>
          <a:p>
            <a:pPr algn="ctr"/>
            <a:r>
              <a:rPr lang="ru-RU" sz="1400" dirty="0">
                <a:cs typeface="Times New Roman" panose="02020603050405020304" pitchFamily="18" charset="0"/>
              </a:rPr>
              <a:t>Открытая часть меньше закрытой не видим всех характеристик влияющих на оценку характеристик рынком </a:t>
            </a:r>
          </a:p>
        </p:txBody>
      </p:sp>
      <p:sp>
        <p:nvSpPr>
          <p:cNvPr id="4" name="Номер слайда 3">
            <a:extLst>
              <a:ext uri="{FF2B5EF4-FFF2-40B4-BE49-F238E27FC236}">
                <a16:creationId xmlns:a16="http://schemas.microsoft.com/office/drawing/2014/main" id="{A6DAFCE2-6855-F042-B108-EEF01953133C}"/>
              </a:ext>
            </a:extLst>
          </p:cNvPr>
          <p:cNvSpPr>
            <a:spLocks noGrp="1"/>
          </p:cNvSpPr>
          <p:nvPr>
            <p:ph type="sldNum" sz="quarter" idx="12"/>
          </p:nvPr>
        </p:nvSpPr>
        <p:spPr/>
        <p:txBody>
          <a:bodyPr/>
          <a:lstStyle/>
          <a:p>
            <a:fld id="{1B3261D6-CC2A-9E49-88E2-AEC025041568}" type="slidenum">
              <a:rPr lang="ru-RU" smtClean="0"/>
              <a:t>41</a:t>
            </a:fld>
            <a:endParaRPr lang="ru-RU"/>
          </a:p>
        </p:txBody>
      </p:sp>
    </p:spTree>
    <p:extLst>
      <p:ext uri="{BB962C8B-B14F-4D97-AF65-F5344CB8AC3E}">
        <p14:creationId xmlns:p14="http://schemas.microsoft.com/office/powerpoint/2010/main" val="33168159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716691" y="580150"/>
            <a:ext cx="10744200" cy="788080"/>
          </a:xfrm>
        </p:spPr>
        <p:txBody>
          <a:bodyPr/>
          <a:lstStyle/>
          <a:p>
            <a:r>
              <a:rPr lang="ru-RU" sz="3000" b="1" dirty="0">
                <a:latin typeface="+mn-lt"/>
                <a:cs typeface="Times New Roman" panose="02020603050405020304" pitchFamily="18" charset="0"/>
              </a:rPr>
              <a:t>Сравнение кадастровой стоимости и рынка земли 2023 год </a:t>
            </a:r>
            <a:endParaRPr lang="ru-RU" sz="3000" dirty="0">
              <a:latin typeface="+mn-lt"/>
            </a:endParaRPr>
          </a:p>
        </p:txBody>
      </p:sp>
      <p:sp>
        <p:nvSpPr>
          <p:cNvPr id="6" name="TextBox 5">
            <a:extLst>
              <a:ext uri="{FF2B5EF4-FFF2-40B4-BE49-F238E27FC236}">
                <a16:creationId xmlns:a16="http://schemas.microsoft.com/office/drawing/2014/main" id="{2A52FE92-DDE6-9E4E-9835-B09B0D129601}"/>
              </a:ext>
            </a:extLst>
          </p:cNvPr>
          <p:cNvSpPr txBox="1"/>
          <p:nvPr/>
        </p:nvSpPr>
        <p:spPr>
          <a:xfrm>
            <a:off x="4539343" y="1312764"/>
            <a:ext cx="2455852" cy="369332"/>
          </a:xfrm>
          <a:prstGeom prst="rect">
            <a:avLst/>
          </a:prstGeom>
          <a:noFill/>
        </p:spPr>
        <p:txBody>
          <a:bodyPr wrap="square" rtlCol="0">
            <a:spAutoFit/>
          </a:bodyPr>
          <a:lstStyle/>
          <a:p>
            <a:r>
              <a:rPr lang="ru-RU" b="1" dirty="0"/>
              <a:t>Предпринимательство</a:t>
            </a:r>
          </a:p>
        </p:txBody>
      </p:sp>
      <p:graphicFrame>
        <p:nvGraphicFramePr>
          <p:cNvPr id="7" name="Таблица 6">
            <a:extLst>
              <a:ext uri="{FF2B5EF4-FFF2-40B4-BE49-F238E27FC236}">
                <a16:creationId xmlns:a16="http://schemas.microsoft.com/office/drawing/2014/main" id="{8F11F647-2E09-8042-BFA0-4EFB1DAFEAF0}"/>
              </a:ext>
            </a:extLst>
          </p:cNvPr>
          <p:cNvGraphicFramePr>
            <a:graphicFrameLocks noGrp="1"/>
          </p:cNvGraphicFramePr>
          <p:nvPr>
            <p:extLst>
              <p:ext uri="{D42A27DB-BD31-4B8C-83A1-F6EECF244321}">
                <p14:modId xmlns:p14="http://schemas.microsoft.com/office/powerpoint/2010/main" val="3343021341"/>
              </p:ext>
            </p:extLst>
          </p:nvPr>
        </p:nvGraphicFramePr>
        <p:xfrm>
          <a:off x="1456040" y="1636400"/>
          <a:ext cx="9265509" cy="2972873"/>
        </p:xfrm>
        <a:graphic>
          <a:graphicData uri="http://schemas.openxmlformats.org/drawingml/2006/table">
            <a:tbl>
              <a:tblPr>
                <a:tableStyleId>{5C22544A-7EE6-4342-B048-85BDC9FD1C3A}</a:tableStyleId>
              </a:tblPr>
              <a:tblGrid>
                <a:gridCol w="3517992">
                  <a:extLst>
                    <a:ext uri="{9D8B030D-6E8A-4147-A177-3AD203B41FA5}">
                      <a16:colId xmlns:a16="http://schemas.microsoft.com/office/drawing/2014/main" val="3045736575"/>
                    </a:ext>
                  </a:extLst>
                </a:gridCol>
                <a:gridCol w="1492070">
                  <a:extLst>
                    <a:ext uri="{9D8B030D-6E8A-4147-A177-3AD203B41FA5}">
                      <a16:colId xmlns:a16="http://schemas.microsoft.com/office/drawing/2014/main" val="38934134"/>
                    </a:ext>
                  </a:extLst>
                </a:gridCol>
                <a:gridCol w="1413540">
                  <a:extLst>
                    <a:ext uri="{9D8B030D-6E8A-4147-A177-3AD203B41FA5}">
                      <a16:colId xmlns:a16="http://schemas.microsoft.com/office/drawing/2014/main" val="3946305761"/>
                    </a:ext>
                  </a:extLst>
                </a:gridCol>
                <a:gridCol w="1413540">
                  <a:extLst>
                    <a:ext uri="{9D8B030D-6E8A-4147-A177-3AD203B41FA5}">
                      <a16:colId xmlns:a16="http://schemas.microsoft.com/office/drawing/2014/main" val="302707901"/>
                    </a:ext>
                  </a:extLst>
                </a:gridCol>
                <a:gridCol w="1428367">
                  <a:extLst>
                    <a:ext uri="{9D8B030D-6E8A-4147-A177-3AD203B41FA5}">
                      <a16:colId xmlns:a16="http://schemas.microsoft.com/office/drawing/2014/main" val="3871859894"/>
                    </a:ext>
                  </a:extLst>
                </a:gridCol>
              </a:tblGrid>
              <a:tr h="427531">
                <a:tc>
                  <a:txBody>
                    <a:bodyPr/>
                    <a:lstStyle/>
                    <a:p>
                      <a:pPr algn="ctr" fontAlgn="t"/>
                      <a:r>
                        <a:rPr lang="ru-RU" sz="1400" u="none" strike="noStrike" dirty="0">
                          <a:solidFill>
                            <a:schemeClr val="bg1"/>
                          </a:solidFill>
                          <a:effectLst/>
                          <a:latin typeface="Arial" panose="020B0604020202020204" pitchFamily="34" charset="0"/>
                          <a:cs typeface="Arial" panose="020B0604020202020204" pitchFamily="34" charset="0"/>
                        </a:rPr>
                        <a:t>Показатель</a:t>
                      </a:r>
                      <a:endParaRPr lang="ru-RU"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lnB w="12700" cap="flat" cmpd="sng" algn="ctr">
                      <a:solidFill>
                        <a:schemeClr val="bg1">
                          <a:lumMod val="75000"/>
                        </a:schemeClr>
                      </a:solidFill>
                      <a:prstDash val="solid"/>
                      <a:round/>
                      <a:headEnd type="none" w="med" len="med"/>
                      <a:tailEnd type="none" w="med" len="med"/>
                    </a:lnB>
                    <a:solidFill>
                      <a:schemeClr val="accent1"/>
                    </a:solidFill>
                  </a:tcPr>
                </a:tc>
                <a:tc>
                  <a:txBody>
                    <a:bodyPr/>
                    <a:lstStyle/>
                    <a:p>
                      <a:pPr algn="ctr" fontAlgn="t"/>
                      <a:r>
                        <a:rPr lang="ru-RU" sz="1400" u="none" strike="noStrike" dirty="0">
                          <a:solidFill>
                            <a:schemeClr val="bg1"/>
                          </a:solidFill>
                          <a:effectLst/>
                          <a:latin typeface="Arial" panose="020B0604020202020204" pitchFamily="34" charset="0"/>
                          <a:cs typeface="Arial" panose="020B0604020202020204" pitchFamily="34" charset="0"/>
                        </a:rPr>
                        <a:t>Нижний Новгород</a:t>
                      </a:r>
                      <a:endParaRPr lang="ru-RU"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lnB w="12700" cap="flat" cmpd="sng" algn="ctr">
                      <a:solidFill>
                        <a:schemeClr val="bg1">
                          <a:lumMod val="75000"/>
                        </a:schemeClr>
                      </a:solidFill>
                      <a:prstDash val="solid"/>
                      <a:round/>
                      <a:headEnd type="none" w="med" len="med"/>
                      <a:tailEnd type="none" w="med" len="med"/>
                    </a:lnB>
                    <a:solidFill>
                      <a:schemeClr val="accent1"/>
                    </a:solidFill>
                  </a:tcPr>
                </a:tc>
                <a:tc>
                  <a:txBody>
                    <a:bodyPr/>
                    <a:lstStyle/>
                    <a:p>
                      <a:pPr algn="ctr" fontAlgn="t"/>
                      <a:r>
                        <a:rPr lang="ru-RU" sz="1400" u="none" strike="noStrike" dirty="0">
                          <a:solidFill>
                            <a:schemeClr val="bg1"/>
                          </a:solidFill>
                          <a:effectLst/>
                          <a:latin typeface="Arial" panose="020B0604020202020204" pitchFamily="34" charset="0"/>
                          <a:cs typeface="Arial" panose="020B0604020202020204" pitchFamily="34" charset="0"/>
                        </a:rPr>
                        <a:t>Екатеринбург</a:t>
                      </a:r>
                      <a:endParaRPr lang="ru-RU"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lnB w="12700" cap="flat" cmpd="sng" algn="ctr">
                      <a:solidFill>
                        <a:schemeClr val="bg1">
                          <a:lumMod val="75000"/>
                        </a:schemeClr>
                      </a:solidFill>
                      <a:prstDash val="solid"/>
                      <a:round/>
                      <a:headEnd type="none" w="med" len="med"/>
                      <a:tailEnd type="none" w="med" len="med"/>
                    </a:lnB>
                    <a:solidFill>
                      <a:schemeClr val="accent1"/>
                    </a:solidFill>
                  </a:tcPr>
                </a:tc>
                <a:tc>
                  <a:txBody>
                    <a:bodyPr/>
                    <a:lstStyle/>
                    <a:p>
                      <a:pPr algn="ctr" fontAlgn="t"/>
                      <a:r>
                        <a:rPr lang="ru-RU" sz="1400" u="none" strike="noStrike" dirty="0">
                          <a:solidFill>
                            <a:schemeClr val="bg1"/>
                          </a:solidFill>
                          <a:effectLst/>
                          <a:latin typeface="Arial" panose="020B0604020202020204" pitchFamily="34" charset="0"/>
                          <a:cs typeface="Arial" panose="020B0604020202020204" pitchFamily="34" charset="0"/>
                        </a:rPr>
                        <a:t>Омск</a:t>
                      </a:r>
                      <a:endParaRPr lang="ru-RU"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lnB w="12700" cap="flat" cmpd="sng" algn="ctr">
                      <a:solidFill>
                        <a:schemeClr val="bg1">
                          <a:lumMod val="75000"/>
                        </a:schemeClr>
                      </a:solidFill>
                      <a:prstDash val="solid"/>
                      <a:round/>
                      <a:headEnd type="none" w="med" len="med"/>
                      <a:tailEnd type="none" w="med" len="med"/>
                    </a:lnB>
                    <a:solidFill>
                      <a:schemeClr val="accent1"/>
                    </a:solidFill>
                  </a:tcPr>
                </a:tc>
                <a:tc>
                  <a:txBody>
                    <a:bodyPr/>
                    <a:lstStyle/>
                    <a:p>
                      <a:pPr algn="ctr" fontAlgn="t"/>
                      <a:r>
                        <a:rPr lang="ru-RU" sz="1400" u="none" strike="noStrike" dirty="0">
                          <a:solidFill>
                            <a:schemeClr val="bg1"/>
                          </a:solidFill>
                          <a:effectLst/>
                          <a:latin typeface="Arial" panose="020B0604020202020204" pitchFamily="34" charset="0"/>
                          <a:cs typeface="Arial" panose="020B0604020202020204" pitchFamily="34" charset="0"/>
                        </a:rPr>
                        <a:t>Томск</a:t>
                      </a:r>
                      <a:endParaRPr lang="ru-RU"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lnB w="12700" cap="flat" cmpd="sng" algn="ctr">
                      <a:solidFill>
                        <a:schemeClr val="bg1">
                          <a:lumMod val="7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2145496629"/>
                  </a:ext>
                </a:extLst>
              </a:tr>
              <a:tr h="280261">
                <a:tc>
                  <a:txBody>
                    <a:bodyPr/>
                    <a:lstStyle/>
                    <a:p>
                      <a:pPr algn="l" fontAlgn="ctr"/>
                      <a:r>
                        <a:rPr lang="ru-RU" sz="1400" u="none" strike="noStrike" dirty="0">
                          <a:effectLst/>
                          <a:latin typeface="Arial" panose="020B0604020202020204" pitchFamily="34" charset="0"/>
                          <a:cs typeface="Arial" panose="020B0604020202020204" pitchFamily="34" charset="0"/>
                        </a:rPr>
                        <a:t>Количество жителей, чел.</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ru-RU" sz="1400" u="none" strike="noStrike" dirty="0">
                          <a:effectLst/>
                          <a:latin typeface="Arial" panose="020B0604020202020204" pitchFamily="34" charset="0"/>
                          <a:cs typeface="Arial" panose="020B0604020202020204" pitchFamily="34" charset="0"/>
                        </a:rPr>
                        <a:t>1 271 767</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ru-RU" sz="1400" u="none" strike="noStrike" dirty="0">
                          <a:solidFill>
                            <a:srgbClr val="FF0000"/>
                          </a:solidFill>
                          <a:effectLst/>
                          <a:latin typeface="Arial" panose="020B0604020202020204" pitchFamily="34" charset="0"/>
                          <a:cs typeface="Arial" panose="020B0604020202020204" pitchFamily="34" charset="0"/>
                        </a:rPr>
                        <a:t>1 539 371</a:t>
                      </a:r>
                      <a:endParaRPr lang="ru-RU" sz="14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ru-RU" sz="1400" u="none" strike="noStrike" dirty="0">
                          <a:effectLst/>
                          <a:latin typeface="Arial" panose="020B0604020202020204" pitchFamily="34" charset="0"/>
                          <a:cs typeface="Arial" panose="020B0604020202020204" pitchFamily="34" charset="0"/>
                        </a:rPr>
                        <a:t>1 154 507</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ru-RU" sz="1400" u="none" strike="noStrike" dirty="0">
                          <a:effectLst/>
                          <a:latin typeface="Arial" panose="020B0604020202020204" pitchFamily="34" charset="0"/>
                          <a:cs typeface="Arial" panose="020B0604020202020204" pitchFamily="34" charset="0"/>
                        </a:rPr>
                        <a:t>551 505</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75346411"/>
                  </a:ext>
                </a:extLst>
              </a:tr>
              <a:tr h="280261">
                <a:tc>
                  <a:txBody>
                    <a:bodyPr/>
                    <a:lstStyle/>
                    <a:p>
                      <a:pPr algn="l" fontAlgn="ctr"/>
                      <a:r>
                        <a:rPr lang="ru-RU" sz="1400" u="none" strike="noStrike" dirty="0">
                          <a:effectLst/>
                          <a:latin typeface="Arial" panose="020B0604020202020204" pitchFamily="34" charset="0"/>
                          <a:cs typeface="Arial" panose="020B0604020202020204" pitchFamily="34" charset="0"/>
                        </a:rPr>
                        <a:t>ВРП региона, </a:t>
                      </a:r>
                      <a:r>
                        <a:rPr lang="ru-RU" sz="1400" u="none" strike="noStrike" dirty="0" err="1">
                          <a:effectLst/>
                          <a:latin typeface="Arial" panose="020B0604020202020204" pitchFamily="34" charset="0"/>
                          <a:cs typeface="Arial" panose="020B0604020202020204" pitchFamily="34" charset="0"/>
                        </a:rPr>
                        <a:t>млрд.руб</a:t>
                      </a:r>
                      <a:r>
                        <a:rPr lang="ru-RU" sz="1400" u="none" strike="noStrike" dirty="0">
                          <a:effectLst/>
                          <a:latin typeface="Arial" panose="020B0604020202020204" pitchFamily="34" charset="0"/>
                          <a:cs typeface="Arial" panose="020B0604020202020204" pitchFamily="34" charset="0"/>
                        </a:rPr>
                        <a:t>.</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400" u="none" strike="noStrike" kern="1200" dirty="0">
                          <a:solidFill>
                            <a:schemeClr val="dk1"/>
                          </a:solidFill>
                          <a:effectLst/>
                          <a:latin typeface="Arial" panose="020B0604020202020204" pitchFamily="34" charset="0"/>
                          <a:ea typeface="+mn-ea"/>
                          <a:cs typeface="Arial" panose="020B0604020202020204" pitchFamily="34" charset="0"/>
                        </a:rPr>
                        <a:t> 1 587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400" u="none" strike="noStrike" kern="1200" dirty="0">
                          <a:solidFill>
                            <a:srgbClr val="FF0000"/>
                          </a:solidFill>
                          <a:effectLst/>
                          <a:latin typeface="Arial" panose="020B0604020202020204" pitchFamily="34" charset="0"/>
                          <a:ea typeface="+mn-ea"/>
                          <a:cs typeface="Arial" panose="020B0604020202020204" pitchFamily="34" charset="0"/>
                        </a:rPr>
                        <a:t>2 530 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400" u="none" strike="noStrike" kern="1200" dirty="0">
                          <a:solidFill>
                            <a:schemeClr val="dk1"/>
                          </a:solidFill>
                          <a:effectLst/>
                          <a:latin typeface="Arial" panose="020B0604020202020204" pitchFamily="34" charset="0"/>
                          <a:ea typeface="+mn-ea"/>
                          <a:cs typeface="Arial" panose="020B0604020202020204" pitchFamily="34" charset="0"/>
                        </a:rPr>
                        <a:t> 763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400" u="none" strike="noStrike" kern="1200" dirty="0">
                          <a:solidFill>
                            <a:schemeClr val="dk1"/>
                          </a:solidFill>
                          <a:effectLst/>
                          <a:latin typeface="Arial" panose="020B0604020202020204" pitchFamily="34" charset="0"/>
                          <a:ea typeface="+mn-ea"/>
                          <a:cs typeface="Arial" panose="020B0604020202020204" pitchFamily="34" charset="0"/>
                        </a:rPr>
                        <a:t>557 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23336880"/>
                  </a:ext>
                </a:extLst>
              </a:tr>
              <a:tr h="280261">
                <a:tc>
                  <a:txBody>
                    <a:bodyPr/>
                    <a:lstStyle/>
                    <a:p>
                      <a:pPr algn="l" fontAlgn="ctr"/>
                      <a:r>
                        <a:rPr lang="ru-RU" sz="1400" u="none" strike="noStrike" dirty="0">
                          <a:effectLst/>
                          <a:latin typeface="Arial" panose="020B0604020202020204" pitchFamily="34" charset="0"/>
                          <a:cs typeface="Arial" panose="020B0604020202020204" pitchFamily="34" charset="0"/>
                        </a:rPr>
                        <a:t>Среднемесячный доход, руб./чел.</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400" u="none" strike="noStrike" kern="1200" dirty="0">
                          <a:solidFill>
                            <a:schemeClr val="dk1"/>
                          </a:solidFill>
                          <a:effectLst/>
                          <a:latin typeface="Arial" panose="020B0604020202020204" pitchFamily="34" charset="0"/>
                          <a:ea typeface="+mn-ea"/>
                          <a:cs typeface="Arial" panose="020B0604020202020204" pitchFamily="34" charset="0"/>
                        </a:rPr>
                        <a:t>48 000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400" u="none" strike="noStrike" kern="1200" dirty="0">
                          <a:solidFill>
                            <a:srgbClr val="FF0000"/>
                          </a:solidFill>
                          <a:effectLst/>
                          <a:latin typeface="Arial" panose="020B0604020202020204" pitchFamily="34" charset="0"/>
                          <a:ea typeface="+mn-ea"/>
                          <a:cs typeface="Arial" panose="020B0604020202020204" pitchFamily="34" charset="0"/>
                        </a:rPr>
                        <a:t>53 400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400" u="none" strike="noStrike" kern="1200" dirty="0">
                          <a:solidFill>
                            <a:schemeClr val="dk1"/>
                          </a:solidFill>
                          <a:effectLst/>
                          <a:latin typeface="Arial" panose="020B0604020202020204" pitchFamily="34" charset="0"/>
                          <a:ea typeface="+mn-ea"/>
                          <a:cs typeface="Arial" panose="020B0604020202020204" pitchFamily="34" charset="0"/>
                        </a:rPr>
                        <a:t>41 500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400" u="none" strike="noStrike" kern="1200">
                          <a:solidFill>
                            <a:schemeClr val="dk1"/>
                          </a:solidFill>
                          <a:effectLst/>
                          <a:latin typeface="Arial" panose="020B0604020202020204" pitchFamily="34" charset="0"/>
                          <a:ea typeface="+mn-ea"/>
                          <a:cs typeface="Arial" panose="020B0604020202020204" pitchFamily="34" charset="0"/>
                        </a:rPr>
                        <a:t>50 300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55326042"/>
                  </a:ext>
                </a:extLst>
              </a:tr>
              <a:tr h="280261">
                <a:tc>
                  <a:txBody>
                    <a:bodyPr/>
                    <a:lstStyle/>
                    <a:p>
                      <a:pPr algn="l" fontAlgn="ctr"/>
                      <a:r>
                        <a:rPr lang="ru-RU" sz="1400" u="none" strike="noStrike" dirty="0">
                          <a:effectLst/>
                          <a:latin typeface="Arial" panose="020B0604020202020204" pitchFamily="34" charset="0"/>
                          <a:cs typeface="Arial" panose="020B0604020202020204" pitchFamily="34" charset="0"/>
                        </a:rPr>
                        <a:t>Количество объектов в кадастре, шт.</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400" u="none" strike="noStrike" kern="1200">
                          <a:solidFill>
                            <a:schemeClr val="dk1"/>
                          </a:solidFill>
                          <a:effectLst/>
                          <a:latin typeface="Arial" panose="020B0604020202020204" pitchFamily="34" charset="0"/>
                          <a:ea typeface="+mn-ea"/>
                          <a:cs typeface="Arial" panose="020B0604020202020204" pitchFamily="34" charset="0"/>
                        </a:rPr>
                        <a:t>2 960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i="1" u="none" strike="noStrike" kern="1200" dirty="0">
                          <a:solidFill>
                            <a:schemeClr val="tx1"/>
                          </a:solidFill>
                          <a:effectLst/>
                          <a:latin typeface="Arial" panose="020B0604020202020204" pitchFamily="34" charset="0"/>
                          <a:ea typeface="+mn-ea"/>
                          <a:cs typeface="Arial" panose="020B0604020202020204" pitchFamily="34" charset="0"/>
                        </a:rPr>
                        <a:t> 5 669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400" u="none" strike="noStrike" kern="1200" dirty="0">
                          <a:solidFill>
                            <a:srgbClr val="FF0000"/>
                          </a:solidFill>
                          <a:effectLst/>
                          <a:latin typeface="Arial" panose="020B0604020202020204" pitchFamily="34" charset="0"/>
                          <a:ea typeface="+mn-ea"/>
                          <a:cs typeface="Arial" panose="020B0604020202020204" pitchFamily="34" charset="0"/>
                        </a:rPr>
                        <a:t>6 527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400" u="none" strike="noStrike" kern="1200" dirty="0">
                          <a:solidFill>
                            <a:schemeClr val="dk1"/>
                          </a:solidFill>
                          <a:effectLst/>
                          <a:latin typeface="Arial" panose="020B0604020202020204" pitchFamily="34" charset="0"/>
                          <a:ea typeface="+mn-ea"/>
                          <a:cs typeface="Arial" panose="020B0604020202020204" pitchFamily="34" charset="0"/>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88846169"/>
                  </a:ext>
                </a:extLst>
              </a:tr>
              <a:tr h="280261">
                <a:tc>
                  <a:txBody>
                    <a:bodyPr/>
                    <a:lstStyle/>
                    <a:p>
                      <a:pPr algn="l" fontAlgn="ctr"/>
                      <a:r>
                        <a:rPr lang="ru-RU" sz="1400" u="none" strike="noStrike" dirty="0">
                          <a:effectLst/>
                          <a:latin typeface="Arial" panose="020B0604020202020204" pitchFamily="34" charset="0"/>
                          <a:cs typeface="Arial" panose="020B0604020202020204" pitchFamily="34" charset="0"/>
                        </a:rPr>
                        <a:t>Количество объектов на рынке, шт.</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400" u="none" strike="noStrike" kern="1200">
                          <a:solidFill>
                            <a:schemeClr val="dk1"/>
                          </a:solidFill>
                          <a:effectLst/>
                          <a:latin typeface="Arial" panose="020B0604020202020204" pitchFamily="34" charset="0"/>
                          <a:ea typeface="+mn-ea"/>
                          <a:cs typeface="Arial" panose="020B0604020202020204" pitchFamily="34" charset="0"/>
                        </a:rPr>
                        <a:t>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400" u="none" strike="noStrike" kern="1200" dirty="0">
                          <a:solidFill>
                            <a:schemeClr val="dk1"/>
                          </a:solidFill>
                          <a:effectLst/>
                          <a:latin typeface="Arial" panose="020B0604020202020204" pitchFamily="34" charset="0"/>
                          <a:ea typeface="+mn-ea"/>
                          <a:cs typeface="Arial" panose="020B0604020202020204" pitchFamily="34" charset="0"/>
                        </a:rPr>
                        <a:t>17 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400" u="none" strike="noStrike" kern="1200" dirty="0">
                          <a:solidFill>
                            <a:srgbClr val="FF0000"/>
                          </a:solidFill>
                          <a:effectLst/>
                          <a:latin typeface="Arial" panose="020B0604020202020204" pitchFamily="34" charset="0"/>
                          <a:ea typeface="+mn-ea"/>
                          <a:cs typeface="Arial" panose="020B0604020202020204" pitchFamily="34" charset="0"/>
                        </a:rPr>
                        <a:t>23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400" u="none" strike="noStrike" kern="1200">
                          <a:solidFill>
                            <a:schemeClr val="dk1"/>
                          </a:solidFill>
                          <a:effectLst/>
                          <a:latin typeface="Arial" panose="020B0604020202020204" pitchFamily="34" charset="0"/>
                          <a:ea typeface="+mn-ea"/>
                          <a:cs typeface="Arial" panose="020B0604020202020204" pitchFamily="34" charset="0"/>
                        </a:rPr>
                        <a:t>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49858056"/>
                  </a:ext>
                </a:extLst>
              </a:tr>
              <a:tr h="427531">
                <a:tc>
                  <a:txBody>
                    <a:bodyPr/>
                    <a:lstStyle/>
                    <a:p>
                      <a:pPr algn="l" fontAlgn="ctr"/>
                      <a:r>
                        <a:rPr lang="ru-RU" sz="1400" u="none" strike="noStrike" dirty="0">
                          <a:effectLst/>
                          <a:latin typeface="Arial" panose="020B0604020202020204" pitchFamily="34" charset="0"/>
                          <a:cs typeface="Arial" panose="020B0604020202020204" pitchFamily="34" charset="0"/>
                        </a:rPr>
                        <a:t>Средняя кадастровая стоимость, </a:t>
                      </a:r>
                      <a:r>
                        <a:rPr lang="ru-RU" sz="1400" u="none" strike="noStrike" dirty="0" err="1">
                          <a:effectLst/>
                          <a:latin typeface="Arial" panose="020B0604020202020204" pitchFamily="34" charset="0"/>
                          <a:cs typeface="Arial" panose="020B0604020202020204" pitchFamily="34" charset="0"/>
                        </a:rPr>
                        <a:t>руб</a:t>
                      </a:r>
                      <a:r>
                        <a:rPr lang="ru-RU" sz="1400" u="none" strike="noStrike" dirty="0">
                          <a:effectLst/>
                          <a:latin typeface="Arial" panose="020B0604020202020204" pitchFamily="34" charset="0"/>
                          <a:cs typeface="Arial" panose="020B0604020202020204" pitchFamily="34" charset="0"/>
                        </a:rPr>
                        <a:t>/</a:t>
                      </a:r>
                      <a:r>
                        <a:rPr lang="ru-RU" sz="1400" u="none" strike="noStrike" dirty="0" err="1">
                          <a:effectLst/>
                          <a:latin typeface="Arial" panose="020B0604020202020204" pitchFamily="34" charset="0"/>
                          <a:cs typeface="Arial" panose="020B0604020202020204" pitchFamily="34" charset="0"/>
                        </a:rPr>
                        <a:t>квм</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400" u="none" strike="noStrike" kern="1200" dirty="0">
                          <a:solidFill>
                            <a:srgbClr val="FF0000"/>
                          </a:solidFill>
                          <a:effectLst/>
                          <a:latin typeface="Arial" panose="020B0604020202020204" pitchFamily="34" charset="0"/>
                          <a:ea typeface="+mn-ea"/>
                          <a:cs typeface="Arial" panose="020B0604020202020204" pitchFamily="34" charset="0"/>
                        </a:rPr>
                        <a:t>13 435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400" u="none" strike="noStrike" kern="1200" dirty="0">
                          <a:solidFill>
                            <a:schemeClr val="dk1"/>
                          </a:solidFill>
                          <a:effectLst/>
                          <a:latin typeface="Arial" panose="020B0604020202020204" pitchFamily="34" charset="0"/>
                          <a:ea typeface="+mn-ea"/>
                          <a:cs typeface="Arial" panose="020B0604020202020204" pitchFamily="34" charset="0"/>
                        </a:rPr>
                        <a:t> 6 157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400" u="none" strike="noStrike" kern="1200" dirty="0">
                          <a:solidFill>
                            <a:schemeClr val="dk1"/>
                          </a:solidFill>
                          <a:effectLst/>
                          <a:latin typeface="Arial" panose="020B0604020202020204" pitchFamily="34" charset="0"/>
                          <a:ea typeface="+mn-ea"/>
                          <a:cs typeface="Arial" panose="020B0604020202020204" pitchFamily="34" charset="0"/>
                        </a:rPr>
                        <a:t>3 487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400" u="none" strike="noStrike" kern="1200" dirty="0">
                          <a:solidFill>
                            <a:schemeClr val="dk1"/>
                          </a:solidFill>
                          <a:effectLst/>
                          <a:latin typeface="Arial" panose="020B0604020202020204" pitchFamily="34" charset="0"/>
                          <a:ea typeface="+mn-ea"/>
                          <a:cs typeface="Arial" panose="020B0604020202020204" pitchFamily="34" charset="0"/>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11381914"/>
                  </a:ext>
                </a:extLst>
              </a:tr>
              <a:tr h="280261">
                <a:tc>
                  <a:txBody>
                    <a:bodyPr/>
                    <a:lstStyle/>
                    <a:p>
                      <a:pPr algn="l" fontAlgn="ctr"/>
                      <a:r>
                        <a:rPr lang="ru-RU" sz="1400" u="none" strike="noStrike" dirty="0">
                          <a:effectLst/>
                          <a:latin typeface="Arial" panose="020B0604020202020204" pitchFamily="34" charset="0"/>
                          <a:cs typeface="Arial" panose="020B0604020202020204" pitchFamily="34" charset="0"/>
                        </a:rPr>
                        <a:t>Средняя цена на рынке, руб./</a:t>
                      </a:r>
                      <a:r>
                        <a:rPr lang="ru-RU" sz="1400" u="none" strike="noStrike" dirty="0" err="1">
                          <a:effectLst/>
                          <a:latin typeface="Arial" panose="020B0604020202020204" pitchFamily="34" charset="0"/>
                          <a:cs typeface="Arial" panose="020B0604020202020204" pitchFamily="34" charset="0"/>
                        </a:rPr>
                        <a:t>квм</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400" u="none" strike="noStrike" kern="1200" dirty="0">
                          <a:solidFill>
                            <a:srgbClr val="FF0000"/>
                          </a:solidFill>
                          <a:effectLst/>
                          <a:latin typeface="Arial" panose="020B0604020202020204" pitchFamily="34" charset="0"/>
                          <a:ea typeface="+mn-ea"/>
                          <a:cs typeface="Arial" panose="020B0604020202020204" pitchFamily="34" charset="0"/>
                        </a:rPr>
                        <a:t>8 228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400" u="none" strike="noStrike" kern="1200" dirty="0">
                          <a:solidFill>
                            <a:schemeClr val="dk1"/>
                          </a:solidFill>
                          <a:effectLst/>
                          <a:latin typeface="Arial" panose="020B0604020202020204" pitchFamily="34" charset="0"/>
                          <a:ea typeface="+mn-ea"/>
                          <a:cs typeface="Arial" panose="020B0604020202020204" pitchFamily="34" charset="0"/>
                        </a:rPr>
                        <a:t> 5 224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400" u="none" strike="noStrike" kern="1200" dirty="0">
                          <a:solidFill>
                            <a:schemeClr val="dk1"/>
                          </a:solidFill>
                          <a:effectLst/>
                          <a:latin typeface="Arial" panose="020B0604020202020204" pitchFamily="34" charset="0"/>
                          <a:ea typeface="+mn-ea"/>
                          <a:cs typeface="Arial" panose="020B0604020202020204" pitchFamily="34" charset="0"/>
                        </a:rPr>
                        <a:t>3 636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400" u="none" strike="noStrike" kern="1200" dirty="0">
                          <a:solidFill>
                            <a:schemeClr val="dk1"/>
                          </a:solidFill>
                          <a:effectLst/>
                          <a:latin typeface="Arial" panose="020B0604020202020204" pitchFamily="34" charset="0"/>
                          <a:ea typeface="+mn-ea"/>
                          <a:cs typeface="Arial" panose="020B0604020202020204" pitchFamily="34" charset="0"/>
                        </a:rPr>
                        <a:t>3 951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30563875"/>
                  </a:ext>
                </a:extLst>
              </a:tr>
              <a:tr h="427531">
                <a:tc>
                  <a:txBody>
                    <a:bodyPr/>
                    <a:lstStyle/>
                    <a:p>
                      <a:pPr algn="l" fontAlgn="ctr"/>
                      <a:r>
                        <a:rPr lang="ru-RU" sz="1400" u="none" strike="noStrike" dirty="0">
                          <a:effectLst/>
                          <a:latin typeface="Arial" panose="020B0604020202020204" pitchFamily="34" charset="0"/>
                          <a:cs typeface="Arial" panose="020B0604020202020204" pitchFamily="34" charset="0"/>
                        </a:rPr>
                        <a:t>Сумма кадастровой стоимости, </a:t>
                      </a:r>
                      <a:r>
                        <a:rPr lang="ru-RU" sz="1400" u="none" strike="noStrike" dirty="0" err="1">
                          <a:effectLst/>
                          <a:latin typeface="Arial" panose="020B0604020202020204" pitchFamily="34" charset="0"/>
                          <a:cs typeface="Arial" panose="020B0604020202020204" pitchFamily="34" charset="0"/>
                        </a:rPr>
                        <a:t>млрд.руб</a:t>
                      </a:r>
                      <a:r>
                        <a:rPr lang="ru-RU" sz="1400" u="none" strike="noStrike" dirty="0">
                          <a:effectLst/>
                          <a:latin typeface="Arial" panose="020B0604020202020204" pitchFamily="34" charset="0"/>
                          <a:cs typeface="Arial" panose="020B0604020202020204" pitchFamily="34" charset="0"/>
                        </a:rPr>
                        <a:t>.</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400" u="none" strike="noStrike" kern="1200" dirty="0">
                          <a:solidFill>
                            <a:schemeClr val="dk1"/>
                          </a:solidFill>
                          <a:effectLst/>
                          <a:latin typeface="Arial" panose="020B0604020202020204" pitchFamily="34" charset="0"/>
                          <a:ea typeface="+mn-ea"/>
                          <a:cs typeface="Arial" panose="020B0604020202020204" pitchFamily="34" charset="0"/>
                        </a:rPr>
                        <a:t>64,5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400" u="none" strike="noStrike" kern="1200" dirty="0">
                          <a:solidFill>
                            <a:schemeClr val="dk1"/>
                          </a:solidFill>
                          <a:effectLst/>
                          <a:latin typeface="Arial" panose="020B0604020202020204" pitchFamily="34" charset="0"/>
                          <a:ea typeface="+mn-ea"/>
                          <a:cs typeface="Arial" panose="020B0604020202020204" pitchFamily="34" charset="0"/>
                        </a:rPr>
                        <a:t> </a:t>
                      </a:r>
                      <a:r>
                        <a:rPr lang="ru-RU" sz="1400" u="none" strike="noStrike" kern="1200" dirty="0">
                          <a:solidFill>
                            <a:srgbClr val="FF0000"/>
                          </a:solidFill>
                          <a:effectLst/>
                          <a:latin typeface="Arial" panose="020B0604020202020204" pitchFamily="34" charset="0"/>
                          <a:ea typeface="+mn-ea"/>
                          <a:cs typeface="Arial" panose="020B0604020202020204" pitchFamily="34" charset="0"/>
                        </a:rPr>
                        <a:t>311,2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400" u="none" strike="noStrike" kern="1200" dirty="0">
                          <a:solidFill>
                            <a:schemeClr val="dk1"/>
                          </a:solidFill>
                          <a:effectLst/>
                          <a:latin typeface="Arial" panose="020B0604020202020204" pitchFamily="34" charset="0"/>
                          <a:ea typeface="+mn-ea"/>
                          <a:cs typeface="Arial" panose="020B0604020202020204" pitchFamily="34" charset="0"/>
                        </a:rPr>
                        <a:t>47,3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400" u="none" strike="noStrike" kern="1200" dirty="0">
                          <a:solidFill>
                            <a:schemeClr val="dk1"/>
                          </a:solidFill>
                          <a:effectLst/>
                          <a:latin typeface="Arial" panose="020B0604020202020204" pitchFamily="34" charset="0"/>
                          <a:ea typeface="+mn-ea"/>
                          <a:cs typeface="Arial" panose="020B0604020202020204" pitchFamily="34" charset="0"/>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6044937"/>
                  </a:ext>
                </a:extLst>
              </a:tr>
            </a:tbl>
          </a:graphicData>
        </a:graphic>
      </p:graphicFrame>
      <p:sp>
        <p:nvSpPr>
          <p:cNvPr id="8" name="TextBox 7">
            <a:extLst>
              <a:ext uri="{FF2B5EF4-FFF2-40B4-BE49-F238E27FC236}">
                <a16:creationId xmlns:a16="http://schemas.microsoft.com/office/drawing/2014/main" id="{858DD72E-D4D5-7548-BC0D-49C1D3E28DE7}"/>
              </a:ext>
            </a:extLst>
          </p:cNvPr>
          <p:cNvSpPr txBox="1"/>
          <p:nvPr/>
        </p:nvSpPr>
        <p:spPr>
          <a:xfrm>
            <a:off x="5139047" y="4609273"/>
            <a:ext cx="1590500" cy="369332"/>
          </a:xfrm>
          <a:prstGeom prst="rect">
            <a:avLst/>
          </a:prstGeom>
          <a:noFill/>
        </p:spPr>
        <p:txBody>
          <a:bodyPr wrap="none" rtlCol="0">
            <a:spAutoFit/>
          </a:bodyPr>
          <a:lstStyle/>
          <a:p>
            <a:r>
              <a:rPr lang="ru-RU" b="1" dirty="0"/>
              <a:t>Производство</a:t>
            </a:r>
          </a:p>
        </p:txBody>
      </p:sp>
      <p:graphicFrame>
        <p:nvGraphicFramePr>
          <p:cNvPr id="9" name="Таблица 8">
            <a:extLst>
              <a:ext uri="{FF2B5EF4-FFF2-40B4-BE49-F238E27FC236}">
                <a16:creationId xmlns:a16="http://schemas.microsoft.com/office/drawing/2014/main" id="{D40F818F-716D-8D4D-A29B-5CF485D24EF9}"/>
              </a:ext>
            </a:extLst>
          </p:cNvPr>
          <p:cNvGraphicFramePr>
            <a:graphicFrameLocks noGrp="1"/>
          </p:cNvGraphicFramePr>
          <p:nvPr>
            <p:extLst>
              <p:ext uri="{D42A27DB-BD31-4B8C-83A1-F6EECF244321}">
                <p14:modId xmlns:p14="http://schemas.microsoft.com/office/powerpoint/2010/main" val="4102309654"/>
              </p:ext>
            </p:extLst>
          </p:nvPr>
        </p:nvGraphicFramePr>
        <p:xfrm>
          <a:off x="1456043" y="4978605"/>
          <a:ext cx="9265506" cy="1630852"/>
        </p:xfrm>
        <a:graphic>
          <a:graphicData uri="http://schemas.openxmlformats.org/drawingml/2006/table">
            <a:tbl>
              <a:tblPr>
                <a:tableStyleId>{5C22544A-7EE6-4342-B048-85BDC9FD1C3A}</a:tableStyleId>
              </a:tblPr>
              <a:tblGrid>
                <a:gridCol w="3533335">
                  <a:extLst>
                    <a:ext uri="{9D8B030D-6E8A-4147-A177-3AD203B41FA5}">
                      <a16:colId xmlns:a16="http://schemas.microsoft.com/office/drawing/2014/main" val="250582795"/>
                    </a:ext>
                  </a:extLst>
                </a:gridCol>
                <a:gridCol w="1494137">
                  <a:extLst>
                    <a:ext uri="{9D8B030D-6E8A-4147-A177-3AD203B41FA5}">
                      <a16:colId xmlns:a16="http://schemas.microsoft.com/office/drawing/2014/main" val="1522600881"/>
                    </a:ext>
                  </a:extLst>
                </a:gridCol>
                <a:gridCol w="1412678">
                  <a:extLst>
                    <a:ext uri="{9D8B030D-6E8A-4147-A177-3AD203B41FA5}">
                      <a16:colId xmlns:a16="http://schemas.microsoft.com/office/drawing/2014/main" val="2069281217"/>
                    </a:ext>
                  </a:extLst>
                </a:gridCol>
                <a:gridCol w="1412678">
                  <a:extLst>
                    <a:ext uri="{9D8B030D-6E8A-4147-A177-3AD203B41FA5}">
                      <a16:colId xmlns:a16="http://schemas.microsoft.com/office/drawing/2014/main" val="1497651981"/>
                    </a:ext>
                  </a:extLst>
                </a:gridCol>
                <a:gridCol w="1412678">
                  <a:extLst>
                    <a:ext uri="{9D8B030D-6E8A-4147-A177-3AD203B41FA5}">
                      <a16:colId xmlns:a16="http://schemas.microsoft.com/office/drawing/2014/main" val="4256446831"/>
                    </a:ext>
                  </a:extLst>
                </a:gridCol>
              </a:tblGrid>
              <a:tr h="270480">
                <a:tc>
                  <a:txBody>
                    <a:bodyPr/>
                    <a:lstStyle/>
                    <a:p>
                      <a:pPr algn="l" fontAlgn="ctr"/>
                      <a:r>
                        <a:rPr lang="ru-RU" sz="1400" u="none" strike="noStrike" dirty="0">
                          <a:effectLst/>
                          <a:latin typeface="Arial" panose="020B0604020202020204" pitchFamily="34" charset="0"/>
                          <a:cs typeface="Arial" panose="020B0604020202020204" pitchFamily="34" charset="0"/>
                        </a:rPr>
                        <a:t>Количество объектов в кадастре, шт.</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ru-RU" sz="1400" u="none" strike="noStrike" dirty="0">
                          <a:effectLst/>
                          <a:latin typeface="Arial" panose="020B0604020202020204" pitchFamily="34" charset="0"/>
                          <a:cs typeface="Arial" panose="020B0604020202020204" pitchFamily="34" charset="0"/>
                        </a:rPr>
                        <a:t> 6 946</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400" u="none" strike="noStrike" kern="1200" dirty="0">
                          <a:solidFill>
                            <a:srgbClr val="FF0000"/>
                          </a:solidFill>
                          <a:effectLst/>
                          <a:latin typeface="Arial" panose="020B0604020202020204" pitchFamily="34" charset="0"/>
                          <a:ea typeface="+mn-ea"/>
                          <a:cs typeface="Arial" panose="020B0604020202020204" pitchFamily="34" charset="0"/>
                        </a:rPr>
                        <a:t> 9 248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ru-RU" sz="1400" u="none" strike="noStrike" dirty="0">
                          <a:effectLst/>
                          <a:latin typeface="Arial" panose="020B0604020202020204" pitchFamily="34" charset="0"/>
                          <a:cs typeface="Arial" panose="020B0604020202020204" pitchFamily="34" charset="0"/>
                        </a:rPr>
                        <a:t>2 836</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ru-RU" sz="1400" u="none" strike="noStrike" dirty="0">
                          <a:effectLst/>
                          <a:latin typeface="Arial" panose="020B0604020202020204" pitchFamily="34" charset="0"/>
                          <a:cs typeface="Arial" panose="020B0604020202020204" pitchFamily="34" charset="0"/>
                        </a:rPr>
                        <a:t>5 950</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90619880"/>
                  </a:ext>
                </a:extLst>
              </a:tr>
              <a:tr h="270480">
                <a:tc>
                  <a:txBody>
                    <a:bodyPr/>
                    <a:lstStyle/>
                    <a:p>
                      <a:pPr algn="l" fontAlgn="ctr"/>
                      <a:r>
                        <a:rPr lang="ru-RU" sz="1400" u="none" strike="noStrike" dirty="0">
                          <a:effectLst/>
                          <a:latin typeface="Arial" panose="020B0604020202020204" pitchFamily="34" charset="0"/>
                          <a:cs typeface="Arial" panose="020B0604020202020204" pitchFamily="34" charset="0"/>
                        </a:rPr>
                        <a:t>Количество объектов на рынке, шт.</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ru-RU" sz="1400" u="none" strike="noStrike" dirty="0">
                          <a:solidFill>
                            <a:srgbClr val="FF0000"/>
                          </a:solidFill>
                          <a:effectLst/>
                          <a:latin typeface="Arial" panose="020B0604020202020204" pitchFamily="34" charset="0"/>
                          <a:cs typeface="Arial" panose="020B0604020202020204" pitchFamily="34" charset="0"/>
                        </a:rPr>
                        <a:t> 39</a:t>
                      </a:r>
                      <a:endParaRPr lang="ru-RU" sz="14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400" u="none" strike="noStrike" kern="1200" dirty="0">
                          <a:solidFill>
                            <a:schemeClr val="dk1"/>
                          </a:solidFill>
                          <a:effectLst/>
                          <a:latin typeface="Arial" panose="020B0604020202020204" pitchFamily="34" charset="0"/>
                          <a:ea typeface="+mn-ea"/>
                          <a:cs typeface="Arial" panose="020B0604020202020204" pitchFamily="34" charset="0"/>
                        </a:rPr>
                        <a:t> 26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ru-RU" sz="1400" u="none" strike="noStrike" dirty="0">
                          <a:effectLst/>
                          <a:latin typeface="Arial" panose="020B0604020202020204" pitchFamily="34" charset="0"/>
                          <a:cs typeface="Arial" panose="020B0604020202020204" pitchFamily="34" charset="0"/>
                        </a:rPr>
                        <a:t>13</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ru-RU" sz="1400" u="none" strike="noStrike" dirty="0">
                          <a:effectLst/>
                          <a:latin typeface="Arial" panose="020B0604020202020204" pitchFamily="34" charset="0"/>
                          <a:cs typeface="Arial" panose="020B0604020202020204" pitchFamily="34" charset="0"/>
                        </a:rPr>
                        <a:t>8</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80833573"/>
                  </a:ext>
                </a:extLst>
              </a:tr>
              <a:tr h="409706">
                <a:tc>
                  <a:txBody>
                    <a:bodyPr/>
                    <a:lstStyle/>
                    <a:p>
                      <a:pPr algn="l" fontAlgn="ctr"/>
                      <a:r>
                        <a:rPr lang="ru-RU" sz="1400" u="none" strike="noStrike" dirty="0">
                          <a:effectLst/>
                          <a:latin typeface="Arial" panose="020B0604020202020204" pitchFamily="34" charset="0"/>
                          <a:cs typeface="Arial" panose="020B0604020202020204" pitchFamily="34" charset="0"/>
                        </a:rPr>
                        <a:t>Средняя кадастровая стоимость, </a:t>
                      </a:r>
                      <a:r>
                        <a:rPr lang="ru-RU" sz="1400" u="none" strike="noStrike" dirty="0" err="1">
                          <a:effectLst/>
                          <a:latin typeface="Arial" panose="020B0604020202020204" pitchFamily="34" charset="0"/>
                          <a:cs typeface="Arial" panose="020B0604020202020204" pitchFamily="34" charset="0"/>
                        </a:rPr>
                        <a:t>руб</a:t>
                      </a:r>
                      <a:r>
                        <a:rPr lang="ru-RU" sz="1400" u="none" strike="noStrike" dirty="0">
                          <a:effectLst/>
                          <a:latin typeface="Arial" panose="020B0604020202020204" pitchFamily="34" charset="0"/>
                          <a:cs typeface="Arial" panose="020B0604020202020204" pitchFamily="34" charset="0"/>
                        </a:rPr>
                        <a:t>/</a:t>
                      </a:r>
                      <a:r>
                        <a:rPr lang="ru-RU" sz="1400" u="none" strike="noStrike" dirty="0" err="1">
                          <a:effectLst/>
                          <a:latin typeface="Arial" panose="020B0604020202020204" pitchFamily="34" charset="0"/>
                          <a:cs typeface="Arial" panose="020B0604020202020204" pitchFamily="34" charset="0"/>
                        </a:rPr>
                        <a:t>квм</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ru-RU" sz="1400" u="none" strike="noStrike" dirty="0">
                          <a:effectLst/>
                          <a:latin typeface="Arial" panose="020B0604020202020204" pitchFamily="34" charset="0"/>
                          <a:cs typeface="Arial" panose="020B0604020202020204" pitchFamily="34" charset="0"/>
                        </a:rPr>
                        <a:t> </a:t>
                      </a:r>
                      <a:r>
                        <a:rPr lang="ru-RU" sz="1400" u="none" strike="noStrike" dirty="0">
                          <a:solidFill>
                            <a:srgbClr val="FF0000"/>
                          </a:solidFill>
                          <a:effectLst/>
                          <a:latin typeface="Arial" panose="020B0604020202020204" pitchFamily="34" charset="0"/>
                          <a:cs typeface="Arial" panose="020B0604020202020204" pitchFamily="34" charset="0"/>
                        </a:rPr>
                        <a:t>1 618</a:t>
                      </a:r>
                      <a:endParaRPr lang="ru-RU" sz="14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400" u="none" strike="noStrike" kern="1200" dirty="0">
                          <a:solidFill>
                            <a:schemeClr val="dk1"/>
                          </a:solidFill>
                          <a:effectLst/>
                          <a:latin typeface="Arial" panose="020B0604020202020204" pitchFamily="34" charset="0"/>
                          <a:ea typeface="+mn-ea"/>
                          <a:cs typeface="Arial" panose="020B0604020202020204" pitchFamily="34" charset="0"/>
                        </a:rPr>
                        <a:t> 1 167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ru-RU" sz="1400" u="none" strike="noStrike" dirty="0">
                          <a:effectLst/>
                          <a:latin typeface="Arial" panose="020B0604020202020204" pitchFamily="34" charset="0"/>
                          <a:cs typeface="Arial" panose="020B0604020202020204" pitchFamily="34" charset="0"/>
                        </a:rPr>
                        <a:t>913</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ru-RU" sz="1400" u="none" strike="noStrike" dirty="0">
                          <a:effectLst/>
                          <a:latin typeface="Arial" panose="020B0604020202020204" pitchFamily="34" charset="0"/>
                          <a:cs typeface="Arial" panose="020B0604020202020204" pitchFamily="34" charset="0"/>
                        </a:rPr>
                        <a:t>967</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22036860"/>
                  </a:ext>
                </a:extLst>
              </a:tr>
              <a:tr h="270480">
                <a:tc>
                  <a:txBody>
                    <a:bodyPr/>
                    <a:lstStyle/>
                    <a:p>
                      <a:pPr algn="l" fontAlgn="ctr"/>
                      <a:r>
                        <a:rPr lang="ru-RU" sz="1400" u="none" strike="noStrike" dirty="0">
                          <a:effectLst/>
                          <a:latin typeface="Arial" panose="020B0604020202020204" pitchFamily="34" charset="0"/>
                          <a:cs typeface="Arial" panose="020B0604020202020204" pitchFamily="34" charset="0"/>
                        </a:rPr>
                        <a:t>Средняя цена на рынке, </a:t>
                      </a:r>
                      <a:r>
                        <a:rPr lang="ru-RU" sz="1400" u="none" strike="noStrike" dirty="0" err="1">
                          <a:effectLst/>
                          <a:latin typeface="Arial" panose="020B0604020202020204" pitchFamily="34" charset="0"/>
                          <a:cs typeface="Arial" panose="020B0604020202020204" pitchFamily="34" charset="0"/>
                        </a:rPr>
                        <a:t>руб</a:t>
                      </a:r>
                      <a:r>
                        <a:rPr lang="ru-RU" sz="1400" u="none" strike="noStrike" dirty="0">
                          <a:effectLst/>
                          <a:latin typeface="Arial" panose="020B0604020202020204" pitchFamily="34" charset="0"/>
                          <a:cs typeface="Arial" panose="020B0604020202020204" pitchFamily="34" charset="0"/>
                        </a:rPr>
                        <a:t>/</a:t>
                      </a:r>
                      <a:r>
                        <a:rPr lang="ru-RU" sz="1400" u="none" strike="noStrike" dirty="0" err="1">
                          <a:effectLst/>
                          <a:latin typeface="Arial" panose="020B0604020202020204" pitchFamily="34" charset="0"/>
                          <a:cs typeface="Arial" panose="020B0604020202020204" pitchFamily="34" charset="0"/>
                        </a:rPr>
                        <a:t>квм</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ru-RU" sz="1400" u="none" strike="noStrike" dirty="0">
                          <a:solidFill>
                            <a:srgbClr val="FF0000"/>
                          </a:solidFill>
                          <a:effectLst/>
                          <a:latin typeface="Arial" panose="020B0604020202020204" pitchFamily="34" charset="0"/>
                          <a:cs typeface="Arial" panose="020B0604020202020204" pitchFamily="34" charset="0"/>
                        </a:rPr>
                        <a:t> 1 807</a:t>
                      </a:r>
                      <a:endParaRPr lang="ru-RU" sz="14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400" u="none" strike="noStrike" kern="1200" dirty="0">
                          <a:solidFill>
                            <a:schemeClr val="dk1"/>
                          </a:solidFill>
                          <a:effectLst/>
                          <a:latin typeface="Arial" panose="020B0604020202020204" pitchFamily="34" charset="0"/>
                          <a:ea typeface="+mn-ea"/>
                          <a:cs typeface="Arial" panose="020B0604020202020204" pitchFamily="34" charset="0"/>
                        </a:rPr>
                        <a:t>1 189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ru-RU" sz="1400" u="none" strike="noStrike" dirty="0">
                          <a:effectLst/>
                          <a:latin typeface="Arial" panose="020B0604020202020204" pitchFamily="34" charset="0"/>
                          <a:cs typeface="Arial" panose="020B0604020202020204" pitchFamily="34" charset="0"/>
                        </a:rPr>
                        <a:t>400</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ru-RU" sz="1400" u="none" strike="noStrike" dirty="0">
                          <a:effectLst/>
                          <a:latin typeface="Arial" panose="020B0604020202020204" pitchFamily="34" charset="0"/>
                          <a:cs typeface="Arial" panose="020B0604020202020204" pitchFamily="34" charset="0"/>
                        </a:rPr>
                        <a:t>340</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03718771"/>
                  </a:ext>
                </a:extLst>
              </a:tr>
              <a:tr h="409706">
                <a:tc>
                  <a:txBody>
                    <a:bodyPr/>
                    <a:lstStyle/>
                    <a:p>
                      <a:pPr algn="l" fontAlgn="ctr"/>
                      <a:r>
                        <a:rPr lang="ru-RU" sz="1400" u="none" strike="noStrike" dirty="0">
                          <a:effectLst/>
                          <a:latin typeface="Arial" panose="020B0604020202020204" pitchFamily="34" charset="0"/>
                          <a:cs typeface="Arial" panose="020B0604020202020204" pitchFamily="34" charset="0"/>
                        </a:rPr>
                        <a:t>Сумма кадастровой стоимости, </a:t>
                      </a:r>
                      <a:r>
                        <a:rPr lang="ru-RU" sz="1400" u="none" strike="noStrike" dirty="0" err="1">
                          <a:effectLst/>
                          <a:latin typeface="Arial" panose="020B0604020202020204" pitchFamily="34" charset="0"/>
                          <a:cs typeface="Arial" panose="020B0604020202020204" pitchFamily="34" charset="0"/>
                        </a:rPr>
                        <a:t>млрд.руб</a:t>
                      </a:r>
                      <a:r>
                        <a:rPr lang="ru-RU" sz="1400" u="none" strike="noStrike" dirty="0">
                          <a:effectLst/>
                          <a:latin typeface="Arial" panose="020B0604020202020204" pitchFamily="34" charset="0"/>
                          <a:cs typeface="Arial" panose="020B0604020202020204" pitchFamily="34" charset="0"/>
                        </a:rPr>
                        <a:t>.</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400" u="none" strike="noStrike" kern="1200" dirty="0">
                          <a:solidFill>
                            <a:schemeClr val="dk1"/>
                          </a:solidFill>
                          <a:effectLst/>
                          <a:latin typeface="Arial" panose="020B0604020202020204" pitchFamily="34" charset="0"/>
                          <a:ea typeface="+mn-ea"/>
                          <a:cs typeface="Arial" panose="020B0604020202020204" pitchFamily="34" charset="0"/>
                        </a:rPr>
                        <a:t> 80,6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400" u="none" strike="noStrike" kern="1200" dirty="0">
                          <a:solidFill>
                            <a:srgbClr val="FF0000"/>
                          </a:solidFill>
                          <a:effectLst/>
                          <a:latin typeface="Arial" panose="020B0604020202020204" pitchFamily="34" charset="0"/>
                          <a:ea typeface="+mn-ea"/>
                          <a:cs typeface="Arial" panose="020B0604020202020204" pitchFamily="34" charset="0"/>
                        </a:rPr>
                        <a:t> 100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400" u="none" strike="noStrike" kern="1200" dirty="0">
                          <a:solidFill>
                            <a:schemeClr val="dk1"/>
                          </a:solidFill>
                          <a:effectLst/>
                          <a:latin typeface="Arial" panose="020B0604020202020204" pitchFamily="34" charset="0"/>
                          <a:ea typeface="+mn-ea"/>
                          <a:cs typeface="Arial" panose="020B0604020202020204" pitchFamily="34" charset="0"/>
                        </a:rPr>
                        <a:t>44,5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ru-RU" sz="1400" u="none" strike="noStrike" dirty="0">
                          <a:effectLst/>
                          <a:latin typeface="Arial" panose="020B0604020202020204" pitchFamily="34" charset="0"/>
                          <a:cs typeface="Arial" panose="020B0604020202020204" pitchFamily="34" charset="0"/>
                        </a:rPr>
                        <a:t>49,5</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23520730"/>
                  </a:ext>
                </a:extLst>
              </a:tr>
            </a:tbl>
          </a:graphicData>
        </a:graphic>
      </p:graphicFrame>
      <p:sp>
        <p:nvSpPr>
          <p:cNvPr id="4" name="Номер слайда 3">
            <a:extLst>
              <a:ext uri="{FF2B5EF4-FFF2-40B4-BE49-F238E27FC236}">
                <a16:creationId xmlns:a16="http://schemas.microsoft.com/office/drawing/2014/main" id="{42FFB9E3-0791-D647-B726-C9A2B0E69C3A}"/>
              </a:ext>
            </a:extLst>
          </p:cNvPr>
          <p:cNvSpPr>
            <a:spLocks noGrp="1"/>
          </p:cNvSpPr>
          <p:nvPr>
            <p:ph type="sldNum" sz="quarter" idx="12"/>
          </p:nvPr>
        </p:nvSpPr>
        <p:spPr/>
        <p:txBody>
          <a:bodyPr/>
          <a:lstStyle/>
          <a:p>
            <a:fld id="{1B3261D6-CC2A-9E49-88E2-AEC025041568}" type="slidenum">
              <a:rPr lang="ru-RU" smtClean="0"/>
              <a:t>42</a:t>
            </a:fld>
            <a:endParaRPr lang="ru-RU"/>
          </a:p>
        </p:txBody>
      </p:sp>
    </p:spTree>
    <p:extLst>
      <p:ext uri="{BB962C8B-B14F-4D97-AF65-F5344CB8AC3E}">
        <p14:creationId xmlns:p14="http://schemas.microsoft.com/office/powerpoint/2010/main" val="32177987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02B411-A27C-7D44-AE47-E8C678FFD3C0}"/>
              </a:ext>
            </a:extLst>
          </p:cNvPr>
          <p:cNvSpPr>
            <a:spLocks noGrp="1"/>
          </p:cNvSpPr>
          <p:nvPr>
            <p:ph type="title"/>
          </p:nvPr>
        </p:nvSpPr>
        <p:spPr>
          <a:xfrm>
            <a:off x="838200" y="1046162"/>
            <a:ext cx="10515600" cy="915035"/>
          </a:xfrm>
        </p:spPr>
        <p:txBody>
          <a:bodyPr>
            <a:normAutofit fontScale="90000"/>
          </a:bodyPr>
          <a:lstStyle/>
          <a:p>
            <a:r>
              <a:rPr lang="ru-RU" sz="3600" b="1" dirty="0">
                <a:latin typeface="+mn-lt"/>
              </a:rPr>
              <a:t>Кадастровая стоимость и величина арендной платы за ЗУ</a:t>
            </a:r>
          </a:p>
        </p:txBody>
      </p:sp>
      <p:sp>
        <p:nvSpPr>
          <p:cNvPr id="3" name="Объект 2">
            <a:extLst>
              <a:ext uri="{FF2B5EF4-FFF2-40B4-BE49-F238E27FC236}">
                <a16:creationId xmlns:a16="http://schemas.microsoft.com/office/drawing/2014/main" id="{BF8653A9-6A9D-6C45-8F20-2EA6D03FE082}"/>
              </a:ext>
            </a:extLst>
          </p:cNvPr>
          <p:cNvSpPr>
            <a:spLocks noGrp="1"/>
          </p:cNvSpPr>
          <p:nvPr>
            <p:ph idx="1"/>
          </p:nvPr>
        </p:nvSpPr>
        <p:spPr>
          <a:xfrm>
            <a:off x="838200" y="2506662"/>
            <a:ext cx="10515600" cy="4351338"/>
          </a:xfrm>
        </p:spPr>
        <p:txBody>
          <a:bodyPr/>
          <a:lstStyle/>
          <a:p>
            <a:pPr marL="0" indent="0">
              <a:buNone/>
            </a:pPr>
            <a:r>
              <a:rPr lang="ru-RU" dirty="0"/>
              <a:t>Постановление от 2 июня 2006 г. </a:t>
            </a:r>
            <a:r>
              <a:rPr lang="ru-RU" dirty="0" err="1"/>
              <a:t>N</a:t>
            </a:r>
            <a:r>
              <a:rPr lang="ru-RU" dirty="0"/>
              <a:t> 186 Правительства Нижегородской области «Об утверждении методики расчета арендной платы за земельные участки, находящиеся в собственности Нижегородской области и государственной собственности на территории нижегородской области».</a:t>
            </a:r>
          </a:p>
        </p:txBody>
      </p:sp>
      <p:sp>
        <p:nvSpPr>
          <p:cNvPr id="5" name="Номер слайда 4">
            <a:extLst>
              <a:ext uri="{FF2B5EF4-FFF2-40B4-BE49-F238E27FC236}">
                <a16:creationId xmlns:a16="http://schemas.microsoft.com/office/drawing/2014/main" id="{68188832-05C8-9B41-B13B-E4393C749EB8}"/>
              </a:ext>
            </a:extLst>
          </p:cNvPr>
          <p:cNvSpPr>
            <a:spLocks noGrp="1"/>
          </p:cNvSpPr>
          <p:nvPr>
            <p:ph type="sldNum" sz="quarter" idx="12"/>
          </p:nvPr>
        </p:nvSpPr>
        <p:spPr/>
        <p:txBody>
          <a:bodyPr/>
          <a:lstStyle/>
          <a:p>
            <a:fld id="{1B3261D6-CC2A-9E49-88E2-AEC025041568}" type="slidenum">
              <a:rPr lang="ru-RU" smtClean="0"/>
              <a:t>43</a:t>
            </a:fld>
            <a:endParaRPr lang="ru-RU"/>
          </a:p>
        </p:txBody>
      </p:sp>
    </p:spTree>
    <p:extLst>
      <p:ext uri="{BB962C8B-B14F-4D97-AF65-F5344CB8AC3E}">
        <p14:creationId xmlns:p14="http://schemas.microsoft.com/office/powerpoint/2010/main" val="40351448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02B411-A27C-7D44-AE47-E8C678FFD3C0}"/>
              </a:ext>
            </a:extLst>
          </p:cNvPr>
          <p:cNvSpPr>
            <a:spLocks noGrp="1"/>
          </p:cNvSpPr>
          <p:nvPr>
            <p:ph type="title"/>
          </p:nvPr>
        </p:nvSpPr>
        <p:spPr>
          <a:xfrm>
            <a:off x="838200" y="725823"/>
            <a:ext cx="10515600" cy="915035"/>
          </a:xfrm>
        </p:spPr>
        <p:txBody>
          <a:bodyPr>
            <a:normAutofit/>
          </a:bodyPr>
          <a:lstStyle/>
          <a:p>
            <a:r>
              <a:rPr lang="ru-RU" sz="3200" b="1" dirty="0">
                <a:latin typeface="+mn-lt"/>
              </a:rPr>
              <a:t>Кадастровая стоимость и величина арендной платы за ЗУ</a:t>
            </a:r>
          </a:p>
        </p:txBody>
      </p:sp>
      <p:sp>
        <p:nvSpPr>
          <p:cNvPr id="3" name="Объект 2">
            <a:extLst>
              <a:ext uri="{FF2B5EF4-FFF2-40B4-BE49-F238E27FC236}">
                <a16:creationId xmlns:a16="http://schemas.microsoft.com/office/drawing/2014/main" id="{BF8653A9-6A9D-6C45-8F20-2EA6D03FE082}"/>
              </a:ext>
            </a:extLst>
          </p:cNvPr>
          <p:cNvSpPr>
            <a:spLocks noGrp="1"/>
          </p:cNvSpPr>
          <p:nvPr>
            <p:ph idx="1"/>
          </p:nvPr>
        </p:nvSpPr>
        <p:spPr>
          <a:xfrm>
            <a:off x="742278" y="1544039"/>
            <a:ext cx="10611522" cy="4993622"/>
          </a:xfrm>
        </p:spPr>
        <p:txBody>
          <a:bodyPr>
            <a:normAutofit fontScale="70000" lnSpcReduction="20000"/>
          </a:bodyPr>
          <a:lstStyle/>
          <a:p>
            <a:pPr marL="0" indent="0">
              <a:buNone/>
            </a:pPr>
            <a:r>
              <a:rPr lang="ru-RU" b="1" dirty="0"/>
              <a:t>Ап = КСЗ </a:t>
            </a:r>
            <a:r>
              <a:rPr lang="ru-RU" b="1" dirty="0" err="1"/>
              <a:t>x</a:t>
            </a:r>
            <a:r>
              <a:rPr lang="ru-RU" b="1" dirty="0"/>
              <a:t> </a:t>
            </a:r>
            <a:r>
              <a:rPr lang="ru-RU" b="1" dirty="0" err="1"/>
              <a:t>Кви</a:t>
            </a:r>
            <a:r>
              <a:rPr lang="ru-RU" b="1" dirty="0"/>
              <a:t> </a:t>
            </a:r>
            <a:r>
              <a:rPr lang="ru-RU" b="1" dirty="0" err="1"/>
              <a:t>x</a:t>
            </a:r>
            <a:r>
              <a:rPr lang="ru-RU" b="1" dirty="0"/>
              <a:t> Кд </a:t>
            </a:r>
            <a:r>
              <a:rPr lang="ru-RU" b="1" dirty="0" err="1"/>
              <a:t>x</a:t>
            </a:r>
            <a:r>
              <a:rPr lang="ru-RU" b="1" dirty="0"/>
              <a:t> Ки </a:t>
            </a:r>
            <a:r>
              <a:rPr lang="ru-RU" b="1" dirty="0" err="1"/>
              <a:t>x</a:t>
            </a:r>
            <a:r>
              <a:rPr lang="ru-RU" b="1" dirty="0"/>
              <a:t> ПК, </a:t>
            </a:r>
            <a:endParaRPr lang="ru-RU" dirty="0"/>
          </a:p>
          <a:p>
            <a:pPr marL="0" indent="0">
              <a:buNone/>
            </a:pPr>
            <a:r>
              <a:rPr lang="ru-RU" dirty="0"/>
              <a:t>где: </a:t>
            </a:r>
          </a:p>
          <a:p>
            <a:pPr marL="0" indent="0">
              <a:buNone/>
            </a:pPr>
            <a:r>
              <a:rPr lang="ru-RU" i="1" dirty="0"/>
              <a:t>Ап - годовой размер арендной платы</a:t>
            </a:r>
            <a:r>
              <a:rPr lang="ru-RU" dirty="0"/>
              <a:t>, руб.; </a:t>
            </a:r>
          </a:p>
          <a:p>
            <a:pPr marL="0" indent="0">
              <a:buNone/>
            </a:pPr>
            <a:r>
              <a:rPr lang="ru-RU" i="1" dirty="0"/>
              <a:t>КСЗ - кадастровая стоимость земельного участка</a:t>
            </a:r>
            <a:r>
              <a:rPr lang="ru-RU" dirty="0"/>
              <a:t>, руб. Определяется в размере рыночной для каждой категории земель и вида разрешенного использования земельных участков в ходе работ по государственной кадастровой оценке земель (ГКОЗ).  Результаты   утверждаются   постановлением   Правительства Нижегородской   области.</a:t>
            </a:r>
          </a:p>
          <a:p>
            <a:pPr marL="0" indent="0">
              <a:buNone/>
            </a:pPr>
            <a:r>
              <a:rPr lang="ru-RU" i="1" dirty="0" err="1"/>
              <a:t>Кви</a:t>
            </a:r>
            <a:r>
              <a:rPr lang="ru-RU" i="1" dirty="0"/>
              <a:t> - коэффициент вида разрешенного использования земельных участков</a:t>
            </a:r>
            <a:r>
              <a:rPr lang="ru-RU" dirty="0"/>
              <a:t>, рассчитываемый от кадастровой стоимости земли для данного вида разрешенного использования в соответствии с принятой при проведении ГКОЗ классификацией. Величина </a:t>
            </a:r>
            <a:r>
              <a:rPr lang="ru-RU" dirty="0" err="1"/>
              <a:t>Кви</a:t>
            </a:r>
            <a:r>
              <a:rPr lang="ru-RU" dirty="0"/>
              <a:t> определяется исходя из среднего уровня действующей величины арендной платы для данного вида разрешенного использования земельных участков на территории Нижегородской области; </a:t>
            </a:r>
          </a:p>
          <a:p>
            <a:pPr marL="0" indent="0">
              <a:buNone/>
            </a:pPr>
            <a:r>
              <a:rPr lang="ru-RU" dirty="0"/>
              <a:t>Актуальные результаты определения кадастровой стоимости участков, расположенных на территории региона, утверждены по состоянию на 1 января 2022 года Приказом министерства от 28 октября 2022 г. №326−13− 772354/22. Приказ вступил в силу 3 декабря 2022 года. </a:t>
            </a:r>
            <a:r>
              <a:rPr lang="ru-RU" dirty="0" err="1"/>
              <a:t>https</a:t>
            </a:r>
            <a:r>
              <a:rPr lang="ru-RU" dirty="0"/>
              <a:t>://</a:t>
            </a:r>
            <a:r>
              <a:rPr lang="ru-RU" dirty="0" err="1"/>
              <a:t>gosim-no.ru</a:t>
            </a:r>
            <a:r>
              <a:rPr lang="ru-RU" dirty="0"/>
              <a:t>/</a:t>
            </a:r>
            <a:r>
              <a:rPr lang="ru-RU" dirty="0" err="1"/>
              <a:t>pages</a:t>
            </a:r>
            <a:r>
              <a:rPr lang="ru-RU" dirty="0"/>
              <a:t>/</a:t>
            </a:r>
            <a:r>
              <a:rPr lang="ru-RU" dirty="0" err="1"/>
              <a:t>gosudarstvennaia-kadastrovaia-otsenka</a:t>
            </a:r>
            <a:endParaRPr lang="ru-RU" dirty="0"/>
          </a:p>
          <a:p>
            <a:pPr marL="0" indent="0">
              <a:buNone/>
            </a:pPr>
            <a:r>
              <a:rPr lang="ru-RU" dirty="0"/>
              <a:t>Приложение к постановлению Правительства Нижегородской области от 11 октября 2021 г. № 883.</a:t>
            </a:r>
          </a:p>
          <a:p>
            <a:pPr marL="0" indent="0">
              <a:buNone/>
            </a:pPr>
            <a:endParaRPr lang="ru-RU" dirty="0"/>
          </a:p>
        </p:txBody>
      </p:sp>
      <p:sp>
        <p:nvSpPr>
          <p:cNvPr id="5" name="Номер слайда 4">
            <a:extLst>
              <a:ext uri="{FF2B5EF4-FFF2-40B4-BE49-F238E27FC236}">
                <a16:creationId xmlns:a16="http://schemas.microsoft.com/office/drawing/2014/main" id="{68188832-05C8-9B41-B13B-E4393C749EB8}"/>
              </a:ext>
            </a:extLst>
          </p:cNvPr>
          <p:cNvSpPr>
            <a:spLocks noGrp="1"/>
          </p:cNvSpPr>
          <p:nvPr>
            <p:ph type="sldNum" sz="quarter" idx="12"/>
          </p:nvPr>
        </p:nvSpPr>
        <p:spPr/>
        <p:txBody>
          <a:bodyPr/>
          <a:lstStyle/>
          <a:p>
            <a:fld id="{1B3261D6-CC2A-9E49-88E2-AEC025041568}" type="slidenum">
              <a:rPr lang="ru-RU" smtClean="0"/>
              <a:t>44</a:t>
            </a:fld>
            <a:endParaRPr lang="ru-RU"/>
          </a:p>
        </p:txBody>
      </p:sp>
    </p:spTree>
    <p:extLst>
      <p:ext uri="{BB962C8B-B14F-4D97-AF65-F5344CB8AC3E}">
        <p14:creationId xmlns:p14="http://schemas.microsoft.com/office/powerpoint/2010/main" val="7827343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02B411-A27C-7D44-AE47-E8C678FFD3C0}"/>
              </a:ext>
            </a:extLst>
          </p:cNvPr>
          <p:cNvSpPr>
            <a:spLocks noGrp="1"/>
          </p:cNvSpPr>
          <p:nvPr>
            <p:ph type="title"/>
          </p:nvPr>
        </p:nvSpPr>
        <p:spPr>
          <a:xfrm>
            <a:off x="838200" y="698612"/>
            <a:ext cx="10515600" cy="915035"/>
          </a:xfrm>
        </p:spPr>
        <p:txBody>
          <a:bodyPr>
            <a:normAutofit/>
          </a:bodyPr>
          <a:lstStyle/>
          <a:p>
            <a:r>
              <a:rPr lang="ru-RU" sz="3200" b="1" dirty="0">
                <a:latin typeface="+mn-lt"/>
              </a:rPr>
              <a:t>Кадастровая стоимость и величина арендной платы за ЗУ</a:t>
            </a:r>
          </a:p>
        </p:txBody>
      </p:sp>
      <p:sp>
        <p:nvSpPr>
          <p:cNvPr id="3" name="Объект 2">
            <a:extLst>
              <a:ext uri="{FF2B5EF4-FFF2-40B4-BE49-F238E27FC236}">
                <a16:creationId xmlns:a16="http://schemas.microsoft.com/office/drawing/2014/main" id="{BF8653A9-6A9D-6C45-8F20-2EA6D03FE082}"/>
              </a:ext>
            </a:extLst>
          </p:cNvPr>
          <p:cNvSpPr>
            <a:spLocks noGrp="1"/>
          </p:cNvSpPr>
          <p:nvPr>
            <p:ph idx="1"/>
          </p:nvPr>
        </p:nvSpPr>
        <p:spPr>
          <a:xfrm>
            <a:off x="731520" y="1947134"/>
            <a:ext cx="10622280" cy="4563316"/>
          </a:xfrm>
        </p:spPr>
        <p:txBody>
          <a:bodyPr>
            <a:normAutofit fontScale="85000" lnSpcReduction="20000"/>
          </a:bodyPr>
          <a:lstStyle/>
          <a:p>
            <a:pPr marL="0" indent="0">
              <a:buNone/>
            </a:pPr>
            <a:r>
              <a:rPr lang="ru-RU" b="1" i="1" dirty="0"/>
              <a:t>Кд - коэффициент дифференциации по видам деятельности арендатора</a:t>
            </a:r>
            <a:r>
              <a:rPr lang="ru-RU" b="1" dirty="0"/>
              <a:t> </a:t>
            </a:r>
            <a:r>
              <a:rPr lang="ru-RU" dirty="0"/>
              <a:t>внутри одного вида разрешенного использования земельного участка – определяется органами </a:t>
            </a:r>
            <a:r>
              <a:rPr lang="ru-RU" b="1" dirty="0"/>
              <a:t>местного самоуправления</a:t>
            </a:r>
            <a:r>
              <a:rPr lang="ru-RU" dirty="0"/>
              <a:t>.</a:t>
            </a:r>
          </a:p>
          <a:p>
            <a:pPr marL="0" indent="0">
              <a:buNone/>
            </a:pPr>
            <a:r>
              <a:rPr lang="ru-RU" i="1" dirty="0"/>
              <a:t>Ки - коэффициент индексации</a:t>
            </a:r>
            <a:r>
              <a:rPr lang="ru-RU" dirty="0"/>
              <a:t>. Значение коэффициента индексации ежегодно устанавливается в размере не менее индекса потребительских цен в сфере торговли и услуг населению в Нижегородской области на следующий год, определенного прогнозом социально-экономического развития Нижегородской области, одобренным Правительством Нижегородской области (далее - среднегодовой индекс потребительских цен), с учетом положений пункта 3.3 настоящей Методики; (в ред. постановления Правительства Нижегородской области от 30.11.2021 </a:t>
            </a:r>
            <a:r>
              <a:rPr lang="ru-RU" dirty="0" err="1"/>
              <a:t>N</a:t>
            </a:r>
            <a:r>
              <a:rPr lang="ru-RU" dirty="0"/>
              <a:t> 1093). Принимая во внимание, что база для расчета – кадастровая стоимость в размере рыночной определена в 2022году, коэффициент индексации принимается =1,0.</a:t>
            </a:r>
          </a:p>
          <a:p>
            <a:pPr marL="0" indent="0">
              <a:buNone/>
            </a:pPr>
            <a:r>
              <a:rPr lang="ru-RU" i="1" dirty="0"/>
              <a:t>ПК - понижающий коэффициент</a:t>
            </a:r>
            <a:r>
              <a:rPr lang="ru-RU" dirty="0"/>
              <a:t> для отдельных случаев, установленных настоящей Методикой.</a:t>
            </a:r>
          </a:p>
          <a:p>
            <a:pPr marL="0" indent="0">
              <a:buNone/>
            </a:pPr>
            <a:endParaRPr lang="ru-RU" dirty="0"/>
          </a:p>
        </p:txBody>
      </p:sp>
      <p:sp>
        <p:nvSpPr>
          <p:cNvPr id="5" name="Номер слайда 4">
            <a:extLst>
              <a:ext uri="{FF2B5EF4-FFF2-40B4-BE49-F238E27FC236}">
                <a16:creationId xmlns:a16="http://schemas.microsoft.com/office/drawing/2014/main" id="{68188832-05C8-9B41-B13B-E4393C749EB8}"/>
              </a:ext>
            </a:extLst>
          </p:cNvPr>
          <p:cNvSpPr>
            <a:spLocks noGrp="1"/>
          </p:cNvSpPr>
          <p:nvPr>
            <p:ph type="sldNum" sz="quarter" idx="12"/>
          </p:nvPr>
        </p:nvSpPr>
        <p:spPr/>
        <p:txBody>
          <a:bodyPr/>
          <a:lstStyle/>
          <a:p>
            <a:fld id="{1B3261D6-CC2A-9E49-88E2-AEC025041568}" type="slidenum">
              <a:rPr lang="ru-RU" smtClean="0"/>
              <a:t>45</a:t>
            </a:fld>
            <a:endParaRPr lang="ru-RU"/>
          </a:p>
        </p:txBody>
      </p:sp>
    </p:spTree>
    <p:extLst>
      <p:ext uri="{BB962C8B-B14F-4D97-AF65-F5344CB8AC3E}">
        <p14:creationId xmlns:p14="http://schemas.microsoft.com/office/powerpoint/2010/main" val="37920260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02B411-A27C-7D44-AE47-E8C678FFD3C0}"/>
              </a:ext>
            </a:extLst>
          </p:cNvPr>
          <p:cNvSpPr>
            <a:spLocks noGrp="1"/>
          </p:cNvSpPr>
          <p:nvPr>
            <p:ph type="title"/>
          </p:nvPr>
        </p:nvSpPr>
        <p:spPr>
          <a:xfrm>
            <a:off x="838200" y="630596"/>
            <a:ext cx="10515600" cy="915035"/>
          </a:xfrm>
        </p:spPr>
        <p:txBody>
          <a:bodyPr>
            <a:normAutofit/>
          </a:bodyPr>
          <a:lstStyle/>
          <a:p>
            <a:r>
              <a:rPr lang="ru-RU" sz="3200" b="1" dirty="0">
                <a:latin typeface="+mn-lt"/>
              </a:rPr>
              <a:t>Кадастровая стоимость и величина арендной платы за ЗУ</a:t>
            </a:r>
          </a:p>
        </p:txBody>
      </p:sp>
      <p:sp>
        <p:nvSpPr>
          <p:cNvPr id="5" name="Номер слайда 4">
            <a:extLst>
              <a:ext uri="{FF2B5EF4-FFF2-40B4-BE49-F238E27FC236}">
                <a16:creationId xmlns:a16="http://schemas.microsoft.com/office/drawing/2014/main" id="{68188832-05C8-9B41-B13B-E4393C749EB8}"/>
              </a:ext>
            </a:extLst>
          </p:cNvPr>
          <p:cNvSpPr>
            <a:spLocks noGrp="1"/>
          </p:cNvSpPr>
          <p:nvPr>
            <p:ph type="sldNum" sz="quarter" idx="12"/>
          </p:nvPr>
        </p:nvSpPr>
        <p:spPr/>
        <p:txBody>
          <a:bodyPr/>
          <a:lstStyle/>
          <a:p>
            <a:fld id="{1B3261D6-CC2A-9E49-88E2-AEC025041568}" type="slidenum">
              <a:rPr lang="ru-RU" smtClean="0"/>
              <a:t>46</a:t>
            </a:fld>
            <a:endParaRPr lang="ru-RU"/>
          </a:p>
        </p:txBody>
      </p:sp>
      <p:graphicFrame>
        <p:nvGraphicFramePr>
          <p:cNvPr id="8" name="Объект 7">
            <a:extLst>
              <a:ext uri="{FF2B5EF4-FFF2-40B4-BE49-F238E27FC236}">
                <a16:creationId xmlns:a16="http://schemas.microsoft.com/office/drawing/2014/main" id="{FC023974-B603-8140-A634-AB54FE2339A3}"/>
              </a:ext>
            </a:extLst>
          </p:cNvPr>
          <p:cNvGraphicFramePr>
            <a:graphicFrameLocks noGrp="1"/>
          </p:cNvGraphicFramePr>
          <p:nvPr>
            <p:ph idx="1"/>
            <p:extLst>
              <p:ext uri="{D42A27DB-BD31-4B8C-83A1-F6EECF244321}">
                <p14:modId xmlns:p14="http://schemas.microsoft.com/office/powerpoint/2010/main" val="1581402355"/>
              </p:ext>
            </p:extLst>
          </p:nvPr>
        </p:nvGraphicFramePr>
        <p:xfrm>
          <a:off x="978946" y="1545630"/>
          <a:ext cx="10122947" cy="4970033"/>
        </p:xfrm>
        <a:graphic>
          <a:graphicData uri="http://schemas.openxmlformats.org/drawingml/2006/table">
            <a:tbl>
              <a:tblPr firstRow="1" firstCol="1" bandRow="1">
                <a:tableStyleId>{5C22544A-7EE6-4342-B048-85BDC9FD1C3A}</a:tableStyleId>
              </a:tblPr>
              <a:tblGrid>
                <a:gridCol w="484674">
                  <a:extLst>
                    <a:ext uri="{9D8B030D-6E8A-4147-A177-3AD203B41FA5}">
                      <a16:colId xmlns:a16="http://schemas.microsoft.com/office/drawing/2014/main" val="2146454433"/>
                    </a:ext>
                  </a:extLst>
                </a:gridCol>
                <a:gridCol w="1760779">
                  <a:extLst>
                    <a:ext uri="{9D8B030D-6E8A-4147-A177-3AD203B41FA5}">
                      <a16:colId xmlns:a16="http://schemas.microsoft.com/office/drawing/2014/main" val="1622167513"/>
                    </a:ext>
                  </a:extLst>
                </a:gridCol>
                <a:gridCol w="5429581">
                  <a:extLst>
                    <a:ext uri="{9D8B030D-6E8A-4147-A177-3AD203B41FA5}">
                      <a16:colId xmlns:a16="http://schemas.microsoft.com/office/drawing/2014/main" val="4258643603"/>
                    </a:ext>
                  </a:extLst>
                </a:gridCol>
                <a:gridCol w="727012">
                  <a:extLst>
                    <a:ext uri="{9D8B030D-6E8A-4147-A177-3AD203B41FA5}">
                      <a16:colId xmlns:a16="http://schemas.microsoft.com/office/drawing/2014/main" val="1298715501"/>
                    </a:ext>
                  </a:extLst>
                </a:gridCol>
                <a:gridCol w="1720901">
                  <a:extLst>
                    <a:ext uri="{9D8B030D-6E8A-4147-A177-3AD203B41FA5}">
                      <a16:colId xmlns:a16="http://schemas.microsoft.com/office/drawing/2014/main" val="3887087163"/>
                    </a:ext>
                  </a:extLst>
                </a:gridCol>
              </a:tblGrid>
              <a:tr h="1988014">
                <a:tc>
                  <a:txBody>
                    <a:bodyPr/>
                    <a:lstStyle/>
                    <a:p>
                      <a:pPr algn="ctr">
                        <a:spcAft>
                          <a:spcPts val="0"/>
                        </a:spcAft>
                      </a:pPr>
                      <a:r>
                        <a:rPr lang="ru-RU" sz="1600">
                          <a:effectLst/>
                        </a:rPr>
                        <a:t>N п/п</a:t>
                      </a:r>
                      <a:endParaRPr lang="ru-RU"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600" dirty="0">
                          <a:effectLst/>
                        </a:rPr>
                        <a:t>Наименование группы </a:t>
                      </a:r>
                      <a:endParaRPr lang="ru-RU"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600" dirty="0">
                          <a:effectLst/>
                        </a:rPr>
                        <a:t>Виды разрешенного использования земельных участков в составе группы</a:t>
                      </a:r>
                      <a:endParaRPr lang="ru-RU"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600">
                          <a:effectLst/>
                        </a:rPr>
                        <a:t>Кви </a:t>
                      </a:r>
                      <a:endParaRPr lang="ru-RU"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600">
                          <a:effectLst/>
                        </a:rPr>
                        <a:t>Код вида разрешенного использования земельного участка по классификатору</a:t>
                      </a:r>
                      <a:endParaRPr lang="ru-RU"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53908017"/>
                  </a:ext>
                </a:extLst>
              </a:tr>
              <a:tr h="2982019">
                <a:tc>
                  <a:txBody>
                    <a:bodyPr/>
                    <a:lstStyle/>
                    <a:p>
                      <a:pPr algn="ctr">
                        <a:spcAft>
                          <a:spcPts val="0"/>
                        </a:spcAft>
                      </a:pPr>
                      <a:r>
                        <a:rPr lang="ru-RU" sz="1600">
                          <a:effectLst/>
                        </a:rPr>
                        <a:t>8. </a:t>
                      </a:r>
                      <a:endParaRPr lang="ru-RU"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1600">
                          <a:effectLst/>
                        </a:rPr>
                        <a:t>Земельные участки, предназначенные для размещения объектов рекреационного и лечебно-оздоровительного назначения</a:t>
                      </a:r>
                      <a:endParaRPr lang="ru-RU"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1600">
                          <a:effectLst/>
                        </a:rPr>
                        <a:t>Земельные участки домов отдыха, пансионатов, кемпингов, туристических баз, стационарных и палаточных туристско-оздоровительных лагерей. Земельные участки домов рыболовов и охотников. Земельные участки детских туристических станций, туристских парков, учебно-туристических троп, трасс, детских и спортивных лагерей. </a:t>
                      </a:r>
                      <a:br>
                        <a:rPr lang="ru-RU" sz="1600">
                          <a:effectLst/>
                        </a:rPr>
                      </a:br>
                      <a:r>
                        <a:rPr lang="ru-RU" sz="1600">
                          <a:effectLst/>
                        </a:rPr>
                        <a:t>Земельные участки природных лечебных ресурсов, лечебно-оздоровительных местностей и курортов.</a:t>
                      </a:r>
                      <a:br>
                        <a:rPr lang="ru-RU" sz="1600">
                          <a:effectLst/>
                        </a:rPr>
                      </a:br>
                      <a:r>
                        <a:rPr lang="ru-RU" sz="1600">
                          <a:effectLst/>
                        </a:rPr>
                        <a:t>Земельные участки парков (культуры и отдыха)</a:t>
                      </a:r>
                      <a:endParaRPr lang="ru-RU"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600">
                          <a:effectLst/>
                        </a:rPr>
                        <a:t>0,0007</a:t>
                      </a:r>
                      <a:endParaRPr lang="ru-RU"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600" dirty="0">
                          <a:effectLst/>
                        </a:rPr>
                        <a:t>3.6.2</a:t>
                      </a:r>
                      <a:br>
                        <a:rPr lang="ru-RU" sz="1600" dirty="0">
                          <a:effectLst/>
                        </a:rPr>
                      </a:br>
                      <a:r>
                        <a:rPr lang="ru-RU" sz="1600" dirty="0">
                          <a:effectLst/>
                        </a:rPr>
                        <a:t>5.0</a:t>
                      </a:r>
                      <a:br>
                        <a:rPr lang="ru-RU" sz="1600" dirty="0">
                          <a:effectLst/>
                        </a:rPr>
                      </a:br>
                      <a:r>
                        <a:rPr lang="ru-RU" sz="1600" dirty="0">
                          <a:effectLst/>
                        </a:rPr>
                        <a:t>5.1.7</a:t>
                      </a:r>
                      <a:br>
                        <a:rPr lang="ru-RU" sz="1600" dirty="0">
                          <a:effectLst/>
                        </a:rPr>
                      </a:br>
                      <a:r>
                        <a:rPr lang="ru-RU" sz="1600" dirty="0">
                          <a:effectLst/>
                        </a:rPr>
                        <a:t>5.2</a:t>
                      </a:r>
                      <a:br>
                        <a:rPr lang="ru-RU" sz="1600" dirty="0">
                          <a:effectLst/>
                        </a:rPr>
                      </a:br>
                      <a:r>
                        <a:rPr lang="ru-RU" sz="1600" dirty="0">
                          <a:effectLst/>
                        </a:rPr>
                        <a:t>5.2.1</a:t>
                      </a:r>
                      <a:br>
                        <a:rPr lang="ru-RU" sz="1600" dirty="0">
                          <a:effectLst/>
                        </a:rPr>
                      </a:br>
                      <a:r>
                        <a:rPr lang="ru-RU" sz="1600" dirty="0">
                          <a:effectLst/>
                        </a:rPr>
                        <a:t>5.3</a:t>
                      </a:r>
                      <a:br>
                        <a:rPr lang="ru-RU" sz="1600" dirty="0">
                          <a:effectLst/>
                        </a:rPr>
                      </a:br>
                      <a:r>
                        <a:rPr lang="ru-RU" sz="1600" dirty="0">
                          <a:effectLst/>
                        </a:rPr>
                        <a:t>9.2</a:t>
                      </a:r>
                      <a:br>
                        <a:rPr lang="ru-RU" sz="1600" dirty="0">
                          <a:effectLst/>
                        </a:rPr>
                      </a:br>
                      <a:r>
                        <a:rPr lang="ru-RU" sz="1600" dirty="0">
                          <a:effectLst/>
                        </a:rPr>
                        <a:t>9.2.1</a:t>
                      </a:r>
                      <a:endParaRPr lang="ru-RU"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33509301"/>
                  </a:ext>
                </a:extLst>
              </a:tr>
            </a:tbl>
          </a:graphicData>
        </a:graphic>
      </p:graphicFrame>
    </p:spTree>
    <p:extLst>
      <p:ext uri="{BB962C8B-B14F-4D97-AF65-F5344CB8AC3E}">
        <p14:creationId xmlns:p14="http://schemas.microsoft.com/office/powerpoint/2010/main" val="6423028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02B411-A27C-7D44-AE47-E8C678FFD3C0}"/>
              </a:ext>
            </a:extLst>
          </p:cNvPr>
          <p:cNvSpPr>
            <a:spLocks noGrp="1"/>
          </p:cNvSpPr>
          <p:nvPr>
            <p:ph type="title"/>
          </p:nvPr>
        </p:nvSpPr>
        <p:spPr>
          <a:xfrm>
            <a:off x="838200" y="365125"/>
            <a:ext cx="10515600" cy="915035"/>
          </a:xfrm>
        </p:spPr>
        <p:txBody>
          <a:bodyPr>
            <a:normAutofit/>
          </a:bodyPr>
          <a:lstStyle/>
          <a:p>
            <a:r>
              <a:rPr lang="ru-RU" sz="3200" b="1" dirty="0">
                <a:latin typeface="+mn-lt"/>
              </a:rPr>
              <a:t>Кадастровая стоимость и величина арендной платы за ЗУ</a:t>
            </a:r>
          </a:p>
        </p:txBody>
      </p:sp>
      <p:sp>
        <p:nvSpPr>
          <p:cNvPr id="5" name="Номер слайда 4">
            <a:extLst>
              <a:ext uri="{FF2B5EF4-FFF2-40B4-BE49-F238E27FC236}">
                <a16:creationId xmlns:a16="http://schemas.microsoft.com/office/drawing/2014/main" id="{68188832-05C8-9B41-B13B-E4393C749EB8}"/>
              </a:ext>
            </a:extLst>
          </p:cNvPr>
          <p:cNvSpPr>
            <a:spLocks noGrp="1"/>
          </p:cNvSpPr>
          <p:nvPr>
            <p:ph type="sldNum" sz="quarter" idx="12"/>
          </p:nvPr>
        </p:nvSpPr>
        <p:spPr/>
        <p:txBody>
          <a:bodyPr/>
          <a:lstStyle/>
          <a:p>
            <a:fld id="{1B3261D6-CC2A-9E49-88E2-AEC025041568}" type="slidenum">
              <a:rPr lang="ru-RU" smtClean="0"/>
              <a:t>47</a:t>
            </a:fld>
            <a:endParaRPr lang="ru-RU"/>
          </a:p>
        </p:txBody>
      </p:sp>
      <p:pic>
        <p:nvPicPr>
          <p:cNvPr id="9" name="Объект 8">
            <a:extLst>
              <a:ext uri="{FF2B5EF4-FFF2-40B4-BE49-F238E27FC236}">
                <a16:creationId xmlns:a16="http://schemas.microsoft.com/office/drawing/2014/main" id="{34C5BEC7-38AD-F446-9096-89B727ED8AB7}"/>
              </a:ext>
            </a:extLst>
          </p:cNvPr>
          <p:cNvPicPr>
            <a:picLocks noGrp="1"/>
          </p:cNvPicPr>
          <p:nvPr>
            <p:ph idx="1"/>
          </p:nvPr>
        </p:nvPicPr>
        <p:blipFill rotWithShape="1">
          <a:blip r:embed="rId3">
            <a:extLst>
              <a:ext uri="{28A0092B-C50C-407E-A947-70E740481C1C}">
                <a14:useLocalDpi xmlns:a14="http://schemas.microsoft.com/office/drawing/2010/main" val="0"/>
              </a:ext>
            </a:extLst>
          </a:blip>
          <a:srcRect l="777" t="14907" r="-689"/>
          <a:stretch/>
        </p:blipFill>
        <p:spPr bwMode="auto">
          <a:xfrm>
            <a:off x="1086522" y="1000461"/>
            <a:ext cx="8165053" cy="5721013"/>
          </a:xfrm>
          <a:prstGeom prst="rect">
            <a:avLst/>
          </a:prstGeom>
          <a:noFill/>
          <a:ln>
            <a:noFill/>
          </a:ln>
          <a:extLst>
            <a:ext uri="{53640926-AAD7-44D8-BBD7-CCE9431645EC}">
              <a14:shadowObscured xmlns:a14="http://schemas.microsoft.com/office/drawing/2010/main"/>
            </a:ext>
          </a:extLst>
        </p:spPr>
      </p:pic>
      <p:sp>
        <p:nvSpPr>
          <p:cNvPr id="3" name="Прямоугольник 2">
            <a:extLst>
              <a:ext uri="{FF2B5EF4-FFF2-40B4-BE49-F238E27FC236}">
                <a16:creationId xmlns:a16="http://schemas.microsoft.com/office/drawing/2014/main" id="{D42A21E8-BD71-434F-B3AB-0EACE9656B7B}"/>
              </a:ext>
            </a:extLst>
          </p:cNvPr>
          <p:cNvSpPr/>
          <p:nvPr/>
        </p:nvSpPr>
        <p:spPr>
          <a:xfrm>
            <a:off x="3680749" y="1446835"/>
            <a:ext cx="1134319" cy="17362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6340403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02B411-A27C-7D44-AE47-E8C678FFD3C0}"/>
              </a:ext>
            </a:extLst>
          </p:cNvPr>
          <p:cNvSpPr>
            <a:spLocks noGrp="1"/>
          </p:cNvSpPr>
          <p:nvPr>
            <p:ph type="title"/>
          </p:nvPr>
        </p:nvSpPr>
        <p:spPr>
          <a:xfrm>
            <a:off x="838200" y="711917"/>
            <a:ext cx="10515600" cy="915035"/>
          </a:xfrm>
        </p:spPr>
        <p:txBody>
          <a:bodyPr>
            <a:normAutofit/>
          </a:bodyPr>
          <a:lstStyle/>
          <a:p>
            <a:r>
              <a:rPr lang="ru-RU" sz="3200" b="1" dirty="0">
                <a:latin typeface="+mn-lt"/>
              </a:rPr>
              <a:t>Кадастровая стоимость и величина арендной платы за ЗУ</a:t>
            </a:r>
          </a:p>
        </p:txBody>
      </p:sp>
      <p:sp>
        <p:nvSpPr>
          <p:cNvPr id="5" name="Номер слайда 4">
            <a:extLst>
              <a:ext uri="{FF2B5EF4-FFF2-40B4-BE49-F238E27FC236}">
                <a16:creationId xmlns:a16="http://schemas.microsoft.com/office/drawing/2014/main" id="{68188832-05C8-9B41-B13B-E4393C749EB8}"/>
              </a:ext>
            </a:extLst>
          </p:cNvPr>
          <p:cNvSpPr>
            <a:spLocks noGrp="1"/>
          </p:cNvSpPr>
          <p:nvPr>
            <p:ph type="sldNum" sz="quarter" idx="12"/>
          </p:nvPr>
        </p:nvSpPr>
        <p:spPr/>
        <p:txBody>
          <a:bodyPr/>
          <a:lstStyle/>
          <a:p>
            <a:fld id="{1B3261D6-CC2A-9E49-88E2-AEC025041568}" type="slidenum">
              <a:rPr lang="ru-RU" smtClean="0"/>
              <a:t>48</a:t>
            </a:fld>
            <a:endParaRPr lang="ru-RU"/>
          </a:p>
        </p:txBody>
      </p:sp>
      <p:graphicFrame>
        <p:nvGraphicFramePr>
          <p:cNvPr id="8" name="Объект 7">
            <a:extLst>
              <a:ext uri="{FF2B5EF4-FFF2-40B4-BE49-F238E27FC236}">
                <a16:creationId xmlns:a16="http://schemas.microsoft.com/office/drawing/2014/main" id="{48994D48-F00B-3D4A-BA5B-2E2CA007B5E1}"/>
              </a:ext>
            </a:extLst>
          </p:cNvPr>
          <p:cNvGraphicFramePr>
            <a:graphicFrameLocks noGrp="1"/>
          </p:cNvGraphicFramePr>
          <p:nvPr>
            <p:ph idx="1"/>
            <p:extLst>
              <p:ext uri="{D42A27DB-BD31-4B8C-83A1-F6EECF244321}">
                <p14:modId xmlns:p14="http://schemas.microsoft.com/office/powerpoint/2010/main" val="3281344335"/>
              </p:ext>
            </p:extLst>
          </p:nvPr>
        </p:nvGraphicFramePr>
        <p:xfrm>
          <a:off x="838200" y="2175593"/>
          <a:ext cx="9908689" cy="4527549"/>
        </p:xfrm>
        <a:graphic>
          <a:graphicData uri="http://schemas.openxmlformats.org/drawingml/2006/table">
            <a:tbl>
              <a:tblPr firstRow="1" firstCol="1" bandRow="1">
                <a:tableStyleId>{5C22544A-7EE6-4342-B048-85BDC9FD1C3A}</a:tableStyleId>
              </a:tblPr>
              <a:tblGrid>
                <a:gridCol w="438482">
                  <a:extLst>
                    <a:ext uri="{9D8B030D-6E8A-4147-A177-3AD203B41FA5}">
                      <a16:colId xmlns:a16="http://schemas.microsoft.com/office/drawing/2014/main" val="939983836"/>
                    </a:ext>
                  </a:extLst>
                </a:gridCol>
                <a:gridCol w="5982065">
                  <a:extLst>
                    <a:ext uri="{9D8B030D-6E8A-4147-A177-3AD203B41FA5}">
                      <a16:colId xmlns:a16="http://schemas.microsoft.com/office/drawing/2014/main" val="1818503304"/>
                    </a:ext>
                  </a:extLst>
                </a:gridCol>
                <a:gridCol w="3488142">
                  <a:extLst>
                    <a:ext uri="{9D8B030D-6E8A-4147-A177-3AD203B41FA5}">
                      <a16:colId xmlns:a16="http://schemas.microsoft.com/office/drawing/2014/main" val="1839629404"/>
                    </a:ext>
                  </a:extLst>
                </a:gridCol>
              </a:tblGrid>
              <a:tr h="887578">
                <a:tc>
                  <a:txBody>
                    <a:bodyPr/>
                    <a:lstStyle/>
                    <a:p>
                      <a:pPr algn="ctr">
                        <a:spcAft>
                          <a:spcPts val="0"/>
                        </a:spcAft>
                      </a:pPr>
                      <a:r>
                        <a:rPr lang="ru-RU" sz="1600">
                          <a:effectLst/>
                        </a:rPr>
                        <a:t>№</a:t>
                      </a:r>
                      <a:endParaRPr lang="ru-RU"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600" dirty="0">
                          <a:effectLst/>
                        </a:rPr>
                        <a:t>Код вида деятельности</a:t>
                      </a:r>
                      <a:endParaRPr lang="ru-RU"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600">
                          <a:effectLst/>
                        </a:rPr>
                        <a:t>Среднее отношение арендной платы к кадастровой стоимости земли на 1.01.2023, %</a:t>
                      </a:r>
                      <a:endParaRPr lang="ru-RU" sz="16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672527038"/>
                  </a:ext>
                </a:extLst>
              </a:tr>
              <a:tr h="762063">
                <a:tc>
                  <a:txBody>
                    <a:bodyPr/>
                    <a:lstStyle/>
                    <a:p>
                      <a:pPr algn="ctr">
                        <a:spcAft>
                          <a:spcPts val="0"/>
                        </a:spcAft>
                      </a:pPr>
                      <a:r>
                        <a:rPr lang="ru-RU" sz="1600">
                          <a:effectLst/>
                        </a:rPr>
                        <a:t>1</a:t>
                      </a:r>
                      <a:endParaRPr lang="ru-RU"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600" dirty="0">
                          <a:effectLst/>
                        </a:rPr>
                        <a:t>Под размещение капитальных не социальных объектов в процессе эксплуатации</a:t>
                      </a:r>
                      <a:endParaRPr lang="ru-RU"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ru-RU" sz="1600" dirty="0">
                          <a:effectLst/>
                        </a:rPr>
                        <a:t>21</a:t>
                      </a:r>
                      <a:endParaRPr lang="ru-RU" sz="16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3400694945"/>
                  </a:ext>
                </a:extLst>
              </a:tr>
              <a:tr h="762063">
                <a:tc>
                  <a:txBody>
                    <a:bodyPr/>
                    <a:lstStyle/>
                    <a:p>
                      <a:pPr algn="ctr">
                        <a:spcAft>
                          <a:spcPts val="0"/>
                        </a:spcAft>
                      </a:pPr>
                      <a:r>
                        <a:rPr lang="ru-RU" sz="1600">
                          <a:effectLst/>
                        </a:rPr>
                        <a:t>2</a:t>
                      </a:r>
                      <a:endParaRPr lang="ru-RU"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600" dirty="0">
                          <a:effectLst/>
                        </a:rPr>
                        <a:t>Под размещение капитальных не социальных объектов в процессе строительства, не введенные в эксплуатацию</a:t>
                      </a:r>
                      <a:endParaRPr lang="ru-RU"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ru-RU" sz="1600">
                          <a:effectLst/>
                        </a:rPr>
                        <a:t>7</a:t>
                      </a:r>
                      <a:endParaRPr lang="ru-RU" sz="16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235691219"/>
                  </a:ext>
                </a:extLst>
              </a:tr>
              <a:tr h="762063">
                <a:tc>
                  <a:txBody>
                    <a:bodyPr/>
                    <a:lstStyle/>
                    <a:p>
                      <a:pPr algn="ctr">
                        <a:spcAft>
                          <a:spcPts val="0"/>
                        </a:spcAft>
                      </a:pPr>
                      <a:r>
                        <a:rPr lang="ru-RU" sz="1600">
                          <a:effectLst/>
                        </a:rPr>
                        <a:t>3</a:t>
                      </a:r>
                      <a:endParaRPr lang="ru-RU"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600">
                          <a:effectLst/>
                        </a:rPr>
                        <a:t>Под размещение не капитальных не социальных строений, объектов инфраструктуры и вспомогательных объектов</a:t>
                      </a:r>
                      <a:endParaRPr lang="ru-RU"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600">
                          <a:effectLst/>
                        </a:rPr>
                        <a:t>5,83</a:t>
                      </a:r>
                      <a:endParaRPr lang="ru-RU" sz="16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64053876"/>
                  </a:ext>
                </a:extLst>
              </a:tr>
              <a:tr h="762063">
                <a:tc>
                  <a:txBody>
                    <a:bodyPr/>
                    <a:lstStyle/>
                    <a:p>
                      <a:pPr algn="ctr">
                        <a:spcAft>
                          <a:spcPts val="0"/>
                        </a:spcAft>
                      </a:pPr>
                      <a:r>
                        <a:rPr lang="ru-RU" sz="1600">
                          <a:effectLst/>
                        </a:rPr>
                        <a:t>4</a:t>
                      </a:r>
                      <a:endParaRPr lang="ru-RU"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600">
                          <a:effectLst/>
                        </a:rPr>
                        <a:t>Под размещение социальных капитальных строений  и объектов инфраструктуры</a:t>
                      </a:r>
                      <a:endParaRPr lang="ru-RU"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600">
                          <a:effectLst/>
                        </a:rPr>
                        <a:t>3,5</a:t>
                      </a:r>
                      <a:endParaRPr lang="ru-RU" sz="16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3801222579"/>
                  </a:ext>
                </a:extLst>
              </a:tr>
              <a:tr h="591719">
                <a:tc>
                  <a:txBody>
                    <a:bodyPr/>
                    <a:lstStyle/>
                    <a:p>
                      <a:pPr algn="ctr">
                        <a:spcAft>
                          <a:spcPts val="0"/>
                        </a:spcAft>
                      </a:pPr>
                      <a:r>
                        <a:rPr lang="ru-RU" sz="1600">
                          <a:effectLst/>
                        </a:rPr>
                        <a:t>5</a:t>
                      </a:r>
                      <a:endParaRPr lang="ru-RU"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600">
                          <a:effectLst/>
                        </a:rPr>
                        <a:t>Под размещение социальных не капитальных строений  и объектов инфраструктуры</a:t>
                      </a:r>
                      <a:endParaRPr lang="ru-RU"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600" dirty="0">
                          <a:effectLst/>
                        </a:rPr>
                        <a:t>2,33</a:t>
                      </a:r>
                      <a:endParaRPr lang="ru-RU" sz="16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3446275902"/>
                  </a:ext>
                </a:extLst>
              </a:tr>
            </a:tbl>
          </a:graphicData>
        </a:graphic>
      </p:graphicFrame>
      <p:sp>
        <p:nvSpPr>
          <p:cNvPr id="10" name="TextBox 9">
            <a:extLst>
              <a:ext uri="{FF2B5EF4-FFF2-40B4-BE49-F238E27FC236}">
                <a16:creationId xmlns:a16="http://schemas.microsoft.com/office/drawing/2014/main" id="{FF31AD97-3D8C-7B45-BD05-9B2D9FB1365E}"/>
              </a:ext>
            </a:extLst>
          </p:cNvPr>
          <p:cNvSpPr txBox="1"/>
          <p:nvPr/>
        </p:nvSpPr>
        <p:spPr>
          <a:xfrm>
            <a:off x="838200" y="1626952"/>
            <a:ext cx="9229193" cy="646331"/>
          </a:xfrm>
          <a:prstGeom prst="rect">
            <a:avLst/>
          </a:prstGeom>
          <a:noFill/>
        </p:spPr>
        <p:txBody>
          <a:bodyPr wrap="none" rtlCol="0">
            <a:spAutoFit/>
          </a:bodyPr>
          <a:lstStyle/>
          <a:p>
            <a:r>
              <a:rPr lang="ru-RU" dirty="0"/>
              <a:t>Сводная таблица показателя коэффициента аренды земли действующих договоров аренды</a:t>
            </a:r>
          </a:p>
          <a:p>
            <a:endParaRPr lang="ru-RU" dirty="0"/>
          </a:p>
        </p:txBody>
      </p:sp>
    </p:spTree>
    <p:extLst>
      <p:ext uri="{BB962C8B-B14F-4D97-AF65-F5344CB8AC3E}">
        <p14:creationId xmlns:p14="http://schemas.microsoft.com/office/powerpoint/2010/main" val="1576852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02B411-A27C-7D44-AE47-E8C678FFD3C0}"/>
              </a:ext>
            </a:extLst>
          </p:cNvPr>
          <p:cNvSpPr>
            <a:spLocks noGrp="1"/>
          </p:cNvSpPr>
          <p:nvPr>
            <p:ph type="title"/>
          </p:nvPr>
        </p:nvSpPr>
        <p:spPr>
          <a:xfrm>
            <a:off x="838200" y="591267"/>
            <a:ext cx="10515600" cy="915035"/>
          </a:xfrm>
        </p:spPr>
        <p:txBody>
          <a:bodyPr>
            <a:normAutofit/>
          </a:bodyPr>
          <a:lstStyle/>
          <a:p>
            <a:r>
              <a:rPr lang="ru-RU" sz="3200" b="1" dirty="0">
                <a:latin typeface="+mn-lt"/>
              </a:rPr>
              <a:t>Кадастровая стоимость и величина арендной платы за ЗУ</a:t>
            </a:r>
          </a:p>
        </p:txBody>
      </p:sp>
      <p:sp>
        <p:nvSpPr>
          <p:cNvPr id="5" name="Номер слайда 4">
            <a:extLst>
              <a:ext uri="{FF2B5EF4-FFF2-40B4-BE49-F238E27FC236}">
                <a16:creationId xmlns:a16="http://schemas.microsoft.com/office/drawing/2014/main" id="{68188832-05C8-9B41-B13B-E4393C749EB8}"/>
              </a:ext>
            </a:extLst>
          </p:cNvPr>
          <p:cNvSpPr>
            <a:spLocks noGrp="1"/>
          </p:cNvSpPr>
          <p:nvPr>
            <p:ph type="sldNum" sz="quarter" idx="12"/>
          </p:nvPr>
        </p:nvSpPr>
        <p:spPr/>
        <p:txBody>
          <a:bodyPr/>
          <a:lstStyle/>
          <a:p>
            <a:fld id="{1B3261D6-CC2A-9E49-88E2-AEC025041568}" type="slidenum">
              <a:rPr lang="ru-RU" smtClean="0"/>
              <a:t>49</a:t>
            </a:fld>
            <a:endParaRPr lang="ru-RU"/>
          </a:p>
        </p:txBody>
      </p:sp>
      <p:sp>
        <p:nvSpPr>
          <p:cNvPr id="10" name="TextBox 9">
            <a:extLst>
              <a:ext uri="{FF2B5EF4-FFF2-40B4-BE49-F238E27FC236}">
                <a16:creationId xmlns:a16="http://schemas.microsoft.com/office/drawing/2014/main" id="{FF31AD97-3D8C-7B45-BD05-9B2D9FB1365E}"/>
              </a:ext>
            </a:extLst>
          </p:cNvPr>
          <p:cNvSpPr txBox="1"/>
          <p:nvPr/>
        </p:nvSpPr>
        <p:spPr>
          <a:xfrm>
            <a:off x="838200" y="1370642"/>
            <a:ext cx="10113085" cy="646331"/>
          </a:xfrm>
          <a:prstGeom prst="rect">
            <a:avLst/>
          </a:prstGeom>
          <a:noFill/>
        </p:spPr>
        <p:txBody>
          <a:bodyPr wrap="square" rtlCol="0">
            <a:spAutoFit/>
          </a:bodyPr>
          <a:lstStyle/>
          <a:p>
            <a:r>
              <a:rPr lang="ru-RU" dirty="0"/>
              <a:t>Согласованная итоговая величина коэффициентов, применяемых для расчета годового размера арендной платы за земельные участки рекреации</a:t>
            </a:r>
          </a:p>
        </p:txBody>
      </p:sp>
      <p:graphicFrame>
        <p:nvGraphicFramePr>
          <p:cNvPr id="6" name="Объект 5">
            <a:extLst>
              <a:ext uri="{FF2B5EF4-FFF2-40B4-BE49-F238E27FC236}">
                <a16:creationId xmlns:a16="http://schemas.microsoft.com/office/drawing/2014/main" id="{F52724B4-4B90-894B-9CC5-F317B9A3E3BD}"/>
              </a:ext>
            </a:extLst>
          </p:cNvPr>
          <p:cNvGraphicFramePr>
            <a:graphicFrameLocks noGrp="1"/>
          </p:cNvGraphicFramePr>
          <p:nvPr>
            <p:ph idx="1"/>
            <p:extLst>
              <p:ext uri="{D42A27DB-BD31-4B8C-83A1-F6EECF244321}">
                <p14:modId xmlns:p14="http://schemas.microsoft.com/office/powerpoint/2010/main" val="2071083040"/>
              </p:ext>
            </p:extLst>
          </p:nvPr>
        </p:nvGraphicFramePr>
        <p:xfrm>
          <a:off x="1007632" y="2152633"/>
          <a:ext cx="9384255" cy="4484519"/>
        </p:xfrm>
        <a:graphic>
          <a:graphicData uri="http://schemas.openxmlformats.org/drawingml/2006/table">
            <a:tbl>
              <a:tblPr firstRow="1" firstCol="1" bandRow="1">
                <a:tableStyleId>{5C22544A-7EE6-4342-B048-85BDC9FD1C3A}</a:tableStyleId>
              </a:tblPr>
              <a:tblGrid>
                <a:gridCol w="929122">
                  <a:extLst>
                    <a:ext uri="{9D8B030D-6E8A-4147-A177-3AD203B41FA5}">
                      <a16:colId xmlns:a16="http://schemas.microsoft.com/office/drawing/2014/main" val="2679402035"/>
                    </a:ext>
                  </a:extLst>
                </a:gridCol>
                <a:gridCol w="6594234">
                  <a:extLst>
                    <a:ext uri="{9D8B030D-6E8A-4147-A177-3AD203B41FA5}">
                      <a16:colId xmlns:a16="http://schemas.microsoft.com/office/drawing/2014/main" val="3243986431"/>
                    </a:ext>
                  </a:extLst>
                </a:gridCol>
                <a:gridCol w="1860899">
                  <a:extLst>
                    <a:ext uri="{9D8B030D-6E8A-4147-A177-3AD203B41FA5}">
                      <a16:colId xmlns:a16="http://schemas.microsoft.com/office/drawing/2014/main" val="495854459"/>
                    </a:ext>
                  </a:extLst>
                </a:gridCol>
              </a:tblGrid>
              <a:tr h="1494840">
                <a:tc>
                  <a:txBody>
                    <a:bodyPr/>
                    <a:lstStyle/>
                    <a:p>
                      <a:pPr algn="ctr">
                        <a:spcAft>
                          <a:spcPts val="0"/>
                        </a:spcAft>
                      </a:pPr>
                      <a:r>
                        <a:rPr lang="ru-RU" sz="1600">
                          <a:effectLst/>
                        </a:rPr>
                        <a:t>№ пп</a:t>
                      </a:r>
                      <a:endParaRPr lang="ru-RU"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600" dirty="0">
                          <a:effectLst/>
                        </a:rPr>
                        <a:t>Код вида деятельности</a:t>
                      </a:r>
                      <a:endParaRPr lang="ru-RU"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600">
                          <a:effectLst/>
                        </a:rPr>
                        <a:t>Согласованный Коэффициент аренды, %</a:t>
                      </a:r>
                      <a:endParaRPr lang="ru-RU"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652057815"/>
                  </a:ext>
                </a:extLst>
              </a:tr>
              <a:tr h="747421">
                <a:tc>
                  <a:txBody>
                    <a:bodyPr/>
                    <a:lstStyle/>
                    <a:p>
                      <a:pPr algn="ctr">
                        <a:spcAft>
                          <a:spcPts val="0"/>
                        </a:spcAft>
                      </a:pPr>
                      <a:r>
                        <a:rPr lang="ru-RU" sz="1600">
                          <a:effectLst/>
                        </a:rPr>
                        <a:t>1</a:t>
                      </a:r>
                      <a:endParaRPr lang="ru-RU"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1600">
                          <a:effectLst/>
                        </a:rPr>
                        <a:t>Под размещение капитальных не социальных объектов в процессе строительства, не введенные в эксплуатацию</a:t>
                      </a:r>
                      <a:endParaRPr lang="ru-RU"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600">
                          <a:effectLst/>
                        </a:rPr>
                        <a:t>4,00</a:t>
                      </a:r>
                      <a:endParaRPr lang="ru-RU" sz="16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395687126"/>
                  </a:ext>
                </a:extLst>
              </a:tr>
              <a:tr h="747421">
                <a:tc>
                  <a:txBody>
                    <a:bodyPr/>
                    <a:lstStyle/>
                    <a:p>
                      <a:pPr algn="ctr">
                        <a:spcAft>
                          <a:spcPts val="0"/>
                        </a:spcAft>
                      </a:pPr>
                      <a:r>
                        <a:rPr lang="ru-RU" sz="1600">
                          <a:effectLst/>
                        </a:rPr>
                        <a:t>2</a:t>
                      </a:r>
                      <a:endParaRPr lang="ru-RU"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1600" dirty="0">
                          <a:effectLst/>
                        </a:rPr>
                        <a:t>Под размещение не капитальных не социальных строений, объектов инфраструктуры и вспомогательных объектов</a:t>
                      </a:r>
                      <a:endParaRPr lang="ru-RU"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600">
                          <a:effectLst/>
                        </a:rPr>
                        <a:t>2,09</a:t>
                      </a:r>
                      <a:endParaRPr lang="ru-RU" sz="16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50109625"/>
                  </a:ext>
                </a:extLst>
              </a:tr>
              <a:tr h="498279">
                <a:tc>
                  <a:txBody>
                    <a:bodyPr/>
                    <a:lstStyle/>
                    <a:p>
                      <a:pPr algn="ctr">
                        <a:spcAft>
                          <a:spcPts val="0"/>
                        </a:spcAft>
                      </a:pPr>
                      <a:r>
                        <a:rPr lang="ru-RU" sz="1600">
                          <a:effectLst/>
                        </a:rPr>
                        <a:t>3</a:t>
                      </a:r>
                      <a:endParaRPr lang="ru-RU"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1600">
                          <a:effectLst/>
                        </a:rPr>
                        <a:t>Под размещение социальных капитальных строений  и объектов инфраструктуры</a:t>
                      </a:r>
                      <a:endParaRPr lang="ru-RU"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600">
                          <a:effectLst/>
                        </a:rPr>
                        <a:t>1,93</a:t>
                      </a:r>
                      <a:endParaRPr lang="ru-RU" sz="16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134121124"/>
                  </a:ext>
                </a:extLst>
              </a:tr>
              <a:tr h="498279">
                <a:tc>
                  <a:txBody>
                    <a:bodyPr/>
                    <a:lstStyle/>
                    <a:p>
                      <a:pPr algn="ctr">
                        <a:spcAft>
                          <a:spcPts val="0"/>
                        </a:spcAft>
                      </a:pPr>
                      <a:r>
                        <a:rPr lang="ru-RU" sz="1600">
                          <a:effectLst/>
                        </a:rPr>
                        <a:t>4</a:t>
                      </a:r>
                      <a:endParaRPr lang="ru-RU"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1600">
                          <a:effectLst/>
                        </a:rPr>
                        <a:t>Под размещение социальных не капитальных строений  и объектов инфраструктуры</a:t>
                      </a:r>
                      <a:endParaRPr lang="ru-RU"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600">
                          <a:effectLst/>
                        </a:rPr>
                        <a:t>1,61</a:t>
                      </a:r>
                      <a:endParaRPr lang="ru-RU" sz="16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504663557"/>
                  </a:ext>
                </a:extLst>
              </a:tr>
              <a:tr h="498279">
                <a:tc>
                  <a:txBody>
                    <a:bodyPr/>
                    <a:lstStyle/>
                    <a:p>
                      <a:pPr algn="ctr">
                        <a:spcAft>
                          <a:spcPts val="0"/>
                        </a:spcAft>
                      </a:pPr>
                      <a:r>
                        <a:rPr lang="ru-RU" sz="1600">
                          <a:effectLst/>
                        </a:rPr>
                        <a:t>5</a:t>
                      </a:r>
                      <a:endParaRPr lang="ru-RU"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1600">
                          <a:effectLst/>
                        </a:rPr>
                        <a:t>Под размещение капитальных не социальных объектов в процессе эксплуатации</a:t>
                      </a:r>
                      <a:endParaRPr lang="ru-RU"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600" dirty="0">
                          <a:effectLst/>
                        </a:rPr>
                        <a:t>1,45</a:t>
                      </a:r>
                      <a:endParaRPr lang="ru-RU"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017581021"/>
                  </a:ext>
                </a:extLst>
              </a:tr>
            </a:tbl>
          </a:graphicData>
        </a:graphic>
      </p:graphicFrame>
    </p:spTree>
    <p:extLst>
      <p:ext uri="{BB962C8B-B14F-4D97-AF65-F5344CB8AC3E}">
        <p14:creationId xmlns:p14="http://schemas.microsoft.com/office/powerpoint/2010/main" val="996927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435" name="Заголовок 1">
            <a:extLst>
              <a:ext uri="{FF2B5EF4-FFF2-40B4-BE49-F238E27FC236}">
                <a16:creationId xmlns:a16="http://schemas.microsoft.com/office/drawing/2014/main" id="{765AAC32-D640-A244-BB1F-873C314D457F}"/>
              </a:ext>
            </a:extLst>
          </p:cNvPr>
          <p:cNvSpPr txBox="1">
            <a:spLocks noChangeArrowheads="1"/>
          </p:cNvSpPr>
          <p:nvPr/>
        </p:nvSpPr>
        <p:spPr bwMode="auto">
          <a:xfrm>
            <a:off x="838200" y="907180"/>
            <a:ext cx="105156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r>
              <a:rPr lang="ru-RU" altLang="ru-RU" sz="3600" b="1" dirty="0">
                <a:latin typeface="Calibri Light" panose="020F0302020204030204" pitchFamily="34" charset="0"/>
              </a:rPr>
              <a:t>Максимальные ставки налога на имущество для физических лиц</a:t>
            </a:r>
          </a:p>
        </p:txBody>
      </p:sp>
      <p:sp>
        <p:nvSpPr>
          <p:cNvPr id="5" name="Объект 2">
            <a:extLst>
              <a:ext uri="{FF2B5EF4-FFF2-40B4-BE49-F238E27FC236}">
                <a16:creationId xmlns:a16="http://schemas.microsoft.com/office/drawing/2014/main" id="{A7F32EA4-5DD1-B94E-AE24-6F3BE67F5576}"/>
              </a:ext>
            </a:extLst>
          </p:cNvPr>
          <p:cNvSpPr txBox="1">
            <a:spLocks/>
          </p:cNvSpPr>
          <p:nvPr/>
        </p:nvSpPr>
        <p:spPr>
          <a:xfrm>
            <a:off x="838200" y="2356567"/>
            <a:ext cx="10515600" cy="4351338"/>
          </a:xfrm>
          <a:prstGeom prst="rect">
            <a:avLst/>
          </a:prstGeom>
        </p:spPr>
        <p:txBody>
          <a:bodyPr>
            <a:normAutofit fontScale="70000" lnSpcReduction="20000"/>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ru-RU" b="1" dirty="0"/>
              <a:t>0,1 %</a:t>
            </a:r>
            <a:r>
              <a:rPr lang="ru-RU" dirty="0"/>
              <a:t> в отношении:</a:t>
            </a:r>
          </a:p>
          <a:p>
            <a:pPr>
              <a:defRPr/>
            </a:pPr>
            <a:r>
              <a:rPr lang="ru-RU" dirty="0"/>
              <a:t>жилых домов, частей жилых домов, квартир, частей квартир;</a:t>
            </a:r>
          </a:p>
          <a:p>
            <a:pPr>
              <a:defRPr/>
            </a:pPr>
            <a:r>
              <a:rPr lang="ru-RU" dirty="0"/>
              <a:t>единых недвижимых комплексов, в состав которых входит хотя бы один жилой дом;</a:t>
            </a:r>
          </a:p>
          <a:p>
            <a:pPr>
              <a:defRPr/>
            </a:pPr>
            <a:r>
              <a:rPr lang="ru-RU" dirty="0"/>
              <a:t>гаражей и </a:t>
            </a:r>
            <a:r>
              <a:rPr lang="ru-RU" dirty="0" err="1"/>
              <a:t>машино</a:t>
            </a:r>
            <a:r>
              <a:rPr lang="ru-RU" dirty="0"/>
              <a:t>-мест, в том числе расположенных в объектах налогообложения, входящих в перечень объектов, облагаемых по максимальной ставке 2%; </a:t>
            </a:r>
          </a:p>
          <a:p>
            <a:pPr>
              <a:defRPr/>
            </a:pPr>
            <a:r>
              <a:rPr lang="ru-RU" dirty="0"/>
              <a:t>хозяйственный строений или сооружений, площадь каждого из которых не превышает 50 кв.м. и которые расположены на земельных участках для ведения личного подсобного хозяйства, огородничества, садоводства или индивидуального жилищного строительства;</a:t>
            </a:r>
          </a:p>
          <a:p>
            <a:pPr marL="0" indent="0">
              <a:buFont typeface="Arial" panose="020B0604020202020204" pitchFamily="34" charset="0"/>
              <a:buNone/>
              <a:defRPr/>
            </a:pPr>
            <a:r>
              <a:rPr lang="ru-RU" b="1" dirty="0"/>
              <a:t>2 %</a:t>
            </a:r>
            <a:r>
              <a:rPr lang="ru-RU" dirty="0"/>
              <a:t> в отношении объектов налогообложения, включенных в перечень субъекта Федерации, определяемый в соответствии с п.7 ст. 378.2 НК РФ, кадастровая стоимость каждого из которых не превышает 300 миллионов рублей;</a:t>
            </a:r>
          </a:p>
          <a:p>
            <a:pPr marL="0" indent="0">
              <a:buFont typeface="Arial" panose="020B0604020202020204" pitchFamily="34" charset="0"/>
              <a:buNone/>
              <a:defRPr/>
            </a:pPr>
            <a:r>
              <a:rPr lang="ru-RU" b="1" dirty="0"/>
              <a:t>2,5%</a:t>
            </a:r>
            <a:r>
              <a:rPr lang="ru-RU" dirty="0"/>
              <a:t> </a:t>
            </a:r>
            <a:r>
              <a:rPr lang="ru-RU" b="1" dirty="0"/>
              <a:t>в отношении объектов, кадастровая стоимость которых превышает 300 млн. руб</a:t>
            </a:r>
            <a:r>
              <a:rPr lang="ru-RU" dirty="0"/>
              <a:t>.</a:t>
            </a:r>
          </a:p>
          <a:p>
            <a:pPr marL="0" indent="0">
              <a:buFont typeface="Arial" panose="020B0604020202020204" pitchFamily="34" charset="0"/>
              <a:buNone/>
              <a:defRPr/>
            </a:pPr>
            <a:r>
              <a:rPr lang="ru-RU" b="1" dirty="0"/>
              <a:t>0,5 %</a:t>
            </a:r>
            <a:r>
              <a:rPr lang="ru-RU" dirty="0"/>
              <a:t> в отношении прочих объектов налогообложения.</a:t>
            </a:r>
          </a:p>
        </p:txBody>
      </p:sp>
      <p:sp>
        <p:nvSpPr>
          <p:cNvPr id="2" name="Номер слайда 1">
            <a:extLst>
              <a:ext uri="{FF2B5EF4-FFF2-40B4-BE49-F238E27FC236}">
                <a16:creationId xmlns:a16="http://schemas.microsoft.com/office/drawing/2014/main" id="{0683C309-D518-2441-B729-7A55E786F59C}"/>
              </a:ext>
            </a:extLst>
          </p:cNvPr>
          <p:cNvSpPr>
            <a:spLocks noGrp="1"/>
          </p:cNvSpPr>
          <p:nvPr>
            <p:ph type="sldNum" sz="quarter" idx="12"/>
          </p:nvPr>
        </p:nvSpPr>
        <p:spPr/>
        <p:txBody>
          <a:bodyPr/>
          <a:lstStyle/>
          <a:p>
            <a:fld id="{1B3261D6-CC2A-9E49-88E2-AEC025041568}" type="slidenum">
              <a:rPr lang="ru-RU" smtClean="0"/>
              <a:t>5</a:t>
            </a:fld>
            <a:endParaRPr lang="ru-RU"/>
          </a:p>
        </p:txBody>
      </p:sp>
    </p:spTree>
    <p:extLst>
      <p:ext uri="{BB962C8B-B14F-4D97-AF65-F5344CB8AC3E}">
        <p14:creationId xmlns:p14="http://schemas.microsoft.com/office/powerpoint/2010/main" val="5115651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02B411-A27C-7D44-AE47-E8C678FFD3C0}"/>
              </a:ext>
            </a:extLst>
          </p:cNvPr>
          <p:cNvSpPr>
            <a:spLocks noGrp="1"/>
          </p:cNvSpPr>
          <p:nvPr>
            <p:ph type="title"/>
          </p:nvPr>
        </p:nvSpPr>
        <p:spPr>
          <a:xfrm>
            <a:off x="838200" y="910590"/>
            <a:ext cx="10515600" cy="915035"/>
          </a:xfrm>
        </p:spPr>
        <p:txBody>
          <a:bodyPr>
            <a:normAutofit/>
          </a:bodyPr>
          <a:lstStyle/>
          <a:p>
            <a:r>
              <a:rPr lang="ru-RU" sz="3200" b="1" dirty="0">
                <a:latin typeface="+mn-lt"/>
              </a:rPr>
              <a:t>Кадастровая стоимость и величина арендной платы за ЗУ</a:t>
            </a:r>
          </a:p>
        </p:txBody>
      </p:sp>
      <p:sp>
        <p:nvSpPr>
          <p:cNvPr id="5" name="Номер слайда 4">
            <a:extLst>
              <a:ext uri="{FF2B5EF4-FFF2-40B4-BE49-F238E27FC236}">
                <a16:creationId xmlns:a16="http://schemas.microsoft.com/office/drawing/2014/main" id="{68188832-05C8-9B41-B13B-E4393C749EB8}"/>
              </a:ext>
            </a:extLst>
          </p:cNvPr>
          <p:cNvSpPr>
            <a:spLocks noGrp="1"/>
          </p:cNvSpPr>
          <p:nvPr>
            <p:ph type="sldNum" sz="quarter" idx="12"/>
          </p:nvPr>
        </p:nvSpPr>
        <p:spPr/>
        <p:txBody>
          <a:bodyPr/>
          <a:lstStyle/>
          <a:p>
            <a:fld id="{1B3261D6-CC2A-9E49-88E2-AEC025041568}" type="slidenum">
              <a:rPr lang="ru-RU" smtClean="0"/>
              <a:t>50</a:t>
            </a:fld>
            <a:endParaRPr lang="ru-RU"/>
          </a:p>
        </p:txBody>
      </p:sp>
      <p:sp>
        <p:nvSpPr>
          <p:cNvPr id="4" name="Объект 3">
            <a:extLst>
              <a:ext uri="{FF2B5EF4-FFF2-40B4-BE49-F238E27FC236}">
                <a16:creationId xmlns:a16="http://schemas.microsoft.com/office/drawing/2014/main" id="{47208B63-4529-374E-AA44-CA9AF21183EE}"/>
              </a:ext>
            </a:extLst>
          </p:cNvPr>
          <p:cNvSpPr>
            <a:spLocks noGrp="1"/>
          </p:cNvSpPr>
          <p:nvPr>
            <p:ph idx="1"/>
          </p:nvPr>
        </p:nvSpPr>
        <p:spPr>
          <a:xfrm>
            <a:off x="838200" y="2371090"/>
            <a:ext cx="9973235" cy="1563034"/>
          </a:xfrm>
        </p:spPr>
        <p:txBody>
          <a:bodyPr/>
          <a:lstStyle/>
          <a:p>
            <a:pPr marL="0" indent="0">
              <a:buNone/>
            </a:pPr>
            <a:r>
              <a:rPr lang="ru-RU" dirty="0"/>
              <a:t>На основе обоснованных выше коэффициентов аренды земли по предлагаемой группировке произвели расчет коэффициентов видов деятельности</a:t>
            </a:r>
          </a:p>
        </p:txBody>
      </p:sp>
      <p:pic>
        <p:nvPicPr>
          <p:cNvPr id="11" name="Рисунок 10">
            <a:extLst>
              <a:ext uri="{FF2B5EF4-FFF2-40B4-BE49-F238E27FC236}">
                <a16:creationId xmlns:a16="http://schemas.microsoft.com/office/drawing/2014/main" id="{C8C2E255-5AD4-1F42-804D-5FC759203B2E}"/>
              </a:ext>
            </a:extLst>
          </p:cNvPr>
          <p:cNvPicPr/>
          <p:nvPr/>
        </p:nvPicPr>
        <p:blipFill>
          <a:blip r:embed="rId3"/>
          <a:stretch>
            <a:fillRect/>
          </a:stretch>
        </p:blipFill>
        <p:spPr>
          <a:xfrm>
            <a:off x="1375465" y="4169241"/>
            <a:ext cx="8080507" cy="1496864"/>
          </a:xfrm>
          <a:prstGeom prst="rect">
            <a:avLst/>
          </a:prstGeom>
        </p:spPr>
      </p:pic>
    </p:spTree>
    <p:extLst>
      <p:ext uri="{BB962C8B-B14F-4D97-AF65-F5344CB8AC3E}">
        <p14:creationId xmlns:p14="http://schemas.microsoft.com/office/powerpoint/2010/main" val="40447692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02B411-A27C-7D44-AE47-E8C678FFD3C0}"/>
              </a:ext>
            </a:extLst>
          </p:cNvPr>
          <p:cNvSpPr>
            <a:spLocks noGrp="1"/>
          </p:cNvSpPr>
          <p:nvPr>
            <p:ph type="title"/>
          </p:nvPr>
        </p:nvSpPr>
        <p:spPr>
          <a:xfrm>
            <a:off x="838200" y="822642"/>
            <a:ext cx="10515600" cy="915035"/>
          </a:xfrm>
        </p:spPr>
        <p:txBody>
          <a:bodyPr>
            <a:normAutofit/>
          </a:bodyPr>
          <a:lstStyle/>
          <a:p>
            <a:r>
              <a:rPr lang="ru-RU" sz="3200" b="1" dirty="0">
                <a:latin typeface="+mn-lt"/>
              </a:rPr>
              <a:t>Кадастровая стоимость и величина арендной платы за ЗУ</a:t>
            </a:r>
          </a:p>
        </p:txBody>
      </p:sp>
      <p:sp>
        <p:nvSpPr>
          <p:cNvPr id="5" name="Номер слайда 4">
            <a:extLst>
              <a:ext uri="{FF2B5EF4-FFF2-40B4-BE49-F238E27FC236}">
                <a16:creationId xmlns:a16="http://schemas.microsoft.com/office/drawing/2014/main" id="{68188832-05C8-9B41-B13B-E4393C749EB8}"/>
              </a:ext>
            </a:extLst>
          </p:cNvPr>
          <p:cNvSpPr>
            <a:spLocks noGrp="1"/>
          </p:cNvSpPr>
          <p:nvPr>
            <p:ph type="sldNum" sz="quarter" idx="12"/>
          </p:nvPr>
        </p:nvSpPr>
        <p:spPr/>
        <p:txBody>
          <a:bodyPr/>
          <a:lstStyle/>
          <a:p>
            <a:fld id="{1B3261D6-CC2A-9E49-88E2-AEC025041568}" type="slidenum">
              <a:rPr lang="ru-RU" smtClean="0"/>
              <a:t>51</a:t>
            </a:fld>
            <a:endParaRPr lang="ru-RU"/>
          </a:p>
        </p:txBody>
      </p:sp>
      <p:graphicFrame>
        <p:nvGraphicFramePr>
          <p:cNvPr id="7" name="Таблица 6">
            <a:extLst>
              <a:ext uri="{FF2B5EF4-FFF2-40B4-BE49-F238E27FC236}">
                <a16:creationId xmlns:a16="http://schemas.microsoft.com/office/drawing/2014/main" id="{51DF0CBE-534B-BC45-AE18-CC63A948E946}"/>
              </a:ext>
            </a:extLst>
          </p:cNvPr>
          <p:cNvGraphicFramePr>
            <a:graphicFrameLocks noGrp="1"/>
          </p:cNvGraphicFramePr>
          <p:nvPr>
            <p:extLst>
              <p:ext uri="{D42A27DB-BD31-4B8C-83A1-F6EECF244321}">
                <p14:modId xmlns:p14="http://schemas.microsoft.com/office/powerpoint/2010/main" val="2431149621"/>
              </p:ext>
            </p:extLst>
          </p:nvPr>
        </p:nvGraphicFramePr>
        <p:xfrm>
          <a:off x="754380" y="1533715"/>
          <a:ext cx="10683239" cy="5076190"/>
        </p:xfrm>
        <a:graphic>
          <a:graphicData uri="http://schemas.openxmlformats.org/drawingml/2006/table">
            <a:tbl>
              <a:tblPr firstRow="1" firstCol="1" bandRow="1">
                <a:tableStyleId>{5C22544A-7EE6-4342-B048-85BDC9FD1C3A}</a:tableStyleId>
              </a:tblPr>
              <a:tblGrid>
                <a:gridCol w="509162">
                  <a:extLst>
                    <a:ext uri="{9D8B030D-6E8A-4147-A177-3AD203B41FA5}">
                      <a16:colId xmlns:a16="http://schemas.microsoft.com/office/drawing/2014/main" val="550648564"/>
                    </a:ext>
                  </a:extLst>
                </a:gridCol>
                <a:gridCol w="3865050">
                  <a:extLst>
                    <a:ext uri="{9D8B030D-6E8A-4147-A177-3AD203B41FA5}">
                      <a16:colId xmlns:a16="http://schemas.microsoft.com/office/drawing/2014/main" val="402467284"/>
                    </a:ext>
                  </a:extLst>
                </a:gridCol>
                <a:gridCol w="2260907">
                  <a:extLst>
                    <a:ext uri="{9D8B030D-6E8A-4147-A177-3AD203B41FA5}">
                      <a16:colId xmlns:a16="http://schemas.microsoft.com/office/drawing/2014/main" val="75742579"/>
                    </a:ext>
                  </a:extLst>
                </a:gridCol>
                <a:gridCol w="1939391">
                  <a:extLst>
                    <a:ext uri="{9D8B030D-6E8A-4147-A177-3AD203B41FA5}">
                      <a16:colId xmlns:a16="http://schemas.microsoft.com/office/drawing/2014/main" val="3796700163"/>
                    </a:ext>
                  </a:extLst>
                </a:gridCol>
                <a:gridCol w="2108729">
                  <a:extLst>
                    <a:ext uri="{9D8B030D-6E8A-4147-A177-3AD203B41FA5}">
                      <a16:colId xmlns:a16="http://schemas.microsoft.com/office/drawing/2014/main" val="238694803"/>
                    </a:ext>
                  </a:extLst>
                </a:gridCol>
              </a:tblGrid>
              <a:tr h="1421333">
                <a:tc>
                  <a:txBody>
                    <a:bodyPr/>
                    <a:lstStyle/>
                    <a:p>
                      <a:pPr algn="ctr">
                        <a:spcAft>
                          <a:spcPts val="0"/>
                        </a:spcAft>
                      </a:pPr>
                      <a:r>
                        <a:rPr lang="ru-RU" sz="1500">
                          <a:effectLst/>
                        </a:rPr>
                        <a:t>№</a:t>
                      </a:r>
                      <a:endParaRPr lang="ru-RU" sz="1500">
                        <a:effectLst/>
                        <a:latin typeface="Times New Roman" panose="02020603050405020304" pitchFamily="18" charset="0"/>
                        <a:ea typeface="Times New Roman" panose="02020603050405020304" pitchFamily="18" charset="0"/>
                      </a:endParaRPr>
                    </a:p>
                  </a:txBody>
                  <a:tcPr marL="65270" marR="65270" marT="0" marB="0" anchor="ctr"/>
                </a:tc>
                <a:tc>
                  <a:txBody>
                    <a:bodyPr/>
                    <a:lstStyle/>
                    <a:p>
                      <a:pPr algn="ctr">
                        <a:spcAft>
                          <a:spcPts val="0"/>
                        </a:spcAft>
                      </a:pPr>
                      <a:r>
                        <a:rPr lang="ru-RU" sz="1500">
                          <a:effectLst/>
                        </a:rPr>
                        <a:t>Код вида деятельности</a:t>
                      </a:r>
                      <a:endParaRPr lang="ru-RU" sz="1500">
                        <a:effectLst/>
                        <a:latin typeface="Times New Roman" panose="02020603050405020304" pitchFamily="18" charset="0"/>
                        <a:ea typeface="Times New Roman" panose="02020603050405020304" pitchFamily="18" charset="0"/>
                      </a:endParaRPr>
                    </a:p>
                  </a:txBody>
                  <a:tcPr marL="65270" marR="65270" marT="0" marB="0" anchor="ctr"/>
                </a:tc>
                <a:tc>
                  <a:txBody>
                    <a:bodyPr/>
                    <a:lstStyle/>
                    <a:p>
                      <a:pPr algn="ctr">
                        <a:spcAft>
                          <a:spcPts val="0"/>
                        </a:spcAft>
                      </a:pPr>
                      <a:r>
                        <a:rPr lang="ru-RU" sz="1500">
                          <a:effectLst/>
                        </a:rPr>
                        <a:t>Среднее отношение арендной платы к кадастровой стоимости земли на 1.01.2023, %</a:t>
                      </a:r>
                      <a:endParaRPr lang="ru-RU" sz="1500">
                        <a:effectLst/>
                        <a:latin typeface="Times New Roman" panose="02020603050405020304" pitchFamily="18" charset="0"/>
                        <a:ea typeface="Times New Roman" panose="02020603050405020304" pitchFamily="18" charset="0"/>
                      </a:endParaRPr>
                    </a:p>
                  </a:txBody>
                  <a:tcPr marL="65270" marR="65270" marT="0" marB="0" anchor="ctr"/>
                </a:tc>
                <a:tc>
                  <a:txBody>
                    <a:bodyPr/>
                    <a:lstStyle/>
                    <a:p>
                      <a:pPr algn="ctr">
                        <a:spcAft>
                          <a:spcPts val="0"/>
                        </a:spcAft>
                      </a:pPr>
                      <a:r>
                        <a:rPr lang="ru-RU" sz="1500">
                          <a:effectLst/>
                        </a:rPr>
                        <a:t>Коэффициент вида разрешенного использования</a:t>
                      </a:r>
                      <a:endParaRPr lang="ru-RU" sz="1500">
                        <a:effectLst/>
                        <a:latin typeface="Times New Roman" panose="02020603050405020304" pitchFamily="18" charset="0"/>
                        <a:ea typeface="Times New Roman" panose="02020603050405020304" pitchFamily="18" charset="0"/>
                      </a:endParaRPr>
                    </a:p>
                  </a:txBody>
                  <a:tcPr marL="65270" marR="65270" marT="0" marB="0" anchor="ctr"/>
                </a:tc>
                <a:tc>
                  <a:txBody>
                    <a:bodyPr/>
                    <a:lstStyle/>
                    <a:p>
                      <a:pPr algn="ctr">
                        <a:spcAft>
                          <a:spcPts val="0"/>
                        </a:spcAft>
                      </a:pPr>
                      <a:r>
                        <a:rPr lang="ru-RU" sz="1500">
                          <a:effectLst/>
                        </a:rPr>
                        <a:t>Коэффициенты по видам деятельности в разрезе одного вида разрешенного использования</a:t>
                      </a:r>
                      <a:endParaRPr lang="ru-RU" sz="1500">
                        <a:effectLst/>
                        <a:latin typeface="Times New Roman" panose="02020603050405020304" pitchFamily="18" charset="0"/>
                        <a:ea typeface="Times New Roman" panose="02020603050405020304" pitchFamily="18" charset="0"/>
                      </a:endParaRPr>
                    </a:p>
                  </a:txBody>
                  <a:tcPr marL="65270" marR="65270" marT="0" marB="0" anchor="ctr"/>
                </a:tc>
                <a:extLst>
                  <a:ext uri="{0D108BD9-81ED-4DB2-BD59-A6C34878D82A}">
                    <a16:rowId xmlns:a16="http://schemas.microsoft.com/office/drawing/2014/main" val="1354985700"/>
                  </a:ext>
                </a:extLst>
              </a:tr>
              <a:tr h="609143">
                <a:tc>
                  <a:txBody>
                    <a:bodyPr/>
                    <a:lstStyle/>
                    <a:p>
                      <a:pPr algn="ctr">
                        <a:spcAft>
                          <a:spcPts val="0"/>
                        </a:spcAft>
                      </a:pPr>
                      <a:r>
                        <a:rPr lang="ru-RU" sz="1500">
                          <a:effectLst/>
                        </a:rPr>
                        <a:t>1</a:t>
                      </a:r>
                      <a:endParaRPr lang="ru-RU" sz="1500">
                        <a:effectLst/>
                        <a:latin typeface="Times New Roman" panose="02020603050405020304" pitchFamily="18" charset="0"/>
                        <a:ea typeface="Times New Roman" panose="02020603050405020304" pitchFamily="18" charset="0"/>
                      </a:endParaRPr>
                    </a:p>
                  </a:txBody>
                  <a:tcPr marL="65270" marR="65270" marT="0" marB="0" anchor="ctr"/>
                </a:tc>
                <a:tc>
                  <a:txBody>
                    <a:bodyPr/>
                    <a:lstStyle/>
                    <a:p>
                      <a:pPr algn="ctr">
                        <a:spcAft>
                          <a:spcPts val="0"/>
                        </a:spcAft>
                      </a:pPr>
                      <a:r>
                        <a:rPr lang="ru-RU" sz="1500">
                          <a:effectLst/>
                        </a:rPr>
                        <a:t>Под размещение социальных не капитальных строений  и объектов инфраструктуры</a:t>
                      </a:r>
                      <a:endParaRPr lang="ru-RU" sz="1500">
                        <a:effectLst/>
                        <a:latin typeface="Times New Roman" panose="02020603050405020304" pitchFamily="18" charset="0"/>
                        <a:ea typeface="Times New Roman" panose="02020603050405020304" pitchFamily="18" charset="0"/>
                      </a:endParaRPr>
                    </a:p>
                  </a:txBody>
                  <a:tcPr marL="65270" marR="65270" marT="0" marB="0" anchor="ctr"/>
                </a:tc>
                <a:tc>
                  <a:txBody>
                    <a:bodyPr/>
                    <a:lstStyle/>
                    <a:p>
                      <a:pPr algn="ctr">
                        <a:spcAft>
                          <a:spcPts val="0"/>
                        </a:spcAft>
                      </a:pPr>
                      <a:r>
                        <a:rPr lang="ru-RU" sz="1500">
                          <a:effectLst/>
                        </a:rPr>
                        <a:t>4</a:t>
                      </a:r>
                      <a:endParaRPr lang="ru-RU" sz="1500">
                        <a:effectLst/>
                        <a:latin typeface="Times New Roman" panose="02020603050405020304" pitchFamily="18" charset="0"/>
                        <a:ea typeface="Times New Roman" panose="02020603050405020304" pitchFamily="18" charset="0"/>
                      </a:endParaRPr>
                    </a:p>
                  </a:txBody>
                  <a:tcPr marL="65270" marR="65270" marT="0" marB="0"/>
                </a:tc>
                <a:tc>
                  <a:txBody>
                    <a:bodyPr/>
                    <a:lstStyle/>
                    <a:p>
                      <a:pPr algn="ctr">
                        <a:spcAft>
                          <a:spcPts val="0"/>
                        </a:spcAft>
                      </a:pPr>
                      <a:r>
                        <a:rPr lang="ru-RU" sz="1500">
                          <a:effectLst/>
                        </a:rPr>
                        <a:t>0,0007</a:t>
                      </a:r>
                      <a:endParaRPr lang="ru-RU" sz="1500">
                        <a:effectLst/>
                        <a:latin typeface="Times New Roman" panose="02020603050405020304" pitchFamily="18" charset="0"/>
                        <a:ea typeface="Times New Roman" panose="02020603050405020304" pitchFamily="18" charset="0"/>
                      </a:endParaRPr>
                    </a:p>
                  </a:txBody>
                  <a:tcPr marL="65270" marR="65270" marT="0" marB="0"/>
                </a:tc>
                <a:tc>
                  <a:txBody>
                    <a:bodyPr/>
                    <a:lstStyle/>
                    <a:p>
                      <a:pPr algn="ctr">
                        <a:spcAft>
                          <a:spcPts val="0"/>
                        </a:spcAft>
                      </a:pPr>
                      <a:r>
                        <a:rPr lang="ru-RU" sz="1500">
                          <a:effectLst/>
                        </a:rPr>
                        <a:t>57</a:t>
                      </a:r>
                      <a:endParaRPr lang="ru-RU" sz="1500">
                        <a:effectLst/>
                        <a:latin typeface="Times New Roman" panose="02020603050405020304" pitchFamily="18" charset="0"/>
                        <a:ea typeface="Times New Roman" panose="02020603050405020304" pitchFamily="18" charset="0"/>
                      </a:endParaRPr>
                    </a:p>
                  </a:txBody>
                  <a:tcPr marL="65270" marR="65270" marT="0" marB="0"/>
                </a:tc>
                <a:extLst>
                  <a:ext uri="{0D108BD9-81ED-4DB2-BD59-A6C34878D82A}">
                    <a16:rowId xmlns:a16="http://schemas.microsoft.com/office/drawing/2014/main" val="2243096085"/>
                  </a:ext>
                </a:extLst>
              </a:tr>
              <a:tr h="609143">
                <a:tc>
                  <a:txBody>
                    <a:bodyPr/>
                    <a:lstStyle/>
                    <a:p>
                      <a:pPr algn="ctr">
                        <a:spcAft>
                          <a:spcPts val="0"/>
                        </a:spcAft>
                      </a:pPr>
                      <a:r>
                        <a:rPr lang="ru-RU" sz="1500">
                          <a:effectLst/>
                        </a:rPr>
                        <a:t>2</a:t>
                      </a:r>
                      <a:endParaRPr lang="ru-RU" sz="1500">
                        <a:effectLst/>
                        <a:latin typeface="Times New Roman" panose="02020603050405020304" pitchFamily="18" charset="0"/>
                        <a:ea typeface="Times New Roman" panose="02020603050405020304" pitchFamily="18" charset="0"/>
                      </a:endParaRPr>
                    </a:p>
                  </a:txBody>
                  <a:tcPr marL="65270" marR="65270" marT="0" marB="0" anchor="ctr"/>
                </a:tc>
                <a:tc>
                  <a:txBody>
                    <a:bodyPr/>
                    <a:lstStyle/>
                    <a:p>
                      <a:pPr algn="ctr">
                        <a:spcAft>
                          <a:spcPts val="0"/>
                        </a:spcAft>
                      </a:pPr>
                      <a:r>
                        <a:rPr lang="ru-RU" sz="1500">
                          <a:effectLst/>
                        </a:rPr>
                        <a:t>Под размещение социальных капитальных строений  и объектов инфраструктуры</a:t>
                      </a:r>
                      <a:endParaRPr lang="ru-RU" sz="1500">
                        <a:effectLst/>
                        <a:latin typeface="Times New Roman" panose="02020603050405020304" pitchFamily="18" charset="0"/>
                        <a:ea typeface="Times New Roman" panose="02020603050405020304" pitchFamily="18" charset="0"/>
                      </a:endParaRPr>
                    </a:p>
                  </a:txBody>
                  <a:tcPr marL="65270" marR="65270" marT="0" marB="0" anchor="ctr"/>
                </a:tc>
                <a:tc>
                  <a:txBody>
                    <a:bodyPr/>
                    <a:lstStyle/>
                    <a:p>
                      <a:pPr algn="ctr">
                        <a:spcAft>
                          <a:spcPts val="0"/>
                        </a:spcAft>
                      </a:pPr>
                      <a:r>
                        <a:rPr lang="ru-RU" sz="1500">
                          <a:effectLst/>
                        </a:rPr>
                        <a:t>2,09</a:t>
                      </a:r>
                      <a:endParaRPr lang="ru-RU" sz="1500">
                        <a:effectLst/>
                        <a:latin typeface="Times New Roman" panose="02020603050405020304" pitchFamily="18" charset="0"/>
                        <a:ea typeface="Times New Roman" panose="02020603050405020304" pitchFamily="18" charset="0"/>
                      </a:endParaRPr>
                    </a:p>
                  </a:txBody>
                  <a:tcPr marL="65270" marR="65270" marT="0" marB="0"/>
                </a:tc>
                <a:tc>
                  <a:txBody>
                    <a:bodyPr/>
                    <a:lstStyle/>
                    <a:p>
                      <a:pPr algn="ctr">
                        <a:spcAft>
                          <a:spcPts val="0"/>
                        </a:spcAft>
                      </a:pPr>
                      <a:r>
                        <a:rPr lang="ru-RU" sz="1500">
                          <a:effectLst/>
                        </a:rPr>
                        <a:t>0,0007</a:t>
                      </a:r>
                      <a:endParaRPr lang="ru-RU" sz="1500">
                        <a:effectLst/>
                        <a:latin typeface="Times New Roman" panose="02020603050405020304" pitchFamily="18" charset="0"/>
                        <a:ea typeface="Times New Roman" panose="02020603050405020304" pitchFamily="18" charset="0"/>
                      </a:endParaRPr>
                    </a:p>
                  </a:txBody>
                  <a:tcPr marL="65270" marR="65270" marT="0" marB="0"/>
                </a:tc>
                <a:tc>
                  <a:txBody>
                    <a:bodyPr/>
                    <a:lstStyle/>
                    <a:p>
                      <a:pPr algn="ctr">
                        <a:spcAft>
                          <a:spcPts val="0"/>
                        </a:spcAft>
                      </a:pPr>
                      <a:r>
                        <a:rPr lang="ru-RU" sz="1500">
                          <a:effectLst/>
                        </a:rPr>
                        <a:t>30</a:t>
                      </a:r>
                      <a:endParaRPr lang="ru-RU" sz="1500">
                        <a:effectLst/>
                        <a:latin typeface="Times New Roman" panose="02020603050405020304" pitchFamily="18" charset="0"/>
                        <a:ea typeface="Times New Roman" panose="02020603050405020304" pitchFamily="18" charset="0"/>
                      </a:endParaRPr>
                    </a:p>
                  </a:txBody>
                  <a:tcPr marL="65270" marR="65270" marT="0" marB="0"/>
                </a:tc>
                <a:extLst>
                  <a:ext uri="{0D108BD9-81ED-4DB2-BD59-A6C34878D82A}">
                    <a16:rowId xmlns:a16="http://schemas.microsoft.com/office/drawing/2014/main" val="365430756"/>
                  </a:ext>
                </a:extLst>
              </a:tr>
              <a:tr h="1015238">
                <a:tc>
                  <a:txBody>
                    <a:bodyPr/>
                    <a:lstStyle/>
                    <a:p>
                      <a:pPr algn="ctr">
                        <a:spcAft>
                          <a:spcPts val="0"/>
                        </a:spcAft>
                      </a:pPr>
                      <a:r>
                        <a:rPr lang="ru-RU" sz="1500">
                          <a:effectLst/>
                        </a:rPr>
                        <a:t>3</a:t>
                      </a:r>
                      <a:endParaRPr lang="ru-RU" sz="1500">
                        <a:effectLst/>
                        <a:latin typeface="Times New Roman" panose="02020603050405020304" pitchFamily="18" charset="0"/>
                        <a:ea typeface="Times New Roman" panose="02020603050405020304" pitchFamily="18" charset="0"/>
                      </a:endParaRPr>
                    </a:p>
                  </a:txBody>
                  <a:tcPr marL="65270" marR="65270" marT="0" marB="0" anchor="ctr"/>
                </a:tc>
                <a:tc>
                  <a:txBody>
                    <a:bodyPr/>
                    <a:lstStyle/>
                    <a:p>
                      <a:pPr algn="ctr">
                        <a:spcAft>
                          <a:spcPts val="0"/>
                        </a:spcAft>
                      </a:pPr>
                      <a:r>
                        <a:rPr lang="ru-RU" sz="1500">
                          <a:effectLst/>
                        </a:rPr>
                        <a:t>Под размещение не капитальных не социальных строений, объектов инфраструктуры и вспомогательных объектов</a:t>
                      </a:r>
                      <a:endParaRPr lang="ru-RU" sz="1500">
                        <a:effectLst/>
                        <a:latin typeface="Times New Roman" panose="02020603050405020304" pitchFamily="18" charset="0"/>
                        <a:ea typeface="Times New Roman" panose="02020603050405020304" pitchFamily="18" charset="0"/>
                      </a:endParaRPr>
                    </a:p>
                  </a:txBody>
                  <a:tcPr marL="65270" marR="65270" marT="0" marB="0" anchor="ctr"/>
                </a:tc>
                <a:tc>
                  <a:txBody>
                    <a:bodyPr/>
                    <a:lstStyle/>
                    <a:p>
                      <a:pPr algn="ctr">
                        <a:spcAft>
                          <a:spcPts val="0"/>
                        </a:spcAft>
                      </a:pPr>
                      <a:r>
                        <a:rPr lang="ru-RU" sz="1500">
                          <a:effectLst/>
                        </a:rPr>
                        <a:t>1,93</a:t>
                      </a:r>
                      <a:endParaRPr lang="ru-RU" sz="1500">
                        <a:effectLst/>
                        <a:latin typeface="Times New Roman" panose="02020603050405020304" pitchFamily="18" charset="0"/>
                        <a:ea typeface="Times New Roman" panose="02020603050405020304" pitchFamily="18" charset="0"/>
                      </a:endParaRPr>
                    </a:p>
                  </a:txBody>
                  <a:tcPr marL="65270" marR="65270" marT="0" marB="0"/>
                </a:tc>
                <a:tc>
                  <a:txBody>
                    <a:bodyPr/>
                    <a:lstStyle/>
                    <a:p>
                      <a:pPr algn="ctr">
                        <a:spcAft>
                          <a:spcPts val="0"/>
                        </a:spcAft>
                      </a:pPr>
                      <a:r>
                        <a:rPr lang="ru-RU" sz="1500">
                          <a:effectLst/>
                        </a:rPr>
                        <a:t>0,0007</a:t>
                      </a:r>
                      <a:endParaRPr lang="ru-RU" sz="1500">
                        <a:effectLst/>
                        <a:latin typeface="Times New Roman" panose="02020603050405020304" pitchFamily="18" charset="0"/>
                        <a:ea typeface="Times New Roman" panose="02020603050405020304" pitchFamily="18" charset="0"/>
                      </a:endParaRPr>
                    </a:p>
                  </a:txBody>
                  <a:tcPr marL="65270" marR="65270" marT="0" marB="0"/>
                </a:tc>
                <a:tc>
                  <a:txBody>
                    <a:bodyPr/>
                    <a:lstStyle/>
                    <a:p>
                      <a:pPr algn="ctr">
                        <a:spcAft>
                          <a:spcPts val="0"/>
                        </a:spcAft>
                      </a:pPr>
                      <a:r>
                        <a:rPr lang="ru-RU" sz="1500">
                          <a:effectLst/>
                        </a:rPr>
                        <a:t>28</a:t>
                      </a:r>
                      <a:endParaRPr lang="ru-RU" sz="1500">
                        <a:effectLst/>
                        <a:latin typeface="Times New Roman" panose="02020603050405020304" pitchFamily="18" charset="0"/>
                        <a:ea typeface="Times New Roman" panose="02020603050405020304" pitchFamily="18" charset="0"/>
                      </a:endParaRPr>
                    </a:p>
                  </a:txBody>
                  <a:tcPr marL="65270" marR="65270" marT="0" marB="0"/>
                </a:tc>
                <a:extLst>
                  <a:ext uri="{0D108BD9-81ED-4DB2-BD59-A6C34878D82A}">
                    <a16:rowId xmlns:a16="http://schemas.microsoft.com/office/drawing/2014/main" val="1326216106"/>
                  </a:ext>
                </a:extLst>
              </a:tr>
              <a:tr h="812190">
                <a:tc>
                  <a:txBody>
                    <a:bodyPr/>
                    <a:lstStyle/>
                    <a:p>
                      <a:pPr algn="ctr">
                        <a:spcAft>
                          <a:spcPts val="0"/>
                        </a:spcAft>
                      </a:pPr>
                      <a:r>
                        <a:rPr lang="ru-RU" sz="1500">
                          <a:effectLst/>
                        </a:rPr>
                        <a:t>4</a:t>
                      </a:r>
                      <a:endParaRPr lang="ru-RU" sz="1500">
                        <a:effectLst/>
                        <a:latin typeface="Times New Roman" panose="02020603050405020304" pitchFamily="18" charset="0"/>
                        <a:ea typeface="Times New Roman" panose="02020603050405020304" pitchFamily="18" charset="0"/>
                      </a:endParaRPr>
                    </a:p>
                  </a:txBody>
                  <a:tcPr marL="65270" marR="65270" marT="0" marB="0" anchor="ctr"/>
                </a:tc>
                <a:tc>
                  <a:txBody>
                    <a:bodyPr/>
                    <a:lstStyle/>
                    <a:p>
                      <a:pPr algn="ctr">
                        <a:spcAft>
                          <a:spcPts val="0"/>
                        </a:spcAft>
                      </a:pPr>
                      <a:r>
                        <a:rPr lang="ru-RU" sz="1500">
                          <a:effectLst/>
                        </a:rPr>
                        <a:t>Под размещение капитальных не социальных объектов в процессе строительства, не введенные в эксплуатацию</a:t>
                      </a:r>
                      <a:endParaRPr lang="ru-RU" sz="1500">
                        <a:effectLst/>
                        <a:latin typeface="Times New Roman" panose="02020603050405020304" pitchFamily="18" charset="0"/>
                        <a:ea typeface="Times New Roman" panose="02020603050405020304" pitchFamily="18" charset="0"/>
                      </a:endParaRPr>
                    </a:p>
                  </a:txBody>
                  <a:tcPr marL="65270" marR="65270" marT="0" marB="0" anchor="ctr"/>
                </a:tc>
                <a:tc>
                  <a:txBody>
                    <a:bodyPr/>
                    <a:lstStyle/>
                    <a:p>
                      <a:pPr algn="ctr">
                        <a:spcAft>
                          <a:spcPts val="0"/>
                        </a:spcAft>
                      </a:pPr>
                      <a:r>
                        <a:rPr lang="ru-RU" sz="1500">
                          <a:effectLst/>
                        </a:rPr>
                        <a:t>1,61</a:t>
                      </a:r>
                      <a:endParaRPr lang="ru-RU" sz="1500">
                        <a:effectLst/>
                        <a:latin typeface="Times New Roman" panose="02020603050405020304" pitchFamily="18" charset="0"/>
                        <a:ea typeface="Times New Roman" panose="02020603050405020304" pitchFamily="18" charset="0"/>
                      </a:endParaRPr>
                    </a:p>
                  </a:txBody>
                  <a:tcPr marL="65270" marR="65270" marT="0" marB="0"/>
                </a:tc>
                <a:tc>
                  <a:txBody>
                    <a:bodyPr/>
                    <a:lstStyle/>
                    <a:p>
                      <a:pPr algn="ctr">
                        <a:spcAft>
                          <a:spcPts val="0"/>
                        </a:spcAft>
                      </a:pPr>
                      <a:r>
                        <a:rPr lang="ru-RU" sz="1500">
                          <a:effectLst/>
                        </a:rPr>
                        <a:t>0,0007</a:t>
                      </a:r>
                      <a:endParaRPr lang="ru-RU" sz="1500">
                        <a:effectLst/>
                        <a:latin typeface="Times New Roman" panose="02020603050405020304" pitchFamily="18" charset="0"/>
                        <a:ea typeface="Times New Roman" panose="02020603050405020304" pitchFamily="18" charset="0"/>
                      </a:endParaRPr>
                    </a:p>
                  </a:txBody>
                  <a:tcPr marL="65270" marR="65270" marT="0" marB="0"/>
                </a:tc>
                <a:tc>
                  <a:txBody>
                    <a:bodyPr/>
                    <a:lstStyle/>
                    <a:p>
                      <a:pPr algn="ctr">
                        <a:spcAft>
                          <a:spcPts val="0"/>
                        </a:spcAft>
                      </a:pPr>
                      <a:r>
                        <a:rPr lang="ru-RU" sz="1500">
                          <a:effectLst/>
                        </a:rPr>
                        <a:t>23</a:t>
                      </a:r>
                      <a:endParaRPr lang="ru-RU" sz="1500">
                        <a:effectLst/>
                        <a:latin typeface="Times New Roman" panose="02020603050405020304" pitchFamily="18" charset="0"/>
                        <a:ea typeface="Times New Roman" panose="02020603050405020304" pitchFamily="18" charset="0"/>
                      </a:endParaRPr>
                    </a:p>
                  </a:txBody>
                  <a:tcPr marL="65270" marR="65270" marT="0" marB="0"/>
                </a:tc>
                <a:extLst>
                  <a:ext uri="{0D108BD9-81ED-4DB2-BD59-A6C34878D82A}">
                    <a16:rowId xmlns:a16="http://schemas.microsoft.com/office/drawing/2014/main" val="2400704541"/>
                  </a:ext>
                </a:extLst>
              </a:tr>
              <a:tr h="609143">
                <a:tc>
                  <a:txBody>
                    <a:bodyPr/>
                    <a:lstStyle/>
                    <a:p>
                      <a:pPr algn="ctr">
                        <a:spcAft>
                          <a:spcPts val="0"/>
                        </a:spcAft>
                      </a:pPr>
                      <a:r>
                        <a:rPr lang="ru-RU" sz="1500">
                          <a:effectLst/>
                        </a:rPr>
                        <a:t>5</a:t>
                      </a:r>
                      <a:endParaRPr lang="ru-RU" sz="1500">
                        <a:effectLst/>
                        <a:latin typeface="Times New Roman" panose="02020603050405020304" pitchFamily="18" charset="0"/>
                        <a:ea typeface="Times New Roman" panose="02020603050405020304" pitchFamily="18" charset="0"/>
                      </a:endParaRPr>
                    </a:p>
                  </a:txBody>
                  <a:tcPr marL="65270" marR="65270" marT="0" marB="0" anchor="ctr"/>
                </a:tc>
                <a:tc>
                  <a:txBody>
                    <a:bodyPr/>
                    <a:lstStyle/>
                    <a:p>
                      <a:pPr algn="ctr">
                        <a:spcAft>
                          <a:spcPts val="0"/>
                        </a:spcAft>
                      </a:pPr>
                      <a:r>
                        <a:rPr lang="ru-RU" sz="1500">
                          <a:effectLst/>
                        </a:rPr>
                        <a:t>Под размещение капитальных не социальных объектов в процессе эксплуатации</a:t>
                      </a:r>
                      <a:endParaRPr lang="ru-RU" sz="1500">
                        <a:effectLst/>
                        <a:latin typeface="Times New Roman" panose="02020603050405020304" pitchFamily="18" charset="0"/>
                        <a:ea typeface="Times New Roman" panose="02020603050405020304" pitchFamily="18" charset="0"/>
                      </a:endParaRPr>
                    </a:p>
                  </a:txBody>
                  <a:tcPr marL="65270" marR="65270" marT="0" marB="0" anchor="ctr"/>
                </a:tc>
                <a:tc>
                  <a:txBody>
                    <a:bodyPr/>
                    <a:lstStyle/>
                    <a:p>
                      <a:pPr algn="ctr">
                        <a:spcAft>
                          <a:spcPts val="0"/>
                        </a:spcAft>
                      </a:pPr>
                      <a:r>
                        <a:rPr lang="ru-RU" sz="1500">
                          <a:effectLst/>
                        </a:rPr>
                        <a:t>1,45</a:t>
                      </a:r>
                      <a:endParaRPr lang="ru-RU" sz="1500">
                        <a:effectLst/>
                        <a:latin typeface="Times New Roman" panose="02020603050405020304" pitchFamily="18" charset="0"/>
                        <a:ea typeface="Times New Roman" panose="02020603050405020304" pitchFamily="18" charset="0"/>
                      </a:endParaRPr>
                    </a:p>
                  </a:txBody>
                  <a:tcPr marL="65270" marR="65270" marT="0" marB="0"/>
                </a:tc>
                <a:tc>
                  <a:txBody>
                    <a:bodyPr/>
                    <a:lstStyle/>
                    <a:p>
                      <a:pPr algn="ctr">
                        <a:spcAft>
                          <a:spcPts val="0"/>
                        </a:spcAft>
                      </a:pPr>
                      <a:r>
                        <a:rPr lang="ru-RU" sz="1500">
                          <a:effectLst/>
                        </a:rPr>
                        <a:t>0,0007</a:t>
                      </a:r>
                      <a:endParaRPr lang="ru-RU" sz="1500">
                        <a:effectLst/>
                        <a:latin typeface="Times New Roman" panose="02020603050405020304" pitchFamily="18" charset="0"/>
                        <a:ea typeface="Times New Roman" panose="02020603050405020304" pitchFamily="18" charset="0"/>
                      </a:endParaRPr>
                    </a:p>
                  </a:txBody>
                  <a:tcPr marL="65270" marR="65270" marT="0" marB="0"/>
                </a:tc>
                <a:tc>
                  <a:txBody>
                    <a:bodyPr/>
                    <a:lstStyle/>
                    <a:p>
                      <a:pPr algn="ctr">
                        <a:spcAft>
                          <a:spcPts val="0"/>
                        </a:spcAft>
                      </a:pPr>
                      <a:r>
                        <a:rPr lang="ru-RU" sz="1500" dirty="0">
                          <a:effectLst/>
                        </a:rPr>
                        <a:t>21</a:t>
                      </a:r>
                      <a:endParaRPr lang="ru-RU" sz="1500" dirty="0">
                        <a:effectLst/>
                        <a:latin typeface="Times New Roman" panose="02020603050405020304" pitchFamily="18" charset="0"/>
                        <a:ea typeface="Times New Roman" panose="02020603050405020304" pitchFamily="18" charset="0"/>
                      </a:endParaRPr>
                    </a:p>
                  </a:txBody>
                  <a:tcPr marL="65270" marR="65270" marT="0" marB="0"/>
                </a:tc>
                <a:extLst>
                  <a:ext uri="{0D108BD9-81ED-4DB2-BD59-A6C34878D82A}">
                    <a16:rowId xmlns:a16="http://schemas.microsoft.com/office/drawing/2014/main" val="1943514443"/>
                  </a:ext>
                </a:extLst>
              </a:tr>
            </a:tbl>
          </a:graphicData>
        </a:graphic>
      </p:graphicFrame>
    </p:spTree>
    <p:extLst>
      <p:ext uri="{BB962C8B-B14F-4D97-AF65-F5344CB8AC3E}">
        <p14:creationId xmlns:p14="http://schemas.microsoft.com/office/powerpoint/2010/main" val="28321065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723900" y="1143784"/>
            <a:ext cx="10744200" cy="788080"/>
          </a:xfrm>
        </p:spPr>
        <p:txBody>
          <a:bodyPr/>
          <a:lstStyle/>
          <a:p>
            <a:r>
              <a:rPr lang="ru-RU" sz="4000" b="1" dirty="0">
                <a:latin typeface="+mn-lt"/>
                <a:cs typeface="Times New Roman" panose="02020603050405020304" pitchFamily="18" charset="0"/>
              </a:rPr>
              <a:t>Отличия оценки ОКС 2023</a:t>
            </a:r>
            <a:endParaRPr lang="ru-RU" sz="4000" dirty="0">
              <a:latin typeface="+mn-lt"/>
            </a:endParaRPr>
          </a:p>
        </p:txBody>
      </p:sp>
      <p:sp>
        <p:nvSpPr>
          <p:cNvPr id="4" name="Подзаголовок 3"/>
          <p:cNvSpPr>
            <a:spLocks noGrp="1"/>
          </p:cNvSpPr>
          <p:nvPr>
            <p:ph type="subTitle" idx="1"/>
          </p:nvPr>
        </p:nvSpPr>
        <p:spPr>
          <a:xfrm>
            <a:off x="1045029" y="1931864"/>
            <a:ext cx="9622971" cy="3837214"/>
          </a:xfrm>
        </p:spPr>
        <p:txBody>
          <a:bodyPr/>
          <a:lstStyle/>
          <a:p>
            <a:pPr marL="514350" indent="-514350" algn="just">
              <a:buFont typeface="+mj-lt"/>
              <a:buAutoNum type="arabicPeriod"/>
            </a:pPr>
            <a:r>
              <a:rPr lang="ru-RU" dirty="0">
                <a:cs typeface="Times New Roman" panose="02020603050405020304" pitchFamily="18" charset="0"/>
              </a:rPr>
              <a:t>Учтены результаты установления кадастровой стоимости в размере рыночной в отношении объектов по которым измененные сведения были отражены в ЕГРН до июня 2023г.  Выделены в отдельную группу и проиндексированы.</a:t>
            </a:r>
          </a:p>
          <a:p>
            <a:pPr marL="514350" indent="-514350" algn="just">
              <a:buFont typeface="+mj-lt"/>
              <a:buAutoNum type="arabicPeriod"/>
            </a:pPr>
            <a:r>
              <a:rPr lang="ru-RU" dirty="0">
                <a:cs typeface="Times New Roman" panose="02020603050405020304" pitchFamily="18" charset="0"/>
              </a:rPr>
              <a:t>При расчетах затратным подходом единицей измерения выступает 1 </a:t>
            </a:r>
            <a:r>
              <a:rPr lang="ru-RU" dirty="0" err="1">
                <a:cs typeface="Times New Roman" panose="02020603050405020304" pitchFamily="18" charset="0"/>
              </a:rPr>
              <a:t>кв</a:t>
            </a:r>
            <a:r>
              <a:rPr lang="ru-RU" dirty="0">
                <a:cs typeface="Times New Roman" panose="02020603050405020304" pitchFamily="18" charset="0"/>
              </a:rPr>
              <a:t> м, раньше использовали 1 куб м строительного объема. </a:t>
            </a:r>
          </a:p>
          <a:p>
            <a:pPr marL="514350" indent="-514350" algn="just">
              <a:buFont typeface="+mj-lt"/>
              <a:buAutoNum type="arabicPeriod"/>
            </a:pPr>
            <a:r>
              <a:rPr lang="ru-RU" dirty="0">
                <a:cs typeface="Times New Roman" panose="02020603050405020304" pitchFamily="18" charset="0"/>
              </a:rPr>
              <a:t>УПКС для помещений и зданий имеющих одно местоположение стал одинаковым.</a:t>
            </a:r>
          </a:p>
          <a:p>
            <a:pPr algn="just"/>
            <a:endParaRPr lang="ru-RU" dirty="0"/>
          </a:p>
        </p:txBody>
      </p:sp>
      <p:sp>
        <p:nvSpPr>
          <p:cNvPr id="5" name="Номер слайда 4">
            <a:extLst>
              <a:ext uri="{FF2B5EF4-FFF2-40B4-BE49-F238E27FC236}">
                <a16:creationId xmlns:a16="http://schemas.microsoft.com/office/drawing/2014/main" id="{DABB50C1-F461-D244-86A4-155F5E2737C2}"/>
              </a:ext>
            </a:extLst>
          </p:cNvPr>
          <p:cNvSpPr>
            <a:spLocks noGrp="1"/>
          </p:cNvSpPr>
          <p:nvPr>
            <p:ph type="sldNum" sz="quarter" idx="12"/>
          </p:nvPr>
        </p:nvSpPr>
        <p:spPr/>
        <p:txBody>
          <a:bodyPr/>
          <a:lstStyle/>
          <a:p>
            <a:fld id="{1B3261D6-CC2A-9E49-88E2-AEC025041568}" type="slidenum">
              <a:rPr lang="ru-RU" smtClean="0"/>
              <a:t>52</a:t>
            </a:fld>
            <a:endParaRPr lang="ru-RU"/>
          </a:p>
        </p:txBody>
      </p:sp>
    </p:spTree>
    <p:extLst>
      <p:ext uri="{BB962C8B-B14F-4D97-AF65-F5344CB8AC3E}">
        <p14:creationId xmlns:p14="http://schemas.microsoft.com/office/powerpoint/2010/main" val="1536782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723900" y="632506"/>
            <a:ext cx="10744200" cy="788080"/>
          </a:xfrm>
        </p:spPr>
        <p:txBody>
          <a:bodyPr/>
          <a:lstStyle/>
          <a:p>
            <a:r>
              <a:rPr lang="ru-RU" sz="4000" b="1" dirty="0">
                <a:latin typeface="+mn-lt"/>
                <a:cs typeface="Times New Roman" panose="02020603050405020304" pitchFamily="18" charset="0"/>
              </a:rPr>
              <a:t>Группировка ОКС для кадастровой оценки</a:t>
            </a:r>
            <a:endParaRPr lang="ru-RU" sz="4000" dirty="0">
              <a:latin typeface="+mn-lt"/>
            </a:endParaRPr>
          </a:p>
        </p:txBody>
      </p:sp>
      <p:sp>
        <p:nvSpPr>
          <p:cNvPr id="4" name="Подзаголовок 3"/>
          <p:cNvSpPr>
            <a:spLocks noGrp="1"/>
          </p:cNvSpPr>
          <p:nvPr>
            <p:ph type="subTitle" idx="1"/>
          </p:nvPr>
        </p:nvSpPr>
        <p:spPr>
          <a:xfrm>
            <a:off x="1066545" y="1668011"/>
            <a:ext cx="10613571" cy="4517635"/>
          </a:xfrm>
        </p:spPr>
        <p:txBody>
          <a:bodyPr>
            <a:noAutofit/>
          </a:bodyPr>
          <a:lstStyle/>
          <a:p>
            <a:pPr marL="514350" indent="-514350" algn="just">
              <a:buAutoNum type="arabicPeriod"/>
            </a:pPr>
            <a:r>
              <a:rPr lang="ru-RU" sz="1600" dirty="0">
                <a:cs typeface="Times New Roman" panose="02020603050405020304" pitchFamily="18" charset="0"/>
              </a:rPr>
              <a:t>Многоквартирные дома (дома средне- и многоэтажной жилой застройки).</a:t>
            </a:r>
          </a:p>
          <a:p>
            <a:pPr marL="514350" indent="-514350" algn="just">
              <a:buAutoNum type="arabicPeriod"/>
            </a:pPr>
            <a:r>
              <a:rPr lang="ru-RU" sz="1600" dirty="0">
                <a:cs typeface="Times New Roman" panose="02020603050405020304" pitchFamily="18" charset="0"/>
              </a:rPr>
              <a:t> Дома малоэтажной жилой застройки, в том числе индивидуальной жилой застройки - индивидуальные, малоэтажные блокированные (</a:t>
            </a:r>
            <a:r>
              <a:rPr lang="ru-RU" sz="1600" dirty="0" err="1">
                <a:cs typeface="Times New Roman" panose="02020603050405020304" pitchFamily="18" charset="0"/>
              </a:rPr>
              <a:t>таунхаусы</a:t>
            </a:r>
            <a:r>
              <a:rPr lang="ru-RU" sz="1600" dirty="0">
                <a:cs typeface="Times New Roman" panose="02020603050405020304" pitchFamily="18" charset="0"/>
              </a:rPr>
              <a:t>).</a:t>
            </a:r>
          </a:p>
          <a:p>
            <a:pPr marL="514350" indent="-514350" algn="just">
              <a:buAutoNum type="arabicPeriod"/>
            </a:pPr>
            <a:r>
              <a:rPr lang="ru-RU" sz="1600" dirty="0">
                <a:cs typeface="Times New Roman" panose="02020603050405020304" pitchFamily="18" charset="0"/>
              </a:rPr>
              <a:t>Объекты, предназначенные для хранения транспорта.</a:t>
            </a:r>
          </a:p>
          <a:p>
            <a:pPr marL="514350" indent="-514350" algn="just">
              <a:buAutoNum type="arabicPeriod"/>
            </a:pPr>
            <a:r>
              <a:rPr lang="ru-RU" sz="1600" b="1" dirty="0">
                <a:cs typeface="Times New Roman" panose="02020603050405020304" pitchFamily="18" charset="0"/>
              </a:rPr>
              <a:t>Объекты коммерческого назначения, предназначенные для оказания услуг населению, включая многофункционального назначения.</a:t>
            </a:r>
          </a:p>
          <a:p>
            <a:pPr marL="514350" indent="-514350" algn="just">
              <a:buAutoNum type="arabicPeriod"/>
            </a:pPr>
            <a:r>
              <a:rPr lang="ru-RU" sz="1600" dirty="0">
                <a:cs typeface="Times New Roman" panose="02020603050405020304" pitchFamily="18" charset="0"/>
              </a:rPr>
              <a:t>Объекты временного проживания, включая объекты рекреационно-оздоровительного значения.</a:t>
            </a:r>
          </a:p>
          <a:p>
            <a:pPr marL="514350" indent="-514350" algn="just">
              <a:buAutoNum type="arabicPeriod"/>
            </a:pPr>
            <a:r>
              <a:rPr lang="ru-RU" sz="1600" dirty="0">
                <a:cs typeface="Times New Roman" panose="02020603050405020304" pitchFamily="18" charset="0"/>
              </a:rPr>
              <a:t>Административные и бытовые объекты. </a:t>
            </a:r>
          </a:p>
          <a:p>
            <a:pPr marL="514350" indent="-514350" algn="just">
              <a:buAutoNum type="arabicPeriod"/>
            </a:pPr>
            <a:r>
              <a:rPr lang="ru-RU" sz="1600" dirty="0">
                <a:cs typeface="Times New Roman" panose="02020603050405020304" pitchFamily="18" charset="0"/>
              </a:rPr>
              <a:t>Объекты производственного назначения, за исключением передаточных устройств и сооружений</a:t>
            </a:r>
          </a:p>
          <a:p>
            <a:pPr marL="514350" indent="-514350" algn="just">
              <a:buAutoNum type="arabicPeriod"/>
            </a:pPr>
            <a:r>
              <a:rPr lang="ru-RU" sz="1600" dirty="0">
                <a:cs typeface="Times New Roman" panose="02020603050405020304" pitchFamily="18" charset="0"/>
              </a:rPr>
              <a:t>Учебные, спортивные объекты, объекты культуры и искусства, культовые объекты, музеи, лечебно-оздоровительные и общественного назначения объекты.</a:t>
            </a:r>
          </a:p>
          <a:p>
            <a:pPr marL="514350" indent="-514350" algn="just">
              <a:buAutoNum type="arabicPeriod"/>
            </a:pPr>
            <a:r>
              <a:rPr lang="ru-RU" sz="1600" dirty="0">
                <a:cs typeface="Times New Roman" panose="02020603050405020304" pitchFamily="18" charset="0"/>
              </a:rPr>
              <a:t>Прочие объекты.</a:t>
            </a:r>
          </a:p>
          <a:p>
            <a:pPr marL="514350" indent="-514350" algn="just">
              <a:buAutoNum type="arabicPeriod"/>
            </a:pPr>
            <a:r>
              <a:rPr lang="ru-RU" sz="1600" dirty="0">
                <a:cs typeface="Times New Roman" panose="02020603050405020304" pitchFamily="18" charset="0"/>
              </a:rPr>
              <a:t>Сооружения.</a:t>
            </a:r>
          </a:p>
          <a:p>
            <a:pPr marL="514350" indent="-514350" algn="just">
              <a:buAutoNum type="arabicPeriod"/>
            </a:pPr>
            <a:r>
              <a:rPr lang="ru-RU" sz="1600" dirty="0">
                <a:cs typeface="Times New Roman" panose="02020603050405020304" pitchFamily="18" charset="0"/>
              </a:rPr>
              <a:t>Машино-места.</a:t>
            </a:r>
          </a:p>
        </p:txBody>
      </p:sp>
      <p:sp>
        <p:nvSpPr>
          <p:cNvPr id="5" name="Номер слайда 4">
            <a:extLst>
              <a:ext uri="{FF2B5EF4-FFF2-40B4-BE49-F238E27FC236}">
                <a16:creationId xmlns:a16="http://schemas.microsoft.com/office/drawing/2014/main" id="{56A2BBCC-9040-D144-A7B0-9325B1A93E04}"/>
              </a:ext>
            </a:extLst>
          </p:cNvPr>
          <p:cNvSpPr>
            <a:spLocks noGrp="1"/>
          </p:cNvSpPr>
          <p:nvPr>
            <p:ph type="sldNum" sz="quarter" idx="12"/>
          </p:nvPr>
        </p:nvSpPr>
        <p:spPr/>
        <p:txBody>
          <a:bodyPr/>
          <a:lstStyle/>
          <a:p>
            <a:fld id="{1B3261D6-CC2A-9E49-88E2-AEC025041568}" type="slidenum">
              <a:rPr lang="ru-RU" smtClean="0"/>
              <a:t>53</a:t>
            </a:fld>
            <a:endParaRPr lang="ru-RU"/>
          </a:p>
        </p:txBody>
      </p:sp>
    </p:spTree>
    <p:extLst>
      <p:ext uri="{BB962C8B-B14F-4D97-AF65-F5344CB8AC3E}">
        <p14:creationId xmlns:p14="http://schemas.microsoft.com/office/powerpoint/2010/main" val="18559082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723900" y="632506"/>
            <a:ext cx="10744200" cy="788080"/>
          </a:xfrm>
        </p:spPr>
        <p:txBody>
          <a:bodyPr/>
          <a:lstStyle/>
          <a:p>
            <a:r>
              <a:rPr lang="ru-RU" sz="2000" b="1" dirty="0">
                <a:latin typeface="+mn-lt"/>
                <a:cs typeface="Times New Roman" panose="02020603050405020304" pitchFamily="18" charset="0"/>
              </a:rPr>
              <a:t>Результаты анализа минимальных, средних и максимальный удельных показателей кадастровой стоимости в разрезе групп объектов недвижимости на 01.01.2023г.</a:t>
            </a:r>
            <a:endParaRPr lang="ru-RU" sz="2000" dirty="0">
              <a:latin typeface="+mn-lt"/>
            </a:endParaRPr>
          </a:p>
        </p:txBody>
      </p:sp>
      <p:graphicFrame>
        <p:nvGraphicFramePr>
          <p:cNvPr id="7" name="Объект 5">
            <a:extLst>
              <a:ext uri="{FF2B5EF4-FFF2-40B4-BE49-F238E27FC236}">
                <a16:creationId xmlns:a16="http://schemas.microsoft.com/office/drawing/2014/main" id="{0002F7A9-5F31-0D49-B66D-0E0179B2D54D}"/>
              </a:ext>
            </a:extLst>
          </p:cNvPr>
          <p:cNvGraphicFramePr>
            <a:graphicFrameLocks/>
          </p:cNvGraphicFramePr>
          <p:nvPr/>
        </p:nvGraphicFramePr>
        <p:xfrm>
          <a:off x="296883" y="1520042"/>
          <a:ext cx="11578441" cy="4180115"/>
        </p:xfrm>
        <a:graphic>
          <a:graphicData uri="http://schemas.openxmlformats.org/drawingml/2006/table">
            <a:tbl>
              <a:tblPr>
                <a:tableStyleId>{5C22544A-7EE6-4342-B048-85BDC9FD1C3A}</a:tableStyleId>
              </a:tblPr>
              <a:tblGrid>
                <a:gridCol w="1103175">
                  <a:extLst>
                    <a:ext uri="{9D8B030D-6E8A-4147-A177-3AD203B41FA5}">
                      <a16:colId xmlns:a16="http://schemas.microsoft.com/office/drawing/2014/main" val="3403087652"/>
                    </a:ext>
                  </a:extLst>
                </a:gridCol>
                <a:gridCol w="1107693">
                  <a:extLst>
                    <a:ext uri="{9D8B030D-6E8A-4147-A177-3AD203B41FA5}">
                      <a16:colId xmlns:a16="http://schemas.microsoft.com/office/drawing/2014/main" val="3959625036"/>
                    </a:ext>
                  </a:extLst>
                </a:gridCol>
                <a:gridCol w="907390">
                  <a:extLst>
                    <a:ext uri="{9D8B030D-6E8A-4147-A177-3AD203B41FA5}">
                      <a16:colId xmlns:a16="http://schemas.microsoft.com/office/drawing/2014/main" val="1989353986"/>
                    </a:ext>
                  </a:extLst>
                </a:gridCol>
                <a:gridCol w="693531">
                  <a:extLst>
                    <a:ext uri="{9D8B030D-6E8A-4147-A177-3AD203B41FA5}">
                      <a16:colId xmlns:a16="http://schemas.microsoft.com/office/drawing/2014/main" val="1845029757"/>
                    </a:ext>
                  </a:extLst>
                </a:gridCol>
                <a:gridCol w="692779">
                  <a:extLst>
                    <a:ext uri="{9D8B030D-6E8A-4147-A177-3AD203B41FA5}">
                      <a16:colId xmlns:a16="http://schemas.microsoft.com/office/drawing/2014/main" val="4089461987"/>
                    </a:ext>
                  </a:extLst>
                </a:gridCol>
                <a:gridCol w="679224">
                  <a:extLst>
                    <a:ext uri="{9D8B030D-6E8A-4147-A177-3AD203B41FA5}">
                      <a16:colId xmlns:a16="http://schemas.microsoft.com/office/drawing/2014/main" val="3082321905"/>
                    </a:ext>
                  </a:extLst>
                </a:gridCol>
                <a:gridCol w="746997">
                  <a:extLst>
                    <a:ext uri="{9D8B030D-6E8A-4147-A177-3AD203B41FA5}">
                      <a16:colId xmlns:a16="http://schemas.microsoft.com/office/drawing/2014/main" val="2289786361"/>
                    </a:ext>
                  </a:extLst>
                </a:gridCol>
                <a:gridCol w="746997">
                  <a:extLst>
                    <a:ext uri="{9D8B030D-6E8A-4147-A177-3AD203B41FA5}">
                      <a16:colId xmlns:a16="http://schemas.microsoft.com/office/drawing/2014/main" val="1807454617"/>
                    </a:ext>
                  </a:extLst>
                </a:gridCol>
                <a:gridCol w="640820">
                  <a:extLst>
                    <a:ext uri="{9D8B030D-6E8A-4147-A177-3AD203B41FA5}">
                      <a16:colId xmlns:a16="http://schemas.microsoft.com/office/drawing/2014/main" val="1779615010"/>
                    </a:ext>
                  </a:extLst>
                </a:gridCol>
                <a:gridCol w="746997">
                  <a:extLst>
                    <a:ext uri="{9D8B030D-6E8A-4147-A177-3AD203B41FA5}">
                      <a16:colId xmlns:a16="http://schemas.microsoft.com/office/drawing/2014/main" val="2334827717"/>
                    </a:ext>
                  </a:extLst>
                </a:gridCol>
                <a:gridCol w="747750">
                  <a:extLst>
                    <a:ext uri="{9D8B030D-6E8A-4147-A177-3AD203B41FA5}">
                      <a16:colId xmlns:a16="http://schemas.microsoft.com/office/drawing/2014/main" val="1934414923"/>
                    </a:ext>
                  </a:extLst>
                </a:gridCol>
                <a:gridCol w="1012811">
                  <a:extLst>
                    <a:ext uri="{9D8B030D-6E8A-4147-A177-3AD203B41FA5}">
                      <a16:colId xmlns:a16="http://schemas.microsoft.com/office/drawing/2014/main" val="3161731851"/>
                    </a:ext>
                  </a:extLst>
                </a:gridCol>
                <a:gridCol w="1012811">
                  <a:extLst>
                    <a:ext uri="{9D8B030D-6E8A-4147-A177-3AD203B41FA5}">
                      <a16:colId xmlns:a16="http://schemas.microsoft.com/office/drawing/2014/main" val="3530508102"/>
                    </a:ext>
                  </a:extLst>
                </a:gridCol>
                <a:gridCol w="739466">
                  <a:extLst>
                    <a:ext uri="{9D8B030D-6E8A-4147-A177-3AD203B41FA5}">
                      <a16:colId xmlns:a16="http://schemas.microsoft.com/office/drawing/2014/main" val="2411773740"/>
                    </a:ext>
                  </a:extLst>
                </a:gridCol>
              </a:tblGrid>
              <a:tr h="1002794">
                <a:tc rowSpan="2">
                  <a:txBody>
                    <a:bodyPr/>
                    <a:lstStyle/>
                    <a:p>
                      <a:pPr>
                        <a:spcAft>
                          <a:spcPts val="0"/>
                        </a:spcAft>
                      </a:pPr>
                      <a:r>
                        <a:rPr lang="ru-RU" sz="1200" dirty="0">
                          <a:effectLst/>
                          <a:latin typeface="Times New Roman" panose="02020603050405020304" pitchFamily="18" charset="0"/>
                          <a:cs typeface="Times New Roman" panose="02020603050405020304" pitchFamily="18" charset="0"/>
                        </a:rPr>
                        <a:t>Наименование МР (МО/ГО)</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rowSpan="2">
                  <a:txBody>
                    <a:bodyPr/>
                    <a:lstStyle/>
                    <a:p>
                      <a:pPr>
                        <a:spcAft>
                          <a:spcPts val="0"/>
                        </a:spcAft>
                      </a:pPr>
                      <a:r>
                        <a:rPr lang="ru-RU" sz="1200" dirty="0">
                          <a:effectLst/>
                          <a:latin typeface="Times New Roman" panose="02020603050405020304" pitchFamily="18" charset="0"/>
                          <a:cs typeface="Times New Roman" panose="02020603050405020304" pitchFamily="18" charset="0"/>
                        </a:rPr>
                        <a:t>Количество объектов недвижимости</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rowSpan="2">
                  <a:txBody>
                    <a:bodyPr/>
                    <a:lstStyle/>
                    <a:p>
                      <a:pPr>
                        <a:spcAft>
                          <a:spcPts val="0"/>
                        </a:spcAft>
                      </a:pPr>
                      <a:r>
                        <a:rPr lang="ru-RU" sz="1200" dirty="0">
                          <a:effectLst/>
                          <a:latin typeface="Times New Roman" panose="02020603050405020304" pitchFamily="18" charset="0"/>
                          <a:cs typeface="Times New Roman" panose="02020603050405020304" pitchFamily="18" charset="0"/>
                        </a:rPr>
                        <a:t>Значение</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gridSpan="11">
                  <a:txBody>
                    <a:bodyPr/>
                    <a:lstStyle/>
                    <a:p>
                      <a:pPr algn="ctr">
                        <a:spcAft>
                          <a:spcPts val="0"/>
                        </a:spcAft>
                      </a:pPr>
                      <a:r>
                        <a:rPr lang="ru-RU" sz="1200" dirty="0">
                          <a:effectLst/>
                          <a:latin typeface="Times New Roman" panose="02020603050405020304" pitchFamily="18" charset="0"/>
                          <a:cs typeface="Times New Roman" panose="02020603050405020304" pitchFamily="18" charset="0"/>
                        </a:rPr>
                        <a:t>УПКС по группам объектов недвижимости, руб./</a:t>
                      </a:r>
                      <a:r>
                        <a:rPr lang="ru-RU" sz="1200" dirty="0" err="1">
                          <a:effectLst/>
                          <a:latin typeface="Times New Roman" panose="02020603050405020304" pitchFamily="18" charset="0"/>
                          <a:cs typeface="Times New Roman" panose="02020603050405020304" pitchFamily="18" charset="0"/>
                        </a:rPr>
                        <a:t>кв.м</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830899156"/>
                  </a:ext>
                </a:extLst>
              </a:tr>
              <a:tr h="402193">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ru-RU" sz="1200">
                          <a:effectLst/>
                          <a:latin typeface="Times New Roman" panose="02020603050405020304" pitchFamily="18" charset="0"/>
                          <a:cs typeface="Times New Roman" panose="02020603050405020304" pitchFamily="18" charset="0"/>
                        </a:rPr>
                        <a:t>1</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ctr">
                        <a:spcAft>
                          <a:spcPts val="0"/>
                        </a:spcAft>
                      </a:pPr>
                      <a:r>
                        <a:rPr lang="ru-RU" sz="1200">
                          <a:effectLst/>
                          <a:latin typeface="Times New Roman" panose="02020603050405020304" pitchFamily="18" charset="0"/>
                          <a:cs typeface="Times New Roman" panose="02020603050405020304" pitchFamily="18" charset="0"/>
                        </a:rPr>
                        <a:t>2</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ctr">
                        <a:spcAft>
                          <a:spcPts val="0"/>
                        </a:spcAft>
                      </a:pPr>
                      <a:r>
                        <a:rPr lang="ru-RU" sz="1200">
                          <a:effectLst/>
                          <a:latin typeface="Times New Roman" panose="02020603050405020304" pitchFamily="18" charset="0"/>
                          <a:cs typeface="Times New Roman" panose="02020603050405020304" pitchFamily="18" charset="0"/>
                        </a:rPr>
                        <a:t>3</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ctr">
                        <a:spcAft>
                          <a:spcPts val="0"/>
                        </a:spcAft>
                      </a:pPr>
                      <a:r>
                        <a:rPr lang="ru-RU" sz="1200" b="1" dirty="0">
                          <a:effectLst/>
                          <a:latin typeface="Times New Roman" panose="02020603050405020304" pitchFamily="18" charset="0"/>
                          <a:cs typeface="Times New Roman" panose="02020603050405020304" pitchFamily="18" charset="0"/>
                        </a:rPr>
                        <a:t>4</a:t>
                      </a:r>
                      <a:endParaRPr lang="ru-RU"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ctr">
                        <a:spcAft>
                          <a:spcPts val="0"/>
                        </a:spcAft>
                      </a:pPr>
                      <a:r>
                        <a:rPr lang="ru-RU" sz="1200">
                          <a:effectLst/>
                          <a:latin typeface="Times New Roman" panose="02020603050405020304" pitchFamily="18" charset="0"/>
                          <a:cs typeface="Times New Roman" panose="02020603050405020304" pitchFamily="18" charset="0"/>
                        </a:rPr>
                        <a:t>5</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ctr">
                        <a:spcAft>
                          <a:spcPts val="0"/>
                        </a:spcAft>
                      </a:pPr>
                      <a:r>
                        <a:rPr lang="ru-RU" sz="1200">
                          <a:effectLst/>
                          <a:latin typeface="Times New Roman" panose="02020603050405020304" pitchFamily="18" charset="0"/>
                          <a:cs typeface="Times New Roman" panose="02020603050405020304" pitchFamily="18" charset="0"/>
                        </a:rPr>
                        <a:t>6</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ctr">
                        <a:spcAft>
                          <a:spcPts val="0"/>
                        </a:spcAft>
                      </a:pPr>
                      <a:r>
                        <a:rPr lang="ru-RU" sz="1200">
                          <a:effectLst/>
                          <a:latin typeface="Times New Roman" panose="02020603050405020304" pitchFamily="18" charset="0"/>
                          <a:cs typeface="Times New Roman" panose="02020603050405020304" pitchFamily="18" charset="0"/>
                        </a:rPr>
                        <a:t>7</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ctr">
                        <a:spcAft>
                          <a:spcPts val="0"/>
                        </a:spcAft>
                      </a:pPr>
                      <a:r>
                        <a:rPr lang="ru-RU" sz="1200">
                          <a:effectLst/>
                          <a:latin typeface="Times New Roman" panose="02020603050405020304" pitchFamily="18" charset="0"/>
                          <a:cs typeface="Times New Roman" panose="02020603050405020304" pitchFamily="18" charset="0"/>
                        </a:rPr>
                        <a:t>8</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ctr">
                        <a:spcAft>
                          <a:spcPts val="0"/>
                        </a:spcAft>
                      </a:pPr>
                      <a:r>
                        <a:rPr lang="ru-RU" sz="1200" dirty="0">
                          <a:effectLst/>
                          <a:latin typeface="Times New Roman" panose="02020603050405020304" pitchFamily="18" charset="0"/>
                          <a:cs typeface="Times New Roman" panose="02020603050405020304" pitchFamily="18" charset="0"/>
                        </a:rPr>
                        <a:t>9</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ctr">
                        <a:spcAft>
                          <a:spcPts val="0"/>
                        </a:spcAft>
                      </a:pPr>
                      <a:r>
                        <a:rPr lang="ru-RU" sz="1200">
                          <a:effectLst/>
                          <a:latin typeface="Times New Roman" panose="02020603050405020304" pitchFamily="18" charset="0"/>
                          <a:cs typeface="Times New Roman" panose="02020603050405020304" pitchFamily="18" charset="0"/>
                        </a:rPr>
                        <a:t>10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ctr">
                        <a:spcAft>
                          <a:spcPts val="0"/>
                        </a:spcAft>
                      </a:pPr>
                      <a:r>
                        <a:rPr lang="ru-RU" sz="1200">
                          <a:effectLst/>
                          <a:latin typeface="Times New Roman" panose="02020603050405020304" pitchFamily="18" charset="0"/>
                          <a:cs typeface="Times New Roman" panose="02020603050405020304" pitchFamily="18" charset="0"/>
                        </a:rPr>
                        <a:t>11</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extLst>
                  <a:ext uri="{0D108BD9-81ED-4DB2-BD59-A6C34878D82A}">
                    <a16:rowId xmlns:a16="http://schemas.microsoft.com/office/drawing/2014/main" val="80848444"/>
                  </a:ext>
                </a:extLst>
              </a:tr>
              <a:tr h="502741">
                <a:tc rowSpan="3">
                  <a:txBody>
                    <a:bodyPr/>
                    <a:lstStyle/>
                    <a:p>
                      <a:pPr>
                        <a:spcAft>
                          <a:spcPts val="0"/>
                        </a:spcAft>
                      </a:pPr>
                      <a:r>
                        <a:rPr lang="ru-RU" sz="1200">
                          <a:effectLst/>
                          <a:latin typeface="Times New Roman" panose="02020603050405020304" pitchFamily="18" charset="0"/>
                          <a:cs typeface="Times New Roman" panose="02020603050405020304" pitchFamily="18" charset="0"/>
                        </a:rPr>
                        <a:t> Городской округ город Нижний Новгород</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rowSpan="3">
                  <a:txBody>
                    <a:bodyPr/>
                    <a:lstStyle/>
                    <a:p>
                      <a:pPr>
                        <a:spcAft>
                          <a:spcPts val="0"/>
                        </a:spcAft>
                      </a:pPr>
                      <a:r>
                        <a:rPr lang="ru-RU" sz="1200">
                          <a:effectLst/>
                          <a:latin typeface="Times New Roman" panose="02020603050405020304" pitchFamily="18" charset="0"/>
                          <a:cs typeface="Times New Roman" panose="02020603050405020304" pitchFamily="18" charset="0"/>
                        </a:rPr>
                        <a:t>908882</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spcAft>
                          <a:spcPts val="0"/>
                        </a:spcAft>
                      </a:pPr>
                      <a:r>
                        <a:rPr lang="ru-RU" sz="1200">
                          <a:effectLst/>
                          <a:latin typeface="Times New Roman" panose="02020603050405020304" pitchFamily="18" charset="0"/>
                          <a:cs typeface="Times New Roman" panose="02020603050405020304" pitchFamily="18" charset="0"/>
                        </a:rPr>
                        <a:t>Мин.</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dirty="0">
                          <a:effectLst/>
                          <a:latin typeface="Times New Roman" panose="02020603050405020304" pitchFamily="18" charset="0"/>
                          <a:cs typeface="Times New Roman" panose="02020603050405020304" pitchFamily="18" charset="0"/>
                        </a:rPr>
                        <a:t>210,58</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dirty="0">
                          <a:effectLst/>
                          <a:latin typeface="Times New Roman" panose="02020603050405020304" pitchFamily="18" charset="0"/>
                          <a:cs typeface="Times New Roman" panose="02020603050405020304" pitchFamily="18" charset="0"/>
                        </a:rPr>
                        <a:t>910,18</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372,75</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b="1" dirty="0">
                          <a:effectLst/>
                          <a:latin typeface="Times New Roman" panose="02020603050405020304" pitchFamily="18" charset="0"/>
                          <a:cs typeface="Times New Roman" panose="02020603050405020304" pitchFamily="18" charset="0"/>
                        </a:rPr>
                        <a:t>684</a:t>
                      </a:r>
                      <a:endParaRPr lang="ru-RU"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1 107,62</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629,76</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894,34</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618,47</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300,71</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72,13</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3931,47</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extLst>
                  <a:ext uri="{0D108BD9-81ED-4DB2-BD59-A6C34878D82A}">
                    <a16:rowId xmlns:a16="http://schemas.microsoft.com/office/drawing/2014/main" val="4086192015"/>
                  </a:ext>
                </a:extLst>
              </a:tr>
              <a:tr h="402193">
                <a:tc vMerge="1">
                  <a:txBody>
                    <a:bodyPr/>
                    <a:lstStyle/>
                    <a:p>
                      <a:endParaRPr lang="ru-RU"/>
                    </a:p>
                  </a:txBody>
                  <a:tcPr/>
                </a:tc>
                <a:tc vMerge="1">
                  <a:txBody>
                    <a:bodyPr/>
                    <a:lstStyle/>
                    <a:p>
                      <a:endParaRPr lang="ru-RU"/>
                    </a:p>
                  </a:txBody>
                  <a:tcPr/>
                </a:tc>
                <a:tc>
                  <a:txBody>
                    <a:bodyPr/>
                    <a:lstStyle/>
                    <a:p>
                      <a:pPr>
                        <a:spcAft>
                          <a:spcPts val="0"/>
                        </a:spcAft>
                      </a:pPr>
                      <a:r>
                        <a:rPr lang="ru-RU" sz="1200">
                          <a:effectLst/>
                          <a:latin typeface="Times New Roman" panose="02020603050405020304" pitchFamily="18" charset="0"/>
                          <a:cs typeface="Times New Roman" panose="02020603050405020304" pitchFamily="18" charset="0"/>
                        </a:rPr>
                        <a:t>Ср.</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85 607</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dirty="0">
                          <a:effectLst/>
                          <a:latin typeface="Times New Roman" panose="02020603050405020304" pitchFamily="18" charset="0"/>
                          <a:cs typeface="Times New Roman" panose="02020603050405020304" pitchFamily="18" charset="0"/>
                        </a:rPr>
                        <a:t>22 768</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4 778</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b="1" dirty="0">
                          <a:effectLst/>
                          <a:latin typeface="Times New Roman" panose="02020603050405020304" pitchFamily="18" charset="0"/>
                          <a:cs typeface="Times New Roman" panose="02020603050405020304" pitchFamily="18" charset="0"/>
                        </a:rPr>
                        <a:t>32 523</a:t>
                      </a:r>
                      <a:endParaRPr lang="ru-RU"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28 506</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25 932</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13 539</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24 617</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20 064</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6 904 581</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12 298</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extLst>
                  <a:ext uri="{0D108BD9-81ED-4DB2-BD59-A6C34878D82A}">
                    <a16:rowId xmlns:a16="http://schemas.microsoft.com/office/drawing/2014/main" val="399481873"/>
                  </a:ext>
                </a:extLst>
              </a:tr>
              <a:tr h="402193">
                <a:tc vMerge="1">
                  <a:txBody>
                    <a:bodyPr/>
                    <a:lstStyle/>
                    <a:p>
                      <a:endParaRPr lang="ru-RU"/>
                    </a:p>
                  </a:txBody>
                  <a:tcPr/>
                </a:tc>
                <a:tc vMerge="1">
                  <a:txBody>
                    <a:bodyPr/>
                    <a:lstStyle/>
                    <a:p>
                      <a:endParaRPr lang="ru-RU"/>
                    </a:p>
                  </a:txBody>
                  <a:tcPr/>
                </a:tc>
                <a:tc>
                  <a:txBody>
                    <a:bodyPr/>
                    <a:lstStyle/>
                    <a:p>
                      <a:pPr>
                        <a:spcAft>
                          <a:spcPts val="0"/>
                        </a:spcAft>
                      </a:pPr>
                      <a:r>
                        <a:rPr lang="ru-RU" sz="1200">
                          <a:effectLst/>
                          <a:latin typeface="Times New Roman" panose="02020603050405020304" pitchFamily="18" charset="0"/>
                          <a:cs typeface="Times New Roman" panose="02020603050405020304" pitchFamily="18" charset="0"/>
                        </a:rPr>
                        <a:t>Макс.</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191 252</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dirty="0">
                          <a:effectLst/>
                          <a:latin typeface="Times New Roman" panose="02020603050405020304" pitchFamily="18" charset="0"/>
                          <a:cs typeface="Times New Roman" panose="02020603050405020304" pitchFamily="18" charset="0"/>
                        </a:rPr>
                        <a:t>88 999</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dirty="0">
                          <a:effectLst/>
                          <a:latin typeface="Times New Roman" panose="02020603050405020304" pitchFamily="18" charset="0"/>
                          <a:cs typeface="Times New Roman" panose="02020603050405020304" pitchFamily="18" charset="0"/>
                        </a:rPr>
                        <a:t>33 716</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b="1" dirty="0">
                          <a:effectLst/>
                          <a:latin typeface="Times New Roman" panose="02020603050405020304" pitchFamily="18" charset="0"/>
                          <a:cs typeface="Times New Roman" panose="02020603050405020304" pitchFamily="18" charset="0"/>
                        </a:rPr>
                        <a:t>89 154</a:t>
                      </a:r>
                      <a:endParaRPr lang="ru-RU"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dirty="0">
                          <a:effectLst/>
                          <a:latin typeface="Times New Roman" panose="02020603050405020304" pitchFamily="18" charset="0"/>
                          <a:cs typeface="Times New Roman" panose="02020603050405020304" pitchFamily="18" charset="0"/>
                        </a:rPr>
                        <a:t>54 453</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78 019</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66 668</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108 075</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107 743</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3 680 442 665</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15 437</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extLst>
                  <a:ext uri="{0D108BD9-81ED-4DB2-BD59-A6C34878D82A}">
                    <a16:rowId xmlns:a16="http://schemas.microsoft.com/office/drawing/2014/main" val="2566848860"/>
                  </a:ext>
                </a:extLst>
              </a:tr>
              <a:tr h="402193">
                <a:tc rowSpan="3">
                  <a:txBody>
                    <a:bodyPr/>
                    <a:lstStyle/>
                    <a:p>
                      <a:pPr>
                        <a:spcAft>
                          <a:spcPts val="0"/>
                        </a:spcAft>
                      </a:pPr>
                      <a:r>
                        <a:rPr lang="ru-RU" sz="1200">
                          <a:effectLst/>
                          <a:latin typeface="Times New Roman" panose="02020603050405020304" pitchFamily="18" charset="0"/>
                          <a:cs typeface="Times New Roman" panose="02020603050405020304" pitchFamily="18" charset="0"/>
                        </a:rPr>
                        <a:t>Итого по субъекту РФ</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rowSpan="3">
                  <a:txBody>
                    <a:bodyPr/>
                    <a:lstStyle/>
                    <a:p>
                      <a:pPr>
                        <a:spcAft>
                          <a:spcPts val="0"/>
                        </a:spcAft>
                      </a:pPr>
                      <a:r>
                        <a:rPr lang="ru-RU" sz="1200" dirty="0">
                          <a:effectLst/>
                          <a:latin typeface="Times New Roman" panose="02020603050405020304" pitchFamily="18" charset="0"/>
                          <a:cs typeface="Times New Roman" panose="02020603050405020304" pitchFamily="18" charset="0"/>
                        </a:rPr>
                        <a:t>2490315</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spcAft>
                          <a:spcPts val="0"/>
                        </a:spcAft>
                      </a:pPr>
                      <a:r>
                        <a:rPr lang="ru-RU" sz="1200">
                          <a:effectLst/>
                          <a:latin typeface="Times New Roman" panose="02020603050405020304" pitchFamily="18" charset="0"/>
                          <a:cs typeface="Times New Roman" panose="02020603050405020304" pitchFamily="18" charset="0"/>
                        </a:rPr>
                        <a:t>Мин.</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210,58</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368,2</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dirty="0">
                          <a:effectLst/>
                          <a:latin typeface="Times New Roman" panose="02020603050405020304" pitchFamily="18" charset="0"/>
                          <a:cs typeface="Times New Roman" panose="02020603050405020304" pitchFamily="18" charset="0"/>
                        </a:rPr>
                        <a:t>261</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b="1" dirty="0">
                          <a:effectLst/>
                          <a:latin typeface="Times New Roman" panose="02020603050405020304" pitchFamily="18" charset="0"/>
                          <a:cs typeface="Times New Roman" panose="02020603050405020304" pitchFamily="18" charset="0"/>
                        </a:rPr>
                        <a:t>284</a:t>
                      </a:r>
                      <a:endParaRPr lang="ru-RU"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1 107,62</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dirty="0">
                          <a:effectLst/>
                          <a:latin typeface="Times New Roman" panose="02020603050405020304" pitchFamily="18" charset="0"/>
                          <a:cs typeface="Times New Roman" panose="02020603050405020304" pitchFamily="18" charset="0"/>
                        </a:rPr>
                        <a:t>441,38</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dirty="0">
                          <a:effectLst/>
                          <a:latin typeface="Times New Roman" panose="02020603050405020304" pitchFamily="18" charset="0"/>
                          <a:cs typeface="Times New Roman" panose="02020603050405020304" pitchFamily="18" charset="0"/>
                        </a:rPr>
                        <a:t>54,4</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dirty="0">
                          <a:effectLst/>
                          <a:latin typeface="Times New Roman" panose="02020603050405020304" pitchFamily="18" charset="0"/>
                          <a:cs typeface="Times New Roman" panose="02020603050405020304" pitchFamily="18" charset="0"/>
                        </a:rPr>
                        <a:t>618,47</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285,24</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15,39</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3 931</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extLst>
                  <a:ext uri="{0D108BD9-81ED-4DB2-BD59-A6C34878D82A}">
                    <a16:rowId xmlns:a16="http://schemas.microsoft.com/office/drawing/2014/main" val="2964686230"/>
                  </a:ext>
                </a:extLst>
              </a:tr>
              <a:tr h="563067">
                <a:tc vMerge="1">
                  <a:txBody>
                    <a:bodyPr/>
                    <a:lstStyle/>
                    <a:p>
                      <a:endParaRPr lang="ru-RU"/>
                    </a:p>
                  </a:txBody>
                  <a:tcPr/>
                </a:tc>
                <a:tc vMerge="1">
                  <a:txBody>
                    <a:bodyPr/>
                    <a:lstStyle/>
                    <a:p>
                      <a:endParaRPr lang="ru-RU"/>
                    </a:p>
                  </a:txBody>
                  <a:tcPr/>
                </a:tc>
                <a:tc>
                  <a:txBody>
                    <a:bodyPr/>
                    <a:lstStyle/>
                    <a:p>
                      <a:pPr>
                        <a:spcAft>
                          <a:spcPts val="0"/>
                        </a:spcAft>
                      </a:pPr>
                      <a:r>
                        <a:rPr lang="ru-RU" sz="1200">
                          <a:effectLst/>
                          <a:latin typeface="Times New Roman" panose="02020603050405020304" pitchFamily="18" charset="0"/>
                          <a:cs typeface="Times New Roman" panose="02020603050405020304" pitchFamily="18" charset="0"/>
                        </a:rPr>
                        <a:t>Ср.</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23 858</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13 971</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3 081</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b="1" dirty="0">
                          <a:effectLst/>
                          <a:latin typeface="Times New Roman" panose="02020603050405020304" pitchFamily="18" charset="0"/>
                          <a:cs typeface="Times New Roman" panose="02020603050405020304" pitchFamily="18" charset="0"/>
                        </a:rPr>
                        <a:t>12 183</a:t>
                      </a:r>
                      <a:endParaRPr lang="ru-RU"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11 584</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dirty="0">
                          <a:effectLst/>
                          <a:latin typeface="Times New Roman" panose="02020603050405020304" pitchFamily="18" charset="0"/>
                          <a:cs typeface="Times New Roman" panose="02020603050405020304" pitchFamily="18" charset="0"/>
                        </a:rPr>
                        <a:t>14 196</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7 248</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dirty="0">
                          <a:effectLst/>
                          <a:latin typeface="Times New Roman" panose="02020603050405020304" pitchFamily="18" charset="0"/>
                          <a:cs typeface="Times New Roman" panose="02020603050405020304" pitchFamily="18" charset="0"/>
                        </a:rPr>
                        <a:t>12 643</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dirty="0">
                          <a:effectLst/>
                          <a:latin typeface="Times New Roman" panose="02020603050405020304" pitchFamily="18" charset="0"/>
                          <a:cs typeface="Times New Roman" panose="02020603050405020304" pitchFamily="18" charset="0"/>
                        </a:rPr>
                        <a:t>10 215</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dirty="0">
                          <a:effectLst/>
                          <a:latin typeface="Times New Roman" panose="02020603050405020304" pitchFamily="18" charset="0"/>
                          <a:cs typeface="Times New Roman" panose="02020603050405020304" pitchFamily="18" charset="0"/>
                        </a:rPr>
                        <a:t>7 157 166</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dirty="0">
                          <a:effectLst/>
                          <a:latin typeface="Times New Roman" panose="02020603050405020304" pitchFamily="18" charset="0"/>
                          <a:cs typeface="Times New Roman" panose="02020603050405020304" pitchFamily="18" charset="0"/>
                        </a:rPr>
                        <a:t>12 298</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extLst>
                  <a:ext uri="{0D108BD9-81ED-4DB2-BD59-A6C34878D82A}">
                    <a16:rowId xmlns:a16="http://schemas.microsoft.com/office/drawing/2014/main" val="2358195818"/>
                  </a:ext>
                </a:extLst>
              </a:tr>
              <a:tr h="502741">
                <a:tc vMerge="1">
                  <a:txBody>
                    <a:bodyPr/>
                    <a:lstStyle/>
                    <a:p>
                      <a:endParaRPr lang="ru-RU"/>
                    </a:p>
                  </a:txBody>
                  <a:tcPr/>
                </a:tc>
                <a:tc vMerge="1">
                  <a:txBody>
                    <a:bodyPr/>
                    <a:lstStyle/>
                    <a:p>
                      <a:endParaRPr lang="ru-RU"/>
                    </a:p>
                  </a:txBody>
                  <a:tcPr/>
                </a:tc>
                <a:tc>
                  <a:txBody>
                    <a:bodyPr/>
                    <a:lstStyle/>
                    <a:p>
                      <a:pPr>
                        <a:spcAft>
                          <a:spcPts val="0"/>
                        </a:spcAft>
                      </a:pPr>
                      <a:r>
                        <a:rPr lang="ru-RU" sz="1200">
                          <a:effectLst/>
                          <a:latin typeface="Times New Roman" panose="02020603050405020304" pitchFamily="18" charset="0"/>
                          <a:cs typeface="Times New Roman" panose="02020603050405020304" pitchFamily="18" charset="0"/>
                        </a:rPr>
                        <a:t>Макс. </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191 252</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88 999</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33 716</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b="1" dirty="0">
                          <a:effectLst/>
                          <a:latin typeface="Times New Roman" panose="02020603050405020304" pitchFamily="18" charset="0"/>
                          <a:cs typeface="Times New Roman" panose="02020603050405020304" pitchFamily="18" charset="0"/>
                        </a:rPr>
                        <a:t>89 154</a:t>
                      </a:r>
                      <a:endParaRPr lang="ru-RU"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60 157</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78 019</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66 668</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108 075</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107 743</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dirty="0">
                          <a:effectLst/>
                          <a:latin typeface="Times New Roman" panose="02020603050405020304" pitchFamily="18" charset="0"/>
                          <a:cs typeface="Times New Roman" panose="02020603050405020304" pitchFamily="18" charset="0"/>
                        </a:rPr>
                        <a:t>5 518 602 622</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dirty="0">
                          <a:effectLst/>
                          <a:latin typeface="Times New Roman" panose="02020603050405020304" pitchFamily="18" charset="0"/>
                          <a:cs typeface="Times New Roman" panose="02020603050405020304" pitchFamily="18" charset="0"/>
                        </a:rPr>
                        <a:t>15 437</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extLst>
                  <a:ext uri="{0D108BD9-81ED-4DB2-BD59-A6C34878D82A}">
                    <a16:rowId xmlns:a16="http://schemas.microsoft.com/office/drawing/2014/main" val="1554218337"/>
                  </a:ext>
                </a:extLst>
              </a:tr>
            </a:tbl>
          </a:graphicData>
        </a:graphic>
      </p:graphicFrame>
      <p:sp>
        <p:nvSpPr>
          <p:cNvPr id="4" name="Номер слайда 3">
            <a:extLst>
              <a:ext uri="{FF2B5EF4-FFF2-40B4-BE49-F238E27FC236}">
                <a16:creationId xmlns:a16="http://schemas.microsoft.com/office/drawing/2014/main" id="{93A2FF6D-507A-7A44-817A-C7822FA31985}"/>
              </a:ext>
            </a:extLst>
          </p:cNvPr>
          <p:cNvSpPr>
            <a:spLocks noGrp="1"/>
          </p:cNvSpPr>
          <p:nvPr>
            <p:ph type="sldNum" sz="quarter" idx="12"/>
          </p:nvPr>
        </p:nvSpPr>
        <p:spPr/>
        <p:txBody>
          <a:bodyPr/>
          <a:lstStyle/>
          <a:p>
            <a:fld id="{1B3261D6-CC2A-9E49-88E2-AEC025041568}" type="slidenum">
              <a:rPr lang="ru-RU" smtClean="0"/>
              <a:t>54</a:t>
            </a:fld>
            <a:endParaRPr lang="ru-RU"/>
          </a:p>
        </p:txBody>
      </p:sp>
    </p:spTree>
    <p:extLst>
      <p:ext uri="{BB962C8B-B14F-4D97-AF65-F5344CB8AC3E}">
        <p14:creationId xmlns:p14="http://schemas.microsoft.com/office/powerpoint/2010/main" val="5401802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212271" y="632506"/>
            <a:ext cx="11756572" cy="592137"/>
          </a:xfrm>
        </p:spPr>
        <p:txBody>
          <a:bodyPr/>
          <a:lstStyle/>
          <a:p>
            <a:r>
              <a:rPr lang="ru-RU" sz="2800" b="1" dirty="0">
                <a:latin typeface="+mn-lt"/>
                <a:cs typeface="Times New Roman" panose="02020603050405020304" pitchFamily="18" charset="0"/>
              </a:rPr>
              <a:t>Анализ рынка г. </a:t>
            </a:r>
            <a:r>
              <a:rPr lang="ru-RU" sz="2800" b="1" dirty="0" err="1">
                <a:latin typeface="+mn-lt"/>
                <a:cs typeface="Times New Roman" panose="02020603050405020304" pitchFamily="18" charset="0"/>
              </a:rPr>
              <a:t>Н.Новгорода</a:t>
            </a:r>
            <a:r>
              <a:rPr lang="ru-RU" sz="2800" b="1" dirty="0">
                <a:latin typeface="+mn-lt"/>
                <a:cs typeface="Times New Roman" panose="02020603050405020304" pitchFamily="18" charset="0"/>
              </a:rPr>
              <a:t> январь 2024 г ООО «Компания «ОСТ»</a:t>
            </a:r>
            <a:endParaRPr lang="ru-RU" sz="2800" dirty="0">
              <a:latin typeface="+mn-lt"/>
            </a:endParaRPr>
          </a:p>
        </p:txBody>
      </p:sp>
      <p:pic>
        <p:nvPicPr>
          <p:cNvPr id="6" name="Объект 4">
            <a:extLst>
              <a:ext uri="{FF2B5EF4-FFF2-40B4-BE49-F238E27FC236}">
                <a16:creationId xmlns:a16="http://schemas.microsoft.com/office/drawing/2014/main" id="{196F1580-5ADF-F54C-B04F-74FDE46774FB}"/>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092530" y="1270661"/>
            <a:ext cx="9714015" cy="4797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Номер слайда 3">
            <a:extLst>
              <a:ext uri="{FF2B5EF4-FFF2-40B4-BE49-F238E27FC236}">
                <a16:creationId xmlns:a16="http://schemas.microsoft.com/office/drawing/2014/main" id="{EF3B642F-6FAE-4C4C-90F4-E9A03B8755ED}"/>
              </a:ext>
            </a:extLst>
          </p:cNvPr>
          <p:cNvSpPr>
            <a:spLocks noGrp="1"/>
          </p:cNvSpPr>
          <p:nvPr>
            <p:ph type="sldNum" sz="quarter" idx="12"/>
          </p:nvPr>
        </p:nvSpPr>
        <p:spPr/>
        <p:txBody>
          <a:bodyPr/>
          <a:lstStyle/>
          <a:p>
            <a:fld id="{1B3261D6-CC2A-9E49-88E2-AEC025041568}" type="slidenum">
              <a:rPr lang="ru-RU" smtClean="0"/>
              <a:t>55</a:t>
            </a:fld>
            <a:endParaRPr lang="ru-RU"/>
          </a:p>
        </p:txBody>
      </p:sp>
    </p:spTree>
    <p:extLst>
      <p:ext uri="{BB962C8B-B14F-4D97-AF65-F5344CB8AC3E}">
        <p14:creationId xmlns:p14="http://schemas.microsoft.com/office/powerpoint/2010/main" val="14772307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212271" y="632506"/>
            <a:ext cx="11609615" cy="445180"/>
          </a:xfrm>
        </p:spPr>
        <p:txBody>
          <a:bodyPr>
            <a:normAutofit fontScale="90000"/>
          </a:bodyPr>
          <a:lstStyle/>
          <a:p>
            <a:r>
              <a:rPr lang="ru-RU" sz="2800" b="1" dirty="0">
                <a:latin typeface="+mn-lt"/>
                <a:cs typeface="Times New Roman" panose="02020603050405020304" pitchFamily="18" charset="0"/>
              </a:rPr>
              <a:t>Анализ рынка г. </a:t>
            </a:r>
            <a:r>
              <a:rPr lang="ru-RU" sz="2800" b="1" dirty="0" err="1">
                <a:latin typeface="+mn-lt"/>
                <a:cs typeface="Times New Roman" panose="02020603050405020304" pitchFamily="18" charset="0"/>
              </a:rPr>
              <a:t>Н.Новгорода</a:t>
            </a:r>
            <a:r>
              <a:rPr lang="ru-RU" sz="2800" b="1" dirty="0">
                <a:latin typeface="+mn-lt"/>
                <a:cs typeface="Times New Roman" panose="02020603050405020304" pitchFamily="18" charset="0"/>
              </a:rPr>
              <a:t> январь 2024 г ООО «Компания «ОСТ»</a:t>
            </a:r>
            <a:endParaRPr lang="ru-RU" sz="2800" dirty="0">
              <a:latin typeface="+mn-lt"/>
            </a:endParaRPr>
          </a:p>
        </p:txBody>
      </p:sp>
      <p:sp>
        <p:nvSpPr>
          <p:cNvPr id="5" name="Подзаголовок 4">
            <a:extLst>
              <a:ext uri="{FF2B5EF4-FFF2-40B4-BE49-F238E27FC236}">
                <a16:creationId xmlns:a16="http://schemas.microsoft.com/office/drawing/2014/main" id="{E6ECA7B7-7F4A-B847-B982-0AE2E463DFA5}"/>
              </a:ext>
            </a:extLst>
          </p:cNvPr>
          <p:cNvSpPr>
            <a:spLocks noGrp="1"/>
          </p:cNvSpPr>
          <p:nvPr>
            <p:ph type="subTitle" idx="1"/>
          </p:nvPr>
        </p:nvSpPr>
        <p:spPr/>
        <p:txBody>
          <a:bodyPr/>
          <a:lstStyle/>
          <a:p>
            <a:endParaRPr lang="ru-RU"/>
          </a:p>
        </p:txBody>
      </p:sp>
      <p:pic>
        <p:nvPicPr>
          <p:cNvPr id="6" name="Объект 6">
            <a:extLst>
              <a:ext uri="{FF2B5EF4-FFF2-40B4-BE49-F238E27FC236}">
                <a16:creationId xmlns:a16="http://schemas.microsoft.com/office/drawing/2014/main" id="{FF14C8AD-0059-174A-95D2-06D4D9A02F72}"/>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128156" y="1140031"/>
            <a:ext cx="9500260" cy="5130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Номер слайда 3">
            <a:extLst>
              <a:ext uri="{FF2B5EF4-FFF2-40B4-BE49-F238E27FC236}">
                <a16:creationId xmlns:a16="http://schemas.microsoft.com/office/drawing/2014/main" id="{AB62A363-11F8-064F-B48B-598037F4394D}"/>
              </a:ext>
            </a:extLst>
          </p:cNvPr>
          <p:cNvSpPr>
            <a:spLocks noGrp="1"/>
          </p:cNvSpPr>
          <p:nvPr>
            <p:ph type="sldNum" sz="quarter" idx="12"/>
          </p:nvPr>
        </p:nvSpPr>
        <p:spPr/>
        <p:txBody>
          <a:bodyPr/>
          <a:lstStyle/>
          <a:p>
            <a:fld id="{1B3261D6-CC2A-9E49-88E2-AEC025041568}" type="slidenum">
              <a:rPr lang="ru-RU" smtClean="0"/>
              <a:t>56</a:t>
            </a:fld>
            <a:endParaRPr lang="ru-RU"/>
          </a:p>
        </p:txBody>
      </p:sp>
    </p:spTree>
    <p:extLst>
      <p:ext uri="{BB962C8B-B14F-4D97-AF65-F5344CB8AC3E}">
        <p14:creationId xmlns:p14="http://schemas.microsoft.com/office/powerpoint/2010/main" val="17056495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723900" y="292997"/>
            <a:ext cx="10744200" cy="543151"/>
          </a:xfrm>
        </p:spPr>
        <p:txBody>
          <a:bodyPr/>
          <a:lstStyle/>
          <a:p>
            <a:r>
              <a:rPr lang="ru-RU" sz="3200" b="1" dirty="0">
                <a:latin typeface="+mn-lt"/>
                <a:cs typeface="Times New Roman" panose="02020603050405020304" pitchFamily="18" charset="0"/>
              </a:rPr>
              <a:t>Ценовое зонирование жилья г. </a:t>
            </a:r>
            <a:r>
              <a:rPr lang="ru-RU" sz="3200" b="1" dirty="0" err="1">
                <a:latin typeface="+mn-lt"/>
                <a:cs typeface="Times New Roman" panose="02020603050405020304" pitchFamily="18" charset="0"/>
              </a:rPr>
              <a:t>Н.Новгород</a:t>
            </a:r>
            <a:r>
              <a:rPr lang="ru-RU" sz="3200" b="1" dirty="0">
                <a:latin typeface="+mn-lt"/>
                <a:cs typeface="Times New Roman" panose="02020603050405020304" pitchFamily="18" charset="0"/>
              </a:rPr>
              <a:t> на 01.01.2023</a:t>
            </a:r>
            <a:endParaRPr lang="ru-RU" sz="3200" dirty="0">
              <a:latin typeface="+mn-lt"/>
            </a:endParaRPr>
          </a:p>
        </p:txBody>
      </p:sp>
      <p:pic>
        <p:nvPicPr>
          <p:cNvPr id="6" name="Объект 7">
            <a:extLst>
              <a:ext uri="{FF2B5EF4-FFF2-40B4-BE49-F238E27FC236}">
                <a16:creationId xmlns:a16="http://schemas.microsoft.com/office/drawing/2014/main" id="{5D9A130E-0D45-3A43-ABAD-8815E830B1E1}"/>
              </a:ext>
            </a:extLst>
          </p:cNvPr>
          <p:cNvPicPr>
            <a:picLocks/>
          </p:cNvPicPr>
          <p:nvPr/>
        </p:nvPicPr>
        <p:blipFill>
          <a:blip r:embed="rId2"/>
          <a:stretch>
            <a:fillRect/>
          </a:stretch>
        </p:blipFill>
        <p:spPr bwMode="auto">
          <a:xfrm>
            <a:off x="1828800" y="979757"/>
            <a:ext cx="7132835" cy="5741718"/>
          </a:xfrm>
          <a:prstGeom prst="rect">
            <a:avLst/>
          </a:prstGeom>
          <a:noFill/>
          <a:ln w="9528">
            <a:solidFill>
              <a:srgbClr val="000000"/>
            </a:solidFill>
            <a:prstDash val="solid"/>
          </a:ln>
          <a:extLst>
            <a:ext uri="{909E8E84-426E-40DD-AFC4-6F175D3DCCD1}">
              <a14:hiddenFill xmlns:a14="http://schemas.microsoft.com/office/drawing/2010/main">
                <a:solidFill>
                  <a:srgbClr val="FFFFFF"/>
                </a:solidFill>
              </a14:hiddenFill>
            </a:ext>
          </a:extLst>
        </p:spPr>
      </p:pic>
      <p:sp>
        <p:nvSpPr>
          <p:cNvPr id="7" name="Надпись 57">
            <a:extLst>
              <a:ext uri="{FF2B5EF4-FFF2-40B4-BE49-F238E27FC236}">
                <a16:creationId xmlns:a16="http://schemas.microsoft.com/office/drawing/2014/main" id="{FC5C70B2-0D56-7C4A-A9BE-FFB95EC25E74}"/>
              </a:ext>
            </a:extLst>
          </p:cNvPr>
          <p:cNvSpPr txBox="1"/>
          <p:nvPr/>
        </p:nvSpPr>
        <p:spPr>
          <a:xfrm>
            <a:off x="2541661" y="5599463"/>
            <a:ext cx="5343555" cy="266700"/>
          </a:xfrm>
          <a:prstGeom prst="rect">
            <a:avLst/>
          </a:prstGeom>
          <a:noFill/>
          <a:ln>
            <a:noFill/>
            <a:prstDash/>
          </a:ln>
        </p:spPr>
        <p:txBody>
          <a:bodyPr vert="horz" wrap="square" lIns="91440" tIns="45720" rIns="91440" bIns="45720" anchor="t" anchorCtr="0" compatLnSpc="1">
            <a:noAutofit/>
          </a:bodyPr>
          <a:lstStyle/>
          <a:p>
            <a:pPr algn="l">
              <a:lnSpc>
                <a:spcPct val="106000"/>
              </a:lnSpc>
              <a:spcBef>
                <a:spcPts val="500"/>
              </a:spcBef>
              <a:spcAft>
                <a:spcPts val="800"/>
              </a:spcAft>
            </a:pPr>
            <a:r>
              <a:rPr lang="ru-RU" sz="1200" dirty="0">
                <a:effectLst/>
                <a:latin typeface="Times New Roman" panose="02020603050405020304" pitchFamily="18" charset="0"/>
                <a:ea typeface="Calibri" panose="020F0502020204030204" pitchFamily="34" charset="0"/>
              </a:rPr>
              <a:t>- Ценовая зона 1 от 160 000 руб./</a:t>
            </a:r>
            <a:r>
              <a:rPr lang="ru-RU" sz="1200" dirty="0" err="1">
                <a:effectLst/>
                <a:latin typeface="Times New Roman" panose="02020603050405020304" pitchFamily="18" charset="0"/>
                <a:ea typeface="Calibri" panose="020F0502020204030204" pitchFamily="34" charset="0"/>
              </a:rPr>
              <a:t>кв.м</a:t>
            </a:r>
            <a:r>
              <a:rPr lang="ru-RU" sz="1200" dirty="0">
                <a:effectLst/>
                <a:latin typeface="Times New Roman" panose="02020603050405020304" pitchFamily="18" charset="0"/>
                <a:ea typeface="Calibri" panose="020F0502020204030204" pitchFamily="34" charset="0"/>
              </a:rPr>
              <a:t> до 190 000 руб./</a:t>
            </a:r>
            <a:r>
              <a:rPr lang="ru-RU" sz="1200" dirty="0" err="1">
                <a:effectLst/>
                <a:latin typeface="Times New Roman" panose="02020603050405020304" pitchFamily="18" charset="0"/>
                <a:ea typeface="Calibri" panose="020F0502020204030204" pitchFamily="34" charset="0"/>
              </a:rPr>
              <a:t>кв.м</a:t>
            </a:r>
            <a:endParaRPr lang="ru-RU" sz="1200" dirty="0">
              <a:effectLst/>
              <a:latin typeface="Times New Roman" panose="02020603050405020304" pitchFamily="18" charset="0"/>
              <a:ea typeface="Calibri" panose="020F0502020204030204" pitchFamily="34" charset="0"/>
            </a:endParaRPr>
          </a:p>
        </p:txBody>
      </p:sp>
      <p:sp>
        <p:nvSpPr>
          <p:cNvPr id="8" name="Надпись 58">
            <a:extLst>
              <a:ext uri="{FF2B5EF4-FFF2-40B4-BE49-F238E27FC236}">
                <a16:creationId xmlns:a16="http://schemas.microsoft.com/office/drawing/2014/main" id="{8CBEEEF9-12D6-D248-92E9-2F48B031C4EB}"/>
              </a:ext>
            </a:extLst>
          </p:cNvPr>
          <p:cNvSpPr txBox="1"/>
          <p:nvPr/>
        </p:nvSpPr>
        <p:spPr>
          <a:xfrm>
            <a:off x="2541661" y="5813879"/>
            <a:ext cx="5022921" cy="265916"/>
          </a:xfrm>
          <a:prstGeom prst="rect">
            <a:avLst/>
          </a:prstGeom>
          <a:noFill/>
          <a:ln>
            <a:noFill/>
            <a:prstDash/>
          </a:ln>
        </p:spPr>
        <p:txBody>
          <a:bodyPr vert="horz" wrap="square" lIns="91440" tIns="45720" rIns="91440" bIns="45720" anchor="t" anchorCtr="0" compatLnSpc="1">
            <a:noAutofit/>
          </a:bodyPr>
          <a:lstStyle/>
          <a:p>
            <a:pPr algn="l">
              <a:lnSpc>
                <a:spcPct val="106000"/>
              </a:lnSpc>
              <a:spcBef>
                <a:spcPts val="500"/>
              </a:spcBef>
              <a:spcAft>
                <a:spcPts val="800"/>
              </a:spcAft>
            </a:pPr>
            <a:r>
              <a:rPr lang="ru-RU" sz="1200" dirty="0">
                <a:effectLst/>
                <a:latin typeface="Times New Roman" panose="02020603050405020304" pitchFamily="18" charset="0"/>
                <a:ea typeface="Calibri" panose="020F0502020204030204" pitchFamily="34" charset="0"/>
              </a:rPr>
              <a:t>- Ценовая зона 2 от 120 000 руб./</a:t>
            </a:r>
            <a:r>
              <a:rPr lang="ru-RU" sz="1200" dirty="0" err="1">
                <a:effectLst/>
                <a:latin typeface="Times New Roman" panose="02020603050405020304" pitchFamily="18" charset="0"/>
                <a:ea typeface="Calibri" panose="020F0502020204030204" pitchFamily="34" charset="0"/>
              </a:rPr>
              <a:t>кв.м</a:t>
            </a:r>
            <a:r>
              <a:rPr lang="ru-RU" sz="1200" dirty="0">
                <a:effectLst/>
                <a:latin typeface="Times New Roman" panose="02020603050405020304" pitchFamily="18" charset="0"/>
                <a:ea typeface="Calibri" panose="020F0502020204030204" pitchFamily="34" charset="0"/>
              </a:rPr>
              <a:t> до 160 000 руб./</a:t>
            </a:r>
            <a:r>
              <a:rPr lang="ru-RU" sz="1200" dirty="0" err="1">
                <a:effectLst/>
                <a:latin typeface="Times New Roman" panose="02020603050405020304" pitchFamily="18" charset="0"/>
                <a:ea typeface="Calibri" panose="020F0502020204030204" pitchFamily="34" charset="0"/>
              </a:rPr>
              <a:t>кв.м</a:t>
            </a:r>
            <a:endParaRPr lang="ru-RU" sz="1200" dirty="0">
              <a:effectLst/>
              <a:latin typeface="Times New Roman" panose="02020603050405020304" pitchFamily="18" charset="0"/>
              <a:ea typeface="Calibri" panose="020F0502020204030204" pitchFamily="34" charset="0"/>
            </a:endParaRPr>
          </a:p>
        </p:txBody>
      </p:sp>
      <p:sp>
        <p:nvSpPr>
          <p:cNvPr id="9" name="Надпись 59">
            <a:extLst>
              <a:ext uri="{FF2B5EF4-FFF2-40B4-BE49-F238E27FC236}">
                <a16:creationId xmlns:a16="http://schemas.microsoft.com/office/drawing/2014/main" id="{02CF118A-18C3-C549-AAA4-21196C5CEF41}"/>
              </a:ext>
            </a:extLst>
          </p:cNvPr>
          <p:cNvSpPr txBox="1"/>
          <p:nvPr/>
        </p:nvSpPr>
        <p:spPr>
          <a:xfrm>
            <a:off x="2541661" y="6053653"/>
            <a:ext cx="4642910" cy="239774"/>
          </a:xfrm>
          <a:prstGeom prst="rect">
            <a:avLst/>
          </a:prstGeom>
          <a:noFill/>
          <a:ln>
            <a:noFill/>
            <a:prstDash/>
          </a:ln>
        </p:spPr>
        <p:txBody>
          <a:bodyPr vert="horz" wrap="square" lIns="91440" tIns="45720" rIns="91440" bIns="45720" anchor="t" anchorCtr="0" compatLnSpc="1">
            <a:noAutofit/>
          </a:bodyPr>
          <a:lstStyle/>
          <a:p>
            <a:pPr algn="l">
              <a:lnSpc>
                <a:spcPct val="106000"/>
              </a:lnSpc>
              <a:spcBef>
                <a:spcPts val="500"/>
              </a:spcBef>
              <a:spcAft>
                <a:spcPts val="800"/>
              </a:spcAft>
            </a:pPr>
            <a:r>
              <a:rPr lang="ru-RU" sz="1200" dirty="0">
                <a:effectLst/>
                <a:latin typeface="Times New Roman" panose="02020603050405020304" pitchFamily="18" charset="0"/>
                <a:ea typeface="Calibri" panose="020F0502020204030204" pitchFamily="34" charset="0"/>
              </a:rPr>
              <a:t>- Ценовая зона 3 от 80 000 руб./</a:t>
            </a:r>
            <a:r>
              <a:rPr lang="ru-RU" sz="1200" dirty="0" err="1">
                <a:effectLst/>
                <a:latin typeface="Times New Roman" panose="02020603050405020304" pitchFamily="18" charset="0"/>
                <a:ea typeface="Calibri" panose="020F0502020204030204" pitchFamily="34" charset="0"/>
              </a:rPr>
              <a:t>кв.м</a:t>
            </a:r>
            <a:r>
              <a:rPr lang="ru-RU" sz="1200" dirty="0">
                <a:effectLst/>
                <a:latin typeface="Times New Roman" panose="02020603050405020304" pitchFamily="18" charset="0"/>
                <a:ea typeface="Calibri" panose="020F0502020204030204" pitchFamily="34" charset="0"/>
              </a:rPr>
              <a:t> до 120 000 руб./</a:t>
            </a:r>
            <a:r>
              <a:rPr lang="ru-RU" sz="1200" dirty="0" err="1">
                <a:effectLst/>
                <a:latin typeface="Times New Roman" panose="02020603050405020304" pitchFamily="18" charset="0"/>
                <a:ea typeface="Calibri" panose="020F0502020204030204" pitchFamily="34" charset="0"/>
              </a:rPr>
              <a:t>кв.м</a:t>
            </a:r>
            <a:endParaRPr lang="ru-RU" sz="1200" dirty="0">
              <a:effectLst/>
              <a:latin typeface="Times New Roman" panose="02020603050405020304" pitchFamily="18" charset="0"/>
              <a:ea typeface="Calibri" panose="020F0502020204030204" pitchFamily="34" charset="0"/>
            </a:endParaRPr>
          </a:p>
        </p:txBody>
      </p:sp>
      <p:sp>
        <p:nvSpPr>
          <p:cNvPr id="10" name="Надпись 63">
            <a:extLst>
              <a:ext uri="{FF2B5EF4-FFF2-40B4-BE49-F238E27FC236}">
                <a16:creationId xmlns:a16="http://schemas.microsoft.com/office/drawing/2014/main" id="{943936BC-1FA5-9A46-A95C-CF985EEBABDE}"/>
              </a:ext>
            </a:extLst>
          </p:cNvPr>
          <p:cNvSpPr txBox="1"/>
          <p:nvPr/>
        </p:nvSpPr>
        <p:spPr>
          <a:xfrm>
            <a:off x="2541661" y="6293426"/>
            <a:ext cx="4464781" cy="273629"/>
          </a:xfrm>
          <a:prstGeom prst="rect">
            <a:avLst/>
          </a:prstGeom>
          <a:noFill/>
          <a:ln>
            <a:noFill/>
            <a:prstDash/>
          </a:ln>
        </p:spPr>
        <p:txBody>
          <a:bodyPr vert="horz" wrap="square" lIns="91440" tIns="45720" rIns="91440" bIns="45720" anchor="t" anchorCtr="0" compatLnSpc="1">
            <a:normAutofit/>
          </a:bodyPr>
          <a:lstStyle/>
          <a:p>
            <a:pPr algn="l">
              <a:lnSpc>
                <a:spcPct val="106000"/>
              </a:lnSpc>
              <a:spcBef>
                <a:spcPts val="500"/>
              </a:spcBef>
              <a:spcAft>
                <a:spcPts val="800"/>
              </a:spcAft>
            </a:pPr>
            <a:r>
              <a:rPr lang="ru-RU" sz="1200" dirty="0">
                <a:effectLst/>
                <a:latin typeface="Times New Roman" panose="02020603050405020304" pitchFamily="18" charset="0"/>
                <a:ea typeface="Calibri" panose="020F0502020204030204" pitchFamily="34" charset="0"/>
              </a:rPr>
              <a:t>- Ценовая зона 4 от 40 000 руб./</a:t>
            </a:r>
            <a:r>
              <a:rPr lang="ru-RU" sz="1200" dirty="0" err="1">
                <a:effectLst/>
                <a:latin typeface="Times New Roman" panose="02020603050405020304" pitchFamily="18" charset="0"/>
                <a:ea typeface="Calibri" panose="020F0502020204030204" pitchFamily="34" charset="0"/>
              </a:rPr>
              <a:t>кв.м</a:t>
            </a:r>
            <a:r>
              <a:rPr lang="ru-RU" sz="1200" dirty="0">
                <a:effectLst/>
                <a:latin typeface="Times New Roman" panose="02020603050405020304" pitchFamily="18" charset="0"/>
                <a:ea typeface="Calibri" panose="020F0502020204030204" pitchFamily="34" charset="0"/>
              </a:rPr>
              <a:t> до 80 000 руб./</a:t>
            </a:r>
            <a:r>
              <a:rPr lang="ru-RU" sz="1200" dirty="0" err="1">
                <a:effectLst/>
                <a:latin typeface="Times New Roman" panose="02020603050405020304" pitchFamily="18" charset="0"/>
                <a:ea typeface="Calibri" panose="020F0502020204030204" pitchFamily="34" charset="0"/>
              </a:rPr>
              <a:t>кв.м</a:t>
            </a:r>
            <a:endParaRPr lang="ru-RU" sz="1200" dirty="0">
              <a:effectLst/>
              <a:latin typeface="Times New Roman" panose="02020603050405020304" pitchFamily="18" charset="0"/>
              <a:ea typeface="Calibri" panose="020F0502020204030204" pitchFamily="34" charset="0"/>
            </a:endParaRPr>
          </a:p>
        </p:txBody>
      </p:sp>
      <p:sp>
        <p:nvSpPr>
          <p:cNvPr id="4" name="Номер слайда 3">
            <a:extLst>
              <a:ext uri="{FF2B5EF4-FFF2-40B4-BE49-F238E27FC236}">
                <a16:creationId xmlns:a16="http://schemas.microsoft.com/office/drawing/2014/main" id="{5E1A5736-987F-134B-8CE5-E9005D16564C}"/>
              </a:ext>
            </a:extLst>
          </p:cNvPr>
          <p:cNvSpPr>
            <a:spLocks noGrp="1"/>
          </p:cNvSpPr>
          <p:nvPr>
            <p:ph type="sldNum" sz="quarter" idx="12"/>
          </p:nvPr>
        </p:nvSpPr>
        <p:spPr/>
        <p:txBody>
          <a:bodyPr/>
          <a:lstStyle/>
          <a:p>
            <a:fld id="{1B3261D6-CC2A-9E49-88E2-AEC025041568}" type="slidenum">
              <a:rPr lang="ru-RU" smtClean="0"/>
              <a:t>57</a:t>
            </a:fld>
            <a:endParaRPr lang="ru-RU"/>
          </a:p>
        </p:txBody>
      </p:sp>
    </p:spTree>
    <p:extLst>
      <p:ext uri="{BB962C8B-B14F-4D97-AF65-F5344CB8AC3E}">
        <p14:creationId xmlns:p14="http://schemas.microsoft.com/office/powerpoint/2010/main" val="4541331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723900" y="709914"/>
            <a:ext cx="10744200" cy="404183"/>
          </a:xfrm>
        </p:spPr>
        <p:txBody>
          <a:bodyPr>
            <a:normAutofit fontScale="90000"/>
          </a:bodyPr>
          <a:lstStyle/>
          <a:p>
            <a:r>
              <a:rPr lang="ru-RU" sz="2400" b="1" dirty="0">
                <a:latin typeface="+mn-lt"/>
                <a:cs typeface="Times New Roman" panose="02020603050405020304" pitchFamily="18" charset="0"/>
              </a:rPr>
              <a:t>Динамика цен на вторичное жильё г. Нижнего Новгорода</a:t>
            </a:r>
            <a:endParaRPr lang="ru-RU" sz="2400" dirty="0">
              <a:latin typeface="+mn-lt"/>
            </a:endParaRPr>
          </a:p>
        </p:txBody>
      </p:sp>
      <p:graphicFrame>
        <p:nvGraphicFramePr>
          <p:cNvPr id="6" name="Объект 9">
            <a:extLst>
              <a:ext uri="{FF2B5EF4-FFF2-40B4-BE49-F238E27FC236}">
                <a16:creationId xmlns:a16="http://schemas.microsoft.com/office/drawing/2014/main" id="{5A4809E3-5B42-A441-A335-185BC4886502}"/>
              </a:ext>
            </a:extLst>
          </p:cNvPr>
          <p:cNvGraphicFramePr>
            <a:graphicFrameLocks/>
          </p:cNvGraphicFramePr>
          <p:nvPr>
            <p:extLst>
              <p:ext uri="{D42A27DB-BD31-4B8C-83A1-F6EECF244321}">
                <p14:modId xmlns:p14="http://schemas.microsoft.com/office/powerpoint/2010/main" val="211763055"/>
              </p:ext>
            </p:extLst>
          </p:nvPr>
        </p:nvGraphicFramePr>
        <p:xfrm>
          <a:off x="838200" y="1114097"/>
          <a:ext cx="10515600" cy="5170930"/>
        </p:xfrm>
        <a:graphic>
          <a:graphicData uri="http://schemas.openxmlformats.org/drawingml/2006/table">
            <a:tbl>
              <a:tblPr>
                <a:tableStyleId>{5C22544A-7EE6-4342-B048-85BDC9FD1C3A}</a:tableStyleId>
              </a:tblPr>
              <a:tblGrid>
                <a:gridCol w="1447685">
                  <a:extLst>
                    <a:ext uri="{9D8B030D-6E8A-4147-A177-3AD203B41FA5}">
                      <a16:colId xmlns:a16="http://schemas.microsoft.com/office/drawing/2014/main" val="2758659355"/>
                    </a:ext>
                  </a:extLst>
                </a:gridCol>
                <a:gridCol w="1718131">
                  <a:extLst>
                    <a:ext uri="{9D8B030D-6E8A-4147-A177-3AD203B41FA5}">
                      <a16:colId xmlns:a16="http://schemas.microsoft.com/office/drawing/2014/main" val="2285776991"/>
                    </a:ext>
                  </a:extLst>
                </a:gridCol>
                <a:gridCol w="1543136">
                  <a:extLst>
                    <a:ext uri="{9D8B030D-6E8A-4147-A177-3AD203B41FA5}">
                      <a16:colId xmlns:a16="http://schemas.microsoft.com/office/drawing/2014/main" val="3377160472"/>
                    </a:ext>
                  </a:extLst>
                </a:gridCol>
                <a:gridCol w="1431775">
                  <a:extLst>
                    <a:ext uri="{9D8B030D-6E8A-4147-A177-3AD203B41FA5}">
                      <a16:colId xmlns:a16="http://schemas.microsoft.com/office/drawing/2014/main" val="2704388346"/>
                    </a:ext>
                  </a:extLst>
                </a:gridCol>
                <a:gridCol w="1574954">
                  <a:extLst>
                    <a:ext uri="{9D8B030D-6E8A-4147-A177-3AD203B41FA5}">
                      <a16:colId xmlns:a16="http://schemas.microsoft.com/office/drawing/2014/main" val="734061845"/>
                    </a:ext>
                  </a:extLst>
                </a:gridCol>
                <a:gridCol w="1352234">
                  <a:extLst>
                    <a:ext uri="{9D8B030D-6E8A-4147-A177-3AD203B41FA5}">
                      <a16:colId xmlns:a16="http://schemas.microsoft.com/office/drawing/2014/main" val="3864210124"/>
                    </a:ext>
                  </a:extLst>
                </a:gridCol>
                <a:gridCol w="1447685">
                  <a:extLst>
                    <a:ext uri="{9D8B030D-6E8A-4147-A177-3AD203B41FA5}">
                      <a16:colId xmlns:a16="http://schemas.microsoft.com/office/drawing/2014/main" val="1275390986"/>
                    </a:ext>
                  </a:extLst>
                </a:gridCol>
              </a:tblGrid>
              <a:tr h="410026">
                <a:tc rowSpan="2">
                  <a:txBody>
                    <a:bodyPr/>
                    <a:lstStyle/>
                    <a:p>
                      <a:pPr algn="ctr" fontAlgn="ctr"/>
                      <a:r>
                        <a:rPr lang="ru-RU" sz="1200" u="none" strike="noStrike" dirty="0">
                          <a:effectLst/>
                        </a:rPr>
                        <a:t>Дата</a:t>
                      </a:r>
                      <a:endParaRPr lang="ru-RU" sz="1200" b="1" i="0" u="none" strike="noStrike" dirty="0">
                        <a:solidFill>
                          <a:srgbClr val="333333"/>
                        </a:solidFill>
                        <a:effectLst/>
                        <a:latin typeface="Times New Roman" panose="02020603050405020304" pitchFamily="18" charset="0"/>
                      </a:endParaRPr>
                    </a:p>
                  </a:txBody>
                  <a:tcPr marL="9138" marR="9138" marT="9138" marB="0" anchor="ctr"/>
                </a:tc>
                <a:tc rowSpan="2">
                  <a:txBody>
                    <a:bodyPr/>
                    <a:lstStyle/>
                    <a:p>
                      <a:pPr algn="ctr" fontAlgn="ctr"/>
                      <a:r>
                        <a:rPr lang="ru-RU" sz="1200" u="none" strike="noStrike" dirty="0">
                          <a:effectLst/>
                        </a:rPr>
                        <a:t>Средняя руб./</a:t>
                      </a:r>
                      <a:r>
                        <a:rPr lang="ru-RU" sz="1200" u="none" strike="noStrike" dirty="0" err="1">
                          <a:effectLst/>
                        </a:rPr>
                        <a:t>квм</a:t>
                      </a:r>
                      <a:r>
                        <a:rPr lang="ru-RU" sz="1200" u="none" strike="noStrike" dirty="0">
                          <a:effectLst/>
                        </a:rPr>
                        <a:t>. </a:t>
                      </a:r>
                      <a:endParaRPr lang="ru-RU" sz="1200" b="0" i="0" u="none" strike="noStrike" dirty="0">
                        <a:effectLst/>
                        <a:latin typeface="Times New Roman" panose="02020603050405020304" pitchFamily="18" charset="0"/>
                      </a:endParaRPr>
                    </a:p>
                  </a:txBody>
                  <a:tcPr marL="9138" marR="9138" marT="9138" marB="0" anchor="ctr"/>
                </a:tc>
                <a:tc rowSpan="2">
                  <a:txBody>
                    <a:bodyPr/>
                    <a:lstStyle/>
                    <a:p>
                      <a:pPr algn="l" fontAlgn="ctr"/>
                      <a:r>
                        <a:rPr lang="ru-RU" sz="1200" u="none" strike="noStrike" dirty="0">
                          <a:effectLst/>
                        </a:rPr>
                        <a:t>Средняя цена 1 </a:t>
                      </a:r>
                      <a:r>
                        <a:rPr lang="ru-RU" sz="1200" u="none" strike="noStrike" dirty="0" err="1">
                          <a:effectLst/>
                        </a:rPr>
                        <a:t>кв.м</a:t>
                      </a:r>
                      <a:r>
                        <a:rPr lang="ru-RU" sz="1200" u="none" strike="noStrike" dirty="0">
                          <a:effectLst/>
                        </a:rPr>
                        <a:t>, $</a:t>
                      </a:r>
                      <a:endParaRPr lang="ru-RU" sz="1200" b="0" i="0" u="none" strike="noStrike" dirty="0">
                        <a:effectLst/>
                        <a:latin typeface="Times New Roman" panose="02020603050405020304" pitchFamily="18" charset="0"/>
                      </a:endParaRPr>
                    </a:p>
                  </a:txBody>
                  <a:tcPr marL="9138" marR="9138" marT="9138" marB="0" anchor="ctr"/>
                </a:tc>
                <a:tc gridSpan="2">
                  <a:txBody>
                    <a:bodyPr/>
                    <a:lstStyle/>
                    <a:p>
                      <a:pPr algn="ctr" fontAlgn="ctr"/>
                      <a:r>
                        <a:rPr lang="ru-RU" sz="1200" u="none" strike="noStrike" dirty="0">
                          <a:effectLst/>
                        </a:rPr>
                        <a:t>Рост цен в рублях, %</a:t>
                      </a:r>
                      <a:endParaRPr lang="ru-RU" sz="1200" b="0" i="0" u="none" strike="noStrike" dirty="0">
                        <a:effectLst/>
                        <a:latin typeface="Times New Roman" panose="02020603050405020304" pitchFamily="18" charset="0"/>
                      </a:endParaRPr>
                    </a:p>
                  </a:txBody>
                  <a:tcPr marL="9138" marR="9138" marT="9138" marB="0" anchor="ctr"/>
                </a:tc>
                <a:tc hMerge="1">
                  <a:txBody>
                    <a:bodyPr/>
                    <a:lstStyle/>
                    <a:p>
                      <a:pPr algn="l" fontAlgn="ctr"/>
                      <a:endParaRPr lang="ru-RU" sz="1100" b="0" i="0" u="none" strike="noStrike" dirty="0">
                        <a:effectLst/>
                        <a:latin typeface="Times New Roman" panose="02020603050405020304" pitchFamily="18" charset="0"/>
                      </a:endParaRPr>
                    </a:p>
                  </a:txBody>
                  <a:tcPr marL="9138" marR="9138" marT="9138" marB="0" anchor="ctr"/>
                </a:tc>
                <a:tc gridSpan="2">
                  <a:txBody>
                    <a:bodyPr/>
                    <a:lstStyle/>
                    <a:p>
                      <a:pPr algn="ctr" fontAlgn="ctr"/>
                      <a:r>
                        <a:rPr lang="ru-RU" sz="1200" u="none" strike="noStrike" dirty="0">
                          <a:effectLst/>
                        </a:rPr>
                        <a:t>Рост цен в  $ , %</a:t>
                      </a:r>
                      <a:endParaRPr lang="ru-RU" sz="1200" b="0" i="0" u="none" strike="noStrike" dirty="0">
                        <a:effectLst/>
                        <a:latin typeface="Times New Roman" panose="02020603050405020304" pitchFamily="18" charset="0"/>
                      </a:endParaRPr>
                    </a:p>
                  </a:txBody>
                  <a:tcPr marL="9138" marR="9138" marT="9138" marB="0" anchor="ctr"/>
                </a:tc>
                <a:tc hMerge="1">
                  <a:txBody>
                    <a:bodyPr/>
                    <a:lstStyle/>
                    <a:p>
                      <a:pPr algn="l" fontAlgn="ctr"/>
                      <a:endParaRPr lang="ru-RU" sz="1100" b="0" i="0" u="none" strike="noStrike" dirty="0">
                        <a:effectLst/>
                        <a:latin typeface="Times New Roman" panose="02020603050405020304" pitchFamily="18" charset="0"/>
                      </a:endParaRPr>
                    </a:p>
                  </a:txBody>
                  <a:tcPr marL="9138" marR="9138" marT="9138" marB="0" anchor="ctr"/>
                </a:tc>
                <a:extLst>
                  <a:ext uri="{0D108BD9-81ED-4DB2-BD59-A6C34878D82A}">
                    <a16:rowId xmlns:a16="http://schemas.microsoft.com/office/drawing/2014/main" val="4284019116"/>
                  </a:ext>
                </a:extLst>
              </a:tr>
              <a:tr h="217566">
                <a:tc vMerge="1">
                  <a:txBody>
                    <a:bodyPr/>
                    <a:lstStyle/>
                    <a:p>
                      <a:pPr algn="l" fontAlgn="ctr"/>
                      <a:endParaRPr lang="ru-RU" sz="1100" b="1" i="0" u="none" strike="noStrike" dirty="0">
                        <a:solidFill>
                          <a:srgbClr val="333333"/>
                        </a:solidFill>
                        <a:effectLst/>
                        <a:latin typeface="Times New Roman" panose="02020603050405020304" pitchFamily="18" charset="0"/>
                      </a:endParaRPr>
                    </a:p>
                  </a:txBody>
                  <a:tcPr marL="9138" marR="9138" marT="9138" marB="0" anchor="ctr"/>
                </a:tc>
                <a:tc vMerge="1">
                  <a:txBody>
                    <a:bodyPr/>
                    <a:lstStyle/>
                    <a:p>
                      <a:pPr algn="l" fontAlgn="ctr"/>
                      <a:endParaRPr lang="ru-RU" sz="1100" b="0" i="0" u="none" strike="noStrike" dirty="0">
                        <a:effectLst/>
                        <a:latin typeface="Times New Roman" panose="02020603050405020304" pitchFamily="18" charset="0"/>
                      </a:endParaRPr>
                    </a:p>
                  </a:txBody>
                  <a:tcPr marL="9138" marR="9138" marT="9138" marB="0" anchor="ctr"/>
                </a:tc>
                <a:tc vMerge="1">
                  <a:txBody>
                    <a:bodyPr/>
                    <a:lstStyle/>
                    <a:p>
                      <a:pPr algn="l" fontAlgn="ctr"/>
                      <a:endParaRPr lang="ru-RU" sz="1100" b="0" i="0" u="none" strike="noStrike" dirty="0">
                        <a:effectLst/>
                        <a:latin typeface="Times New Roman" panose="02020603050405020304" pitchFamily="18" charset="0"/>
                      </a:endParaRPr>
                    </a:p>
                  </a:txBody>
                  <a:tcPr marL="9138" marR="9138" marT="9138" marB="0" anchor="ctr"/>
                </a:tc>
                <a:tc>
                  <a:txBody>
                    <a:bodyPr/>
                    <a:lstStyle/>
                    <a:p>
                      <a:pPr algn="l" fontAlgn="ctr"/>
                      <a:r>
                        <a:rPr lang="ru-RU" sz="1200" u="none" strike="noStrike">
                          <a:effectLst/>
                        </a:rPr>
                        <a:t>Темп роста, %</a:t>
                      </a:r>
                      <a:endParaRPr lang="ru-RU" sz="1200" b="0" i="0" u="none" strike="noStrike">
                        <a:effectLst/>
                        <a:latin typeface="Times New Roman" panose="02020603050405020304" pitchFamily="18" charset="0"/>
                      </a:endParaRPr>
                    </a:p>
                  </a:txBody>
                  <a:tcPr marL="9138" marR="9138" marT="9138" marB="0" anchor="ctr"/>
                </a:tc>
                <a:tc>
                  <a:txBody>
                    <a:bodyPr/>
                    <a:lstStyle/>
                    <a:p>
                      <a:pPr algn="l" fontAlgn="ctr"/>
                      <a:r>
                        <a:rPr lang="ru-RU" sz="1200" u="none" strike="noStrike">
                          <a:effectLst/>
                        </a:rPr>
                        <a:t>Темп прироста,%</a:t>
                      </a:r>
                      <a:endParaRPr lang="ru-RU" sz="1200" b="0" i="0" u="none" strike="noStrike">
                        <a:effectLst/>
                        <a:latin typeface="Times New Roman" panose="02020603050405020304" pitchFamily="18" charset="0"/>
                      </a:endParaRPr>
                    </a:p>
                  </a:txBody>
                  <a:tcPr marL="9138" marR="9138" marT="9138" marB="0" anchor="ctr"/>
                </a:tc>
                <a:tc>
                  <a:txBody>
                    <a:bodyPr/>
                    <a:lstStyle/>
                    <a:p>
                      <a:pPr algn="l" fontAlgn="ctr"/>
                      <a:r>
                        <a:rPr lang="ru-RU" sz="1200" u="none" strike="noStrike">
                          <a:effectLst/>
                        </a:rPr>
                        <a:t>Темп роста, %</a:t>
                      </a:r>
                      <a:endParaRPr lang="ru-RU" sz="1200" b="0" i="0" u="none" strike="noStrike">
                        <a:effectLst/>
                        <a:latin typeface="Times New Roman" panose="02020603050405020304" pitchFamily="18" charset="0"/>
                      </a:endParaRPr>
                    </a:p>
                  </a:txBody>
                  <a:tcPr marL="9138" marR="9138" marT="9138" marB="0" anchor="ctr"/>
                </a:tc>
                <a:tc>
                  <a:txBody>
                    <a:bodyPr/>
                    <a:lstStyle/>
                    <a:p>
                      <a:pPr algn="l" fontAlgn="ctr"/>
                      <a:r>
                        <a:rPr lang="ru-RU" sz="1200" u="none" strike="noStrike">
                          <a:effectLst/>
                        </a:rPr>
                        <a:t>Темп прироста,%</a:t>
                      </a:r>
                      <a:endParaRPr lang="ru-RU" sz="1200" b="0" i="0" u="none" strike="noStrike">
                        <a:effectLst/>
                        <a:latin typeface="Times New Roman" panose="02020603050405020304" pitchFamily="18" charset="0"/>
                      </a:endParaRPr>
                    </a:p>
                  </a:txBody>
                  <a:tcPr marL="9138" marR="9138" marT="9138" marB="0" anchor="ctr"/>
                </a:tc>
                <a:extLst>
                  <a:ext uri="{0D108BD9-81ED-4DB2-BD59-A6C34878D82A}">
                    <a16:rowId xmlns:a16="http://schemas.microsoft.com/office/drawing/2014/main" val="2347592018"/>
                  </a:ext>
                </a:extLst>
              </a:tr>
              <a:tr h="217566">
                <a:tc>
                  <a:txBody>
                    <a:bodyPr/>
                    <a:lstStyle/>
                    <a:p>
                      <a:pPr algn="r" fontAlgn="ctr"/>
                      <a:r>
                        <a:rPr lang="ru-RU" sz="1200" u="none" strike="noStrike">
                          <a:effectLst/>
                        </a:rPr>
                        <a:t>декабрь 2003</a:t>
                      </a:r>
                      <a:endParaRPr lang="ru-RU" sz="1200" b="1" i="0" u="none" strike="noStrike">
                        <a:solidFill>
                          <a:srgbClr val="333333"/>
                        </a:solidFill>
                        <a:effectLst/>
                        <a:latin typeface="Times New Roman" panose="02020603050405020304" pitchFamily="18" charset="0"/>
                      </a:endParaRPr>
                    </a:p>
                  </a:txBody>
                  <a:tcPr marL="9138" marR="9138" marT="9138" marB="0" anchor="ctr"/>
                </a:tc>
                <a:tc>
                  <a:txBody>
                    <a:bodyPr/>
                    <a:lstStyle/>
                    <a:p>
                      <a:pPr algn="r" fontAlgn="ctr"/>
                      <a:r>
                        <a:rPr lang="ru-RU" sz="1200" u="none" strike="noStrike" dirty="0">
                          <a:effectLst/>
                        </a:rPr>
                        <a:t>14 185</a:t>
                      </a:r>
                      <a:endParaRPr lang="ru-RU" sz="1200" b="0" i="0" u="none" strike="noStrike" dirty="0">
                        <a:effectLst/>
                        <a:latin typeface="Times New Roman" panose="02020603050405020304" pitchFamily="18" charset="0"/>
                      </a:endParaRPr>
                    </a:p>
                  </a:txBody>
                  <a:tcPr marL="9138" marR="9138" marT="9138" marB="0" anchor="ctr"/>
                </a:tc>
                <a:tc>
                  <a:txBody>
                    <a:bodyPr/>
                    <a:lstStyle/>
                    <a:p>
                      <a:pPr algn="r" fontAlgn="ctr"/>
                      <a:r>
                        <a:rPr lang="ru-RU" sz="1200" u="none" strike="noStrike" dirty="0">
                          <a:effectLst/>
                        </a:rPr>
                        <a:t>477</a:t>
                      </a:r>
                      <a:endParaRPr lang="ru-RU" sz="1200" b="0" i="0" u="none" strike="noStrike" dirty="0">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107,37</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7,37</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113,3</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13,3</a:t>
                      </a:r>
                      <a:endParaRPr lang="ru-RU" sz="1200" b="0" i="0" u="none" strike="noStrike">
                        <a:effectLst/>
                        <a:latin typeface="Times New Roman" panose="02020603050405020304" pitchFamily="18" charset="0"/>
                      </a:endParaRPr>
                    </a:p>
                  </a:txBody>
                  <a:tcPr marL="9138" marR="9138" marT="9138" marB="0" anchor="ctr"/>
                </a:tc>
                <a:extLst>
                  <a:ext uri="{0D108BD9-81ED-4DB2-BD59-A6C34878D82A}">
                    <a16:rowId xmlns:a16="http://schemas.microsoft.com/office/drawing/2014/main" val="1369704786"/>
                  </a:ext>
                </a:extLst>
              </a:tr>
              <a:tr h="217566">
                <a:tc>
                  <a:txBody>
                    <a:bodyPr/>
                    <a:lstStyle/>
                    <a:p>
                      <a:pPr algn="r" fontAlgn="ctr"/>
                      <a:r>
                        <a:rPr lang="ru-RU" sz="1200" u="none" strike="noStrike">
                          <a:effectLst/>
                        </a:rPr>
                        <a:t>декабрь 2004</a:t>
                      </a:r>
                      <a:endParaRPr lang="ru-RU" sz="1200" b="1" i="0" u="none" strike="noStrike">
                        <a:solidFill>
                          <a:srgbClr val="333333"/>
                        </a:solidFill>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18 128</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642</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122,11</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22,11</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127,38</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27,38</a:t>
                      </a:r>
                      <a:endParaRPr lang="ru-RU" sz="1200" b="0" i="0" u="none" strike="noStrike">
                        <a:effectLst/>
                        <a:latin typeface="Times New Roman" panose="02020603050405020304" pitchFamily="18" charset="0"/>
                      </a:endParaRPr>
                    </a:p>
                  </a:txBody>
                  <a:tcPr marL="9138" marR="9138" marT="9138" marB="0" anchor="ctr"/>
                </a:tc>
                <a:extLst>
                  <a:ext uri="{0D108BD9-81ED-4DB2-BD59-A6C34878D82A}">
                    <a16:rowId xmlns:a16="http://schemas.microsoft.com/office/drawing/2014/main" val="1831896374"/>
                  </a:ext>
                </a:extLst>
              </a:tr>
              <a:tr h="217566">
                <a:tc>
                  <a:txBody>
                    <a:bodyPr/>
                    <a:lstStyle/>
                    <a:p>
                      <a:pPr algn="r" fontAlgn="ctr"/>
                      <a:r>
                        <a:rPr lang="ru-RU" sz="1200" u="none" strike="noStrike">
                          <a:effectLst/>
                        </a:rPr>
                        <a:t>декабрь 2005</a:t>
                      </a:r>
                      <a:endParaRPr lang="ru-RU" sz="1200" b="1" i="0" u="none" strike="noStrike">
                        <a:solidFill>
                          <a:srgbClr val="333333"/>
                        </a:solidFill>
                        <a:effectLst/>
                        <a:latin typeface="Times New Roman" panose="02020603050405020304" pitchFamily="18" charset="0"/>
                      </a:endParaRPr>
                    </a:p>
                  </a:txBody>
                  <a:tcPr marL="9138" marR="9138" marT="9138" marB="0" anchor="ctr"/>
                </a:tc>
                <a:tc>
                  <a:txBody>
                    <a:bodyPr/>
                    <a:lstStyle/>
                    <a:p>
                      <a:pPr algn="r" fontAlgn="ctr"/>
                      <a:r>
                        <a:rPr lang="ru-RU" sz="1200" u="none" strike="noStrike" dirty="0">
                          <a:effectLst/>
                        </a:rPr>
                        <a:t>20 572</a:t>
                      </a:r>
                      <a:endParaRPr lang="ru-RU" sz="1200" b="0" i="0" u="none" strike="noStrike" dirty="0">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716</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117,12</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17,12</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113,11</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13,11</a:t>
                      </a:r>
                      <a:endParaRPr lang="ru-RU" sz="1200" b="0" i="0" u="none" strike="noStrike">
                        <a:effectLst/>
                        <a:latin typeface="Times New Roman" panose="02020603050405020304" pitchFamily="18" charset="0"/>
                      </a:endParaRPr>
                    </a:p>
                  </a:txBody>
                  <a:tcPr marL="9138" marR="9138" marT="9138" marB="0" anchor="ctr"/>
                </a:tc>
                <a:extLst>
                  <a:ext uri="{0D108BD9-81ED-4DB2-BD59-A6C34878D82A}">
                    <a16:rowId xmlns:a16="http://schemas.microsoft.com/office/drawing/2014/main" val="3342222289"/>
                  </a:ext>
                </a:extLst>
              </a:tr>
              <a:tr h="217566">
                <a:tc>
                  <a:txBody>
                    <a:bodyPr/>
                    <a:lstStyle/>
                    <a:p>
                      <a:pPr algn="r" fontAlgn="ctr"/>
                      <a:r>
                        <a:rPr lang="ru-RU" sz="1200" b="1" u="none" strike="noStrike">
                          <a:effectLst/>
                        </a:rPr>
                        <a:t>декабрь 2006</a:t>
                      </a:r>
                      <a:endParaRPr lang="ru-RU" sz="1200" b="1" i="0" u="none" strike="noStrike">
                        <a:solidFill>
                          <a:srgbClr val="333333"/>
                        </a:solidFill>
                        <a:effectLst/>
                        <a:latin typeface="Times New Roman" panose="02020603050405020304" pitchFamily="18" charset="0"/>
                      </a:endParaRPr>
                    </a:p>
                  </a:txBody>
                  <a:tcPr marL="9138" marR="9138" marT="9138" marB="0" anchor="ctr"/>
                </a:tc>
                <a:tc>
                  <a:txBody>
                    <a:bodyPr/>
                    <a:lstStyle/>
                    <a:p>
                      <a:pPr algn="r" fontAlgn="ctr"/>
                      <a:r>
                        <a:rPr lang="ru-RU" sz="1200" b="1" u="none" strike="noStrike">
                          <a:effectLst/>
                        </a:rPr>
                        <a:t>41 939</a:t>
                      </a:r>
                      <a:endParaRPr lang="ru-RU" sz="1200" b="1" i="0" u="none" strike="noStrike">
                        <a:effectLst/>
                        <a:latin typeface="Times New Roman" panose="02020603050405020304" pitchFamily="18" charset="0"/>
                      </a:endParaRPr>
                    </a:p>
                  </a:txBody>
                  <a:tcPr marL="9138" marR="9138" marT="9138" marB="0" anchor="ctr"/>
                </a:tc>
                <a:tc>
                  <a:txBody>
                    <a:bodyPr/>
                    <a:lstStyle/>
                    <a:p>
                      <a:pPr algn="r" fontAlgn="ctr"/>
                      <a:r>
                        <a:rPr lang="ru-RU" sz="1200" b="1" u="none" strike="noStrike">
                          <a:effectLst/>
                        </a:rPr>
                        <a:t>1591</a:t>
                      </a:r>
                      <a:endParaRPr lang="ru-RU" sz="1200" b="1" i="0" u="none" strike="noStrike">
                        <a:effectLst/>
                        <a:latin typeface="Times New Roman" panose="02020603050405020304" pitchFamily="18" charset="0"/>
                      </a:endParaRPr>
                    </a:p>
                  </a:txBody>
                  <a:tcPr marL="9138" marR="9138" marT="9138" marB="0" anchor="ctr"/>
                </a:tc>
                <a:tc>
                  <a:txBody>
                    <a:bodyPr/>
                    <a:lstStyle/>
                    <a:p>
                      <a:pPr algn="r" fontAlgn="ctr"/>
                      <a:r>
                        <a:rPr lang="ru-RU" sz="1200" b="1" u="none" strike="noStrike">
                          <a:effectLst/>
                        </a:rPr>
                        <a:t>197,97</a:t>
                      </a:r>
                      <a:endParaRPr lang="ru-RU" sz="1200" b="1" i="0" u="none" strike="noStrike">
                        <a:effectLst/>
                        <a:latin typeface="Times New Roman" panose="02020603050405020304" pitchFamily="18" charset="0"/>
                      </a:endParaRPr>
                    </a:p>
                  </a:txBody>
                  <a:tcPr marL="9138" marR="9138" marT="9138" marB="0" anchor="ctr"/>
                </a:tc>
                <a:tc>
                  <a:txBody>
                    <a:bodyPr/>
                    <a:lstStyle/>
                    <a:p>
                      <a:pPr algn="r" fontAlgn="ctr"/>
                      <a:r>
                        <a:rPr lang="ru-RU" sz="1200" b="1" u="none" strike="noStrike">
                          <a:effectLst/>
                        </a:rPr>
                        <a:t>97,97</a:t>
                      </a:r>
                      <a:endParaRPr lang="ru-RU" sz="1200" b="1" i="0" u="none" strike="noStrike">
                        <a:effectLst/>
                        <a:latin typeface="Times New Roman" panose="02020603050405020304" pitchFamily="18" charset="0"/>
                      </a:endParaRPr>
                    </a:p>
                  </a:txBody>
                  <a:tcPr marL="9138" marR="9138" marT="9138" marB="0" anchor="ctr"/>
                </a:tc>
                <a:tc>
                  <a:txBody>
                    <a:bodyPr/>
                    <a:lstStyle/>
                    <a:p>
                      <a:pPr algn="r" fontAlgn="ctr"/>
                      <a:r>
                        <a:rPr lang="ru-RU" sz="1200" b="1" u="none" strike="noStrike">
                          <a:effectLst/>
                        </a:rPr>
                        <a:t>216,17</a:t>
                      </a:r>
                      <a:endParaRPr lang="ru-RU" sz="1200" b="1" i="0" u="none" strike="noStrike">
                        <a:effectLst/>
                        <a:latin typeface="Times New Roman" panose="02020603050405020304" pitchFamily="18" charset="0"/>
                      </a:endParaRPr>
                    </a:p>
                  </a:txBody>
                  <a:tcPr marL="9138" marR="9138" marT="9138" marB="0" anchor="ctr"/>
                </a:tc>
                <a:tc>
                  <a:txBody>
                    <a:bodyPr/>
                    <a:lstStyle/>
                    <a:p>
                      <a:pPr algn="r" fontAlgn="ctr"/>
                      <a:r>
                        <a:rPr lang="ru-RU" sz="1200" b="1" u="none" strike="noStrike" dirty="0">
                          <a:effectLst/>
                        </a:rPr>
                        <a:t>116,17</a:t>
                      </a:r>
                      <a:endParaRPr lang="ru-RU" sz="1200" b="1" i="0" u="none" strike="noStrike" dirty="0">
                        <a:effectLst/>
                        <a:latin typeface="Times New Roman" panose="02020603050405020304" pitchFamily="18" charset="0"/>
                      </a:endParaRPr>
                    </a:p>
                  </a:txBody>
                  <a:tcPr marL="9138" marR="9138" marT="9138" marB="0" anchor="ctr"/>
                </a:tc>
                <a:extLst>
                  <a:ext uri="{0D108BD9-81ED-4DB2-BD59-A6C34878D82A}">
                    <a16:rowId xmlns:a16="http://schemas.microsoft.com/office/drawing/2014/main" val="256470430"/>
                  </a:ext>
                </a:extLst>
              </a:tr>
              <a:tr h="217566">
                <a:tc>
                  <a:txBody>
                    <a:bodyPr/>
                    <a:lstStyle/>
                    <a:p>
                      <a:pPr algn="r" fontAlgn="ctr"/>
                      <a:r>
                        <a:rPr lang="ru-RU" sz="1200" u="none" strike="noStrike">
                          <a:effectLst/>
                        </a:rPr>
                        <a:t>декабрь 2007</a:t>
                      </a:r>
                      <a:endParaRPr lang="ru-RU" sz="1200" b="1" i="0" u="none" strike="noStrike">
                        <a:solidFill>
                          <a:srgbClr val="333333"/>
                        </a:solidFill>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49 825</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dirty="0">
                          <a:effectLst/>
                        </a:rPr>
                        <a:t>2017</a:t>
                      </a:r>
                      <a:endParaRPr lang="ru-RU" sz="1200" b="0" i="0" u="none" strike="noStrike" dirty="0">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115,86</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15,86</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124,21</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24,21</a:t>
                      </a:r>
                      <a:endParaRPr lang="ru-RU" sz="1200" b="0" i="0" u="none" strike="noStrike">
                        <a:effectLst/>
                        <a:latin typeface="Times New Roman" panose="02020603050405020304" pitchFamily="18" charset="0"/>
                      </a:endParaRPr>
                    </a:p>
                  </a:txBody>
                  <a:tcPr marL="9138" marR="9138" marT="9138" marB="0" anchor="ctr"/>
                </a:tc>
                <a:extLst>
                  <a:ext uri="{0D108BD9-81ED-4DB2-BD59-A6C34878D82A}">
                    <a16:rowId xmlns:a16="http://schemas.microsoft.com/office/drawing/2014/main" val="2245407226"/>
                  </a:ext>
                </a:extLst>
              </a:tr>
              <a:tr h="217566">
                <a:tc>
                  <a:txBody>
                    <a:bodyPr/>
                    <a:lstStyle/>
                    <a:p>
                      <a:pPr algn="r" fontAlgn="ctr"/>
                      <a:r>
                        <a:rPr lang="ru-RU" sz="1200" u="none" strike="noStrike">
                          <a:effectLst/>
                        </a:rPr>
                        <a:t>декабрь 2008</a:t>
                      </a:r>
                      <a:endParaRPr lang="ru-RU" sz="1200" b="1" i="0" u="none" strike="noStrike">
                        <a:solidFill>
                          <a:srgbClr val="333333"/>
                        </a:solidFill>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59 850</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dirty="0">
                          <a:effectLst/>
                        </a:rPr>
                        <a:t>2036</a:t>
                      </a:r>
                      <a:endParaRPr lang="ru-RU" sz="1200" b="0" i="0" u="none" strike="noStrike" dirty="0">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118,75</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18,75</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99,36</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dirty="0">
                          <a:solidFill>
                            <a:srgbClr val="FF0000"/>
                          </a:solidFill>
                          <a:effectLst/>
                        </a:rPr>
                        <a:t>-0,64</a:t>
                      </a:r>
                      <a:endParaRPr lang="ru-RU" sz="1200" b="0" i="0" u="none" strike="noStrike" dirty="0">
                        <a:solidFill>
                          <a:srgbClr val="FF0000"/>
                        </a:solidFill>
                        <a:effectLst/>
                        <a:latin typeface="Times New Roman" panose="02020603050405020304" pitchFamily="18" charset="0"/>
                      </a:endParaRPr>
                    </a:p>
                  </a:txBody>
                  <a:tcPr marL="9138" marR="9138" marT="9138" marB="0" anchor="ctr"/>
                </a:tc>
                <a:extLst>
                  <a:ext uri="{0D108BD9-81ED-4DB2-BD59-A6C34878D82A}">
                    <a16:rowId xmlns:a16="http://schemas.microsoft.com/office/drawing/2014/main" val="2748433793"/>
                  </a:ext>
                </a:extLst>
              </a:tr>
              <a:tr h="217566">
                <a:tc>
                  <a:txBody>
                    <a:bodyPr/>
                    <a:lstStyle/>
                    <a:p>
                      <a:pPr algn="r" fontAlgn="ctr"/>
                      <a:r>
                        <a:rPr lang="ru-RU" sz="1200" u="none" strike="noStrike">
                          <a:effectLst/>
                        </a:rPr>
                        <a:t>декабрь 2009</a:t>
                      </a:r>
                      <a:endParaRPr lang="ru-RU" sz="1200" b="1" i="0" u="none" strike="noStrike">
                        <a:solidFill>
                          <a:srgbClr val="333333"/>
                        </a:solidFill>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46 370</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dirty="0">
                          <a:effectLst/>
                        </a:rPr>
                        <a:t>1549</a:t>
                      </a:r>
                      <a:endParaRPr lang="ru-RU" sz="1200" b="0" i="0" u="none" strike="noStrike" dirty="0">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81,95</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dirty="0">
                          <a:solidFill>
                            <a:srgbClr val="FF0000"/>
                          </a:solidFill>
                          <a:effectLst/>
                        </a:rPr>
                        <a:t>-18,05</a:t>
                      </a:r>
                      <a:endParaRPr lang="ru-RU" sz="1200" b="0" i="0" u="none" strike="noStrike" dirty="0">
                        <a:solidFill>
                          <a:srgbClr val="FF0000"/>
                        </a:solidFill>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90,09</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dirty="0">
                          <a:solidFill>
                            <a:srgbClr val="FF0000"/>
                          </a:solidFill>
                          <a:effectLst/>
                        </a:rPr>
                        <a:t>-9,91</a:t>
                      </a:r>
                      <a:endParaRPr lang="ru-RU" sz="1200" b="0" i="0" u="none" strike="noStrike" dirty="0">
                        <a:solidFill>
                          <a:srgbClr val="FF0000"/>
                        </a:solidFill>
                        <a:effectLst/>
                        <a:latin typeface="Times New Roman" panose="02020603050405020304" pitchFamily="18" charset="0"/>
                      </a:endParaRPr>
                    </a:p>
                  </a:txBody>
                  <a:tcPr marL="9138" marR="9138" marT="9138" marB="0" anchor="ctr"/>
                </a:tc>
                <a:extLst>
                  <a:ext uri="{0D108BD9-81ED-4DB2-BD59-A6C34878D82A}">
                    <a16:rowId xmlns:a16="http://schemas.microsoft.com/office/drawing/2014/main" val="1307170453"/>
                  </a:ext>
                </a:extLst>
              </a:tr>
              <a:tr h="217566">
                <a:tc>
                  <a:txBody>
                    <a:bodyPr/>
                    <a:lstStyle/>
                    <a:p>
                      <a:pPr algn="r" fontAlgn="ctr"/>
                      <a:r>
                        <a:rPr lang="ru-RU" sz="1200" u="none" strike="noStrike">
                          <a:effectLst/>
                        </a:rPr>
                        <a:t>декабрь 2010</a:t>
                      </a:r>
                      <a:endParaRPr lang="ru-RU" sz="1200" b="1" i="0" u="none" strike="noStrike">
                        <a:solidFill>
                          <a:srgbClr val="333333"/>
                        </a:solidFill>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45 800</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1497</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98,49</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dirty="0">
                          <a:solidFill>
                            <a:srgbClr val="FF0000"/>
                          </a:solidFill>
                          <a:effectLst/>
                        </a:rPr>
                        <a:t>-1,51</a:t>
                      </a:r>
                      <a:endParaRPr lang="ru-RU" sz="1200" b="0" i="0" u="none" strike="noStrike" dirty="0">
                        <a:solidFill>
                          <a:srgbClr val="FF0000"/>
                        </a:solidFill>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95,6</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dirty="0">
                          <a:solidFill>
                            <a:srgbClr val="FF0000"/>
                          </a:solidFill>
                          <a:effectLst/>
                        </a:rPr>
                        <a:t>-4,4</a:t>
                      </a:r>
                      <a:endParaRPr lang="ru-RU" sz="1200" b="0" i="0" u="none" strike="noStrike" dirty="0">
                        <a:solidFill>
                          <a:srgbClr val="FF0000"/>
                        </a:solidFill>
                        <a:effectLst/>
                        <a:latin typeface="Times New Roman" panose="02020603050405020304" pitchFamily="18" charset="0"/>
                      </a:endParaRPr>
                    </a:p>
                  </a:txBody>
                  <a:tcPr marL="9138" marR="9138" marT="9138" marB="0" anchor="ctr"/>
                </a:tc>
                <a:extLst>
                  <a:ext uri="{0D108BD9-81ED-4DB2-BD59-A6C34878D82A}">
                    <a16:rowId xmlns:a16="http://schemas.microsoft.com/office/drawing/2014/main" val="4088312747"/>
                  </a:ext>
                </a:extLst>
              </a:tr>
              <a:tr h="217566">
                <a:tc>
                  <a:txBody>
                    <a:bodyPr/>
                    <a:lstStyle/>
                    <a:p>
                      <a:pPr algn="r" fontAlgn="ctr"/>
                      <a:r>
                        <a:rPr lang="ru-RU" sz="1200" u="none" strike="noStrike">
                          <a:effectLst/>
                        </a:rPr>
                        <a:t>декабрь 2011</a:t>
                      </a:r>
                      <a:endParaRPr lang="ru-RU" sz="1200" b="1" i="0" u="none" strike="noStrike">
                        <a:solidFill>
                          <a:srgbClr val="333333"/>
                        </a:solidFill>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49 580</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1584</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108,06</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dirty="0">
                          <a:effectLst/>
                        </a:rPr>
                        <a:t>8,06</a:t>
                      </a:r>
                      <a:endParaRPr lang="ru-RU" sz="1200" b="0" i="0" u="none" strike="noStrike" dirty="0">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103,23</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3,23</a:t>
                      </a:r>
                      <a:endParaRPr lang="ru-RU" sz="1200" b="0" i="0" u="none" strike="noStrike">
                        <a:effectLst/>
                        <a:latin typeface="Times New Roman" panose="02020603050405020304" pitchFamily="18" charset="0"/>
                      </a:endParaRPr>
                    </a:p>
                  </a:txBody>
                  <a:tcPr marL="9138" marR="9138" marT="9138" marB="0" anchor="ctr"/>
                </a:tc>
                <a:extLst>
                  <a:ext uri="{0D108BD9-81ED-4DB2-BD59-A6C34878D82A}">
                    <a16:rowId xmlns:a16="http://schemas.microsoft.com/office/drawing/2014/main" val="419568651"/>
                  </a:ext>
                </a:extLst>
              </a:tr>
              <a:tr h="217566">
                <a:tc>
                  <a:txBody>
                    <a:bodyPr/>
                    <a:lstStyle/>
                    <a:p>
                      <a:pPr algn="r" fontAlgn="ctr"/>
                      <a:r>
                        <a:rPr lang="ru-RU" sz="1200" u="none" strike="noStrike">
                          <a:effectLst/>
                        </a:rPr>
                        <a:t>декабрь 2012</a:t>
                      </a:r>
                      <a:endParaRPr lang="ru-RU" sz="1200" b="1" i="0" u="none" strike="noStrike">
                        <a:solidFill>
                          <a:srgbClr val="333333"/>
                        </a:solidFill>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61 330</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1991</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122,46</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22,46</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122,84</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22,84</a:t>
                      </a:r>
                      <a:endParaRPr lang="ru-RU" sz="1200" b="0" i="0" u="none" strike="noStrike">
                        <a:effectLst/>
                        <a:latin typeface="Times New Roman" panose="02020603050405020304" pitchFamily="18" charset="0"/>
                      </a:endParaRPr>
                    </a:p>
                  </a:txBody>
                  <a:tcPr marL="9138" marR="9138" marT="9138" marB="0" anchor="ctr"/>
                </a:tc>
                <a:extLst>
                  <a:ext uri="{0D108BD9-81ED-4DB2-BD59-A6C34878D82A}">
                    <a16:rowId xmlns:a16="http://schemas.microsoft.com/office/drawing/2014/main" val="437056317"/>
                  </a:ext>
                </a:extLst>
              </a:tr>
              <a:tr h="217566">
                <a:tc>
                  <a:txBody>
                    <a:bodyPr/>
                    <a:lstStyle/>
                    <a:p>
                      <a:pPr algn="r" fontAlgn="ctr"/>
                      <a:r>
                        <a:rPr lang="ru-RU" sz="1200" u="none" strike="noStrike">
                          <a:effectLst/>
                        </a:rPr>
                        <a:t>декабрь 2013</a:t>
                      </a:r>
                      <a:endParaRPr lang="ru-RU" sz="1200" b="1" i="0" u="none" strike="noStrike">
                        <a:solidFill>
                          <a:srgbClr val="333333"/>
                        </a:solidFill>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63 140</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1935</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102</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2</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94,95</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dirty="0">
                          <a:solidFill>
                            <a:srgbClr val="FF0000"/>
                          </a:solidFill>
                          <a:effectLst/>
                        </a:rPr>
                        <a:t>-5,05</a:t>
                      </a:r>
                      <a:endParaRPr lang="ru-RU" sz="1200" b="0" i="0" u="none" strike="noStrike" dirty="0">
                        <a:solidFill>
                          <a:srgbClr val="FF0000"/>
                        </a:solidFill>
                        <a:effectLst/>
                        <a:latin typeface="Times New Roman" panose="02020603050405020304" pitchFamily="18" charset="0"/>
                      </a:endParaRPr>
                    </a:p>
                  </a:txBody>
                  <a:tcPr marL="9138" marR="9138" marT="9138" marB="0" anchor="ctr"/>
                </a:tc>
                <a:extLst>
                  <a:ext uri="{0D108BD9-81ED-4DB2-BD59-A6C34878D82A}">
                    <a16:rowId xmlns:a16="http://schemas.microsoft.com/office/drawing/2014/main" val="2301492237"/>
                  </a:ext>
                </a:extLst>
              </a:tr>
              <a:tr h="217566">
                <a:tc>
                  <a:txBody>
                    <a:bodyPr/>
                    <a:lstStyle/>
                    <a:p>
                      <a:pPr algn="r" fontAlgn="ctr"/>
                      <a:r>
                        <a:rPr lang="ru-RU" sz="1200" u="none" strike="noStrike">
                          <a:effectLst/>
                        </a:rPr>
                        <a:t>декабрь 2014</a:t>
                      </a:r>
                      <a:endParaRPr lang="ru-RU" sz="1200" b="1" i="0" u="none" strike="noStrike">
                        <a:solidFill>
                          <a:srgbClr val="333333"/>
                        </a:solidFill>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68 440</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1256</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108,02</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8,02</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67,91</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dirty="0">
                          <a:solidFill>
                            <a:srgbClr val="FF0000"/>
                          </a:solidFill>
                          <a:effectLst/>
                        </a:rPr>
                        <a:t>-32,09</a:t>
                      </a:r>
                      <a:endParaRPr lang="ru-RU" sz="1200" b="0" i="0" u="none" strike="noStrike" dirty="0">
                        <a:solidFill>
                          <a:srgbClr val="FF0000"/>
                        </a:solidFill>
                        <a:effectLst/>
                        <a:latin typeface="Times New Roman" panose="02020603050405020304" pitchFamily="18" charset="0"/>
                      </a:endParaRPr>
                    </a:p>
                  </a:txBody>
                  <a:tcPr marL="9138" marR="9138" marT="9138" marB="0" anchor="ctr"/>
                </a:tc>
                <a:extLst>
                  <a:ext uri="{0D108BD9-81ED-4DB2-BD59-A6C34878D82A}">
                    <a16:rowId xmlns:a16="http://schemas.microsoft.com/office/drawing/2014/main" val="3472115305"/>
                  </a:ext>
                </a:extLst>
              </a:tr>
              <a:tr h="217566">
                <a:tc>
                  <a:txBody>
                    <a:bodyPr/>
                    <a:lstStyle/>
                    <a:p>
                      <a:pPr algn="r" fontAlgn="ctr"/>
                      <a:r>
                        <a:rPr lang="ru-RU" sz="1200" u="none" strike="noStrike">
                          <a:effectLst/>
                        </a:rPr>
                        <a:t>декабрь 2015</a:t>
                      </a:r>
                      <a:endParaRPr lang="ru-RU" sz="1200" b="1" i="0" u="none" strike="noStrike">
                        <a:solidFill>
                          <a:srgbClr val="333333"/>
                        </a:solidFill>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65 590</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928</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95,33</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dirty="0">
                          <a:solidFill>
                            <a:srgbClr val="FF0000"/>
                          </a:solidFill>
                          <a:effectLst/>
                        </a:rPr>
                        <a:t>-4,67</a:t>
                      </a:r>
                      <a:endParaRPr lang="ru-RU" sz="1200" b="0" i="0" u="none" strike="noStrike" dirty="0">
                        <a:solidFill>
                          <a:srgbClr val="FF0000"/>
                        </a:solidFill>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85,49</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dirty="0">
                          <a:solidFill>
                            <a:srgbClr val="FF0000"/>
                          </a:solidFill>
                          <a:effectLst/>
                        </a:rPr>
                        <a:t>-14,51</a:t>
                      </a:r>
                      <a:endParaRPr lang="ru-RU" sz="1200" b="0" i="0" u="none" strike="noStrike" dirty="0">
                        <a:solidFill>
                          <a:srgbClr val="FF0000"/>
                        </a:solidFill>
                        <a:effectLst/>
                        <a:latin typeface="Times New Roman" panose="02020603050405020304" pitchFamily="18" charset="0"/>
                      </a:endParaRPr>
                    </a:p>
                  </a:txBody>
                  <a:tcPr marL="9138" marR="9138" marT="9138" marB="0" anchor="ctr"/>
                </a:tc>
                <a:extLst>
                  <a:ext uri="{0D108BD9-81ED-4DB2-BD59-A6C34878D82A}">
                    <a16:rowId xmlns:a16="http://schemas.microsoft.com/office/drawing/2014/main" val="2579580245"/>
                  </a:ext>
                </a:extLst>
              </a:tr>
              <a:tr h="217566">
                <a:tc>
                  <a:txBody>
                    <a:bodyPr/>
                    <a:lstStyle/>
                    <a:p>
                      <a:pPr algn="r" fontAlgn="ctr"/>
                      <a:r>
                        <a:rPr lang="ru-RU" sz="1200" u="none" strike="noStrike">
                          <a:effectLst/>
                        </a:rPr>
                        <a:t>декабрь 2016</a:t>
                      </a:r>
                      <a:endParaRPr lang="ru-RU" sz="1200" b="1" i="0" u="none" strike="noStrike">
                        <a:solidFill>
                          <a:srgbClr val="333333"/>
                        </a:solidFill>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63 390</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972</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96,68</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dirty="0">
                          <a:solidFill>
                            <a:srgbClr val="FF0000"/>
                          </a:solidFill>
                          <a:effectLst/>
                        </a:rPr>
                        <a:t>-3,32</a:t>
                      </a:r>
                      <a:endParaRPr lang="ru-RU" sz="1200" b="0" i="0" u="none" strike="noStrike" dirty="0">
                        <a:solidFill>
                          <a:srgbClr val="FF0000"/>
                        </a:solidFill>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119,41</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19,41</a:t>
                      </a:r>
                      <a:endParaRPr lang="ru-RU" sz="1200" b="0" i="0" u="none" strike="noStrike">
                        <a:effectLst/>
                        <a:latin typeface="Times New Roman" panose="02020603050405020304" pitchFamily="18" charset="0"/>
                      </a:endParaRPr>
                    </a:p>
                  </a:txBody>
                  <a:tcPr marL="9138" marR="9138" marT="9138" marB="0" anchor="ctr"/>
                </a:tc>
                <a:extLst>
                  <a:ext uri="{0D108BD9-81ED-4DB2-BD59-A6C34878D82A}">
                    <a16:rowId xmlns:a16="http://schemas.microsoft.com/office/drawing/2014/main" val="1304493387"/>
                  </a:ext>
                </a:extLst>
              </a:tr>
              <a:tr h="217566">
                <a:tc>
                  <a:txBody>
                    <a:bodyPr/>
                    <a:lstStyle/>
                    <a:p>
                      <a:pPr algn="r" fontAlgn="ctr"/>
                      <a:r>
                        <a:rPr lang="ru-RU" sz="1200" u="none" strike="noStrike">
                          <a:effectLst/>
                        </a:rPr>
                        <a:t>декабрь 2017</a:t>
                      </a:r>
                      <a:endParaRPr lang="ru-RU" sz="1200" b="1" i="0" u="none" strike="noStrike">
                        <a:solidFill>
                          <a:srgbClr val="333333"/>
                        </a:solidFill>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60 990</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1041</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96,73</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dirty="0">
                          <a:solidFill>
                            <a:srgbClr val="FF0000"/>
                          </a:solidFill>
                          <a:effectLst/>
                        </a:rPr>
                        <a:t>-3,27</a:t>
                      </a:r>
                      <a:endParaRPr lang="ru-RU" sz="1200" b="0" i="0" u="none" strike="noStrike" dirty="0">
                        <a:solidFill>
                          <a:srgbClr val="FF0000"/>
                        </a:solidFill>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99,34</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dirty="0">
                          <a:solidFill>
                            <a:srgbClr val="FF0000"/>
                          </a:solidFill>
                          <a:effectLst/>
                        </a:rPr>
                        <a:t>-0,66</a:t>
                      </a:r>
                      <a:endParaRPr lang="ru-RU" sz="1200" b="0" i="0" u="none" strike="noStrike" dirty="0">
                        <a:solidFill>
                          <a:srgbClr val="FF0000"/>
                        </a:solidFill>
                        <a:effectLst/>
                        <a:latin typeface="Times New Roman" panose="02020603050405020304" pitchFamily="18" charset="0"/>
                      </a:endParaRPr>
                    </a:p>
                  </a:txBody>
                  <a:tcPr marL="9138" marR="9138" marT="9138" marB="0" anchor="ctr"/>
                </a:tc>
                <a:extLst>
                  <a:ext uri="{0D108BD9-81ED-4DB2-BD59-A6C34878D82A}">
                    <a16:rowId xmlns:a16="http://schemas.microsoft.com/office/drawing/2014/main" val="956892166"/>
                  </a:ext>
                </a:extLst>
              </a:tr>
              <a:tr h="217566">
                <a:tc>
                  <a:txBody>
                    <a:bodyPr/>
                    <a:lstStyle/>
                    <a:p>
                      <a:pPr algn="r" fontAlgn="ctr"/>
                      <a:r>
                        <a:rPr lang="ru-RU" sz="1200" u="none" strike="noStrike">
                          <a:effectLst/>
                        </a:rPr>
                        <a:t>декабрь 2018</a:t>
                      </a:r>
                      <a:endParaRPr lang="ru-RU" sz="1200" b="1" i="0" u="none" strike="noStrike">
                        <a:solidFill>
                          <a:srgbClr val="333333"/>
                        </a:solidFill>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63 300</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951</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103,55</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3,55</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88,78</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dirty="0">
                          <a:solidFill>
                            <a:srgbClr val="FF0000"/>
                          </a:solidFill>
                          <a:effectLst/>
                        </a:rPr>
                        <a:t>-11,22</a:t>
                      </a:r>
                      <a:endParaRPr lang="ru-RU" sz="1200" b="0" i="0" u="none" strike="noStrike" dirty="0">
                        <a:solidFill>
                          <a:srgbClr val="FF0000"/>
                        </a:solidFill>
                        <a:effectLst/>
                        <a:latin typeface="Times New Roman" panose="02020603050405020304" pitchFamily="18" charset="0"/>
                      </a:endParaRPr>
                    </a:p>
                  </a:txBody>
                  <a:tcPr marL="9138" marR="9138" marT="9138" marB="0" anchor="ctr"/>
                </a:tc>
                <a:extLst>
                  <a:ext uri="{0D108BD9-81ED-4DB2-BD59-A6C34878D82A}">
                    <a16:rowId xmlns:a16="http://schemas.microsoft.com/office/drawing/2014/main" val="2141003199"/>
                  </a:ext>
                </a:extLst>
              </a:tr>
              <a:tr h="217566">
                <a:tc>
                  <a:txBody>
                    <a:bodyPr/>
                    <a:lstStyle/>
                    <a:p>
                      <a:pPr algn="r" fontAlgn="ctr"/>
                      <a:r>
                        <a:rPr lang="ru-RU" sz="1200" u="none" strike="noStrike">
                          <a:effectLst/>
                        </a:rPr>
                        <a:t>декабрь 2019</a:t>
                      </a:r>
                      <a:endParaRPr lang="ru-RU" sz="1200" b="1" i="0" u="none" strike="noStrike">
                        <a:solidFill>
                          <a:srgbClr val="333333"/>
                        </a:solidFill>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66 150</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1027</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104,58</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dirty="0">
                          <a:effectLst/>
                        </a:rPr>
                        <a:t>4,58</a:t>
                      </a:r>
                      <a:endParaRPr lang="ru-RU" sz="1200" b="0" i="0" u="none" strike="noStrike" dirty="0">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108,92</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8,92</a:t>
                      </a:r>
                      <a:endParaRPr lang="ru-RU" sz="1200" b="0" i="0" u="none" strike="noStrike">
                        <a:effectLst/>
                        <a:latin typeface="Times New Roman" panose="02020603050405020304" pitchFamily="18" charset="0"/>
                      </a:endParaRPr>
                    </a:p>
                  </a:txBody>
                  <a:tcPr marL="9138" marR="9138" marT="9138" marB="0" anchor="ctr"/>
                </a:tc>
                <a:extLst>
                  <a:ext uri="{0D108BD9-81ED-4DB2-BD59-A6C34878D82A}">
                    <a16:rowId xmlns:a16="http://schemas.microsoft.com/office/drawing/2014/main" val="2851098359"/>
                  </a:ext>
                </a:extLst>
              </a:tr>
              <a:tr h="217566">
                <a:tc>
                  <a:txBody>
                    <a:bodyPr/>
                    <a:lstStyle/>
                    <a:p>
                      <a:pPr algn="r" fontAlgn="ctr"/>
                      <a:r>
                        <a:rPr lang="ru-RU" sz="1200" u="none" strike="noStrike">
                          <a:effectLst/>
                        </a:rPr>
                        <a:t>декабрь 2020</a:t>
                      </a:r>
                      <a:endParaRPr lang="ru-RU" sz="1200" b="1" i="0" u="none" strike="noStrike">
                        <a:solidFill>
                          <a:srgbClr val="333333"/>
                        </a:solidFill>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74 520</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978</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111,46</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dirty="0">
                          <a:effectLst/>
                        </a:rPr>
                        <a:t>11,46</a:t>
                      </a:r>
                      <a:endParaRPr lang="ru-RU" sz="1200" b="0" i="0" u="none" strike="noStrike" dirty="0">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90,55</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dirty="0">
                          <a:solidFill>
                            <a:srgbClr val="FF0000"/>
                          </a:solidFill>
                          <a:effectLst/>
                        </a:rPr>
                        <a:t>-9,45</a:t>
                      </a:r>
                      <a:endParaRPr lang="ru-RU" sz="1200" b="0" i="0" u="none" strike="noStrike" dirty="0">
                        <a:solidFill>
                          <a:srgbClr val="FF0000"/>
                        </a:solidFill>
                        <a:effectLst/>
                        <a:latin typeface="Times New Roman" panose="02020603050405020304" pitchFamily="18" charset="0"/>
                      </a:endParaRPr>
                    </a:p>
                  </a:txBody>
                  <a:tcPr marL="9138" marR="9138" marT="9138" marB="0" anchor="ctr"/>
                </a:tc>
                <a:extLst>
                  <a:ext uri="{0D108BD9-81ED-4DB2-BD59-A6C34878D82A}">
                    <a16:rowId xmlns:a16="http://schemas.microsoft.com/office/drawing/2014/main" val="1009770767"/>
                  </a:ext>
                </a:extLst>
              </a:tr>
              <a:tr h="217566">
                <a:tc>
                  <a:txBody>
                    <a:bodyPr/>
                    <a:lstStyle/>
                    <a:p>
                      <a:pPr algn="r" fontAlgn="ctr"/>
                      <a:r>
                        <a:rPr lang="ru-RU" sz="1200" u="none" strike="noStrike">
                          <a:effectLst/>
                        </a:rPr>
                        <a:t>декабрь 2021</a:t>
                      </a:r>
                      <a:endParaRPr lang="ru-RU" sz="1200" b="1" i="0" u="none" strike="noStrike">
                        <a:solidFill>
                          <a:srgbClr val="333333"/>
                        </a:solidFill>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94 050</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1256</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122,41</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22,41</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dirty="0">
                          <a:effectLst/>
                        </a:rPr>
                        <a:t>120,75</a:t>
                      </a:r>
                      <a:endParaRPr lang="ru-RU" sz="1200" b="0" i="0" u="none" strike="noStrike" dirty="0">
                        <a:effectLst/>
                        <a:latin typeface="Times New Roman" panose="02020603050405020304" pitchFamily="18" charset="0"/>
                      </a:endParaRPr>
                    </a:p>
                  </a:txBody>
                  <a:tcPr marL="9138" marR="9138" marT="9138" marB="0" anchor="ctr"/>
                </a:tc>
                <a:tc>
                  <a:txBody>
                    <a:bodyPr/>
                    <a:lstStyle/>
                    <a:p>
                      <a:pPr algn="r" fontAlgn="ctr"/>
                      <a:r>
                        <a:rPr lang="ru-RU" sz="1200" u="none" strike="noStrike" dirty="0">
                          <a:effectLst/>
                        </a:rPr>
                        <a:t>20,75</a:t>
                      </a:r>
                      <a:endParaRPr lang="ru-RU" sz="1200" b="0" i="0" u="none" strike="noStrike" dirty="0">
                        <a:effectLst/>
                        <a:latin typeface="Times New Roman" panose="02020603050405020304" pitchFamily="18" charset="0"/>
                      </a:endParaRPr>
                    </a:p>
                  </a:txBody>
                  <a:tcPr marL="9138" marR="9138" marT="9138" marB="0" anchor="ctr"/>
                </a:tc>
                <a:extLst>
                  <a:ext uri="{0D108BD9-81ED-4DB2-BD59-A6C34878D82A}">
                    <a16:rowId xmlns:a16="http://schemas.microsoft.com/office/drawing/2014/main" val="4164983164"/>
                  </a:ext>
                </a:extLst>
              </a:tr>
              <a:tr h="217566">
                <a:tc>
                  <a:txBody>
                    <a:bodyPr/>
                    <a:lstStyle/>
                    <a:p>
                      <a:pPr algn="r" fontAlgn="ctr"/>
                      <a:r>
                        <a:rPr lang="ru-RU" sz="1200" u="none" strike="noStrike">
                          <a:effectLst/>
                        </a:rPr>
                        <a:t>декабрь 2022</a:t>
                      </a:r>
                      <a:endParaRPr lang="ru-RU" sz="1200" b="1" i="0" u="none" strike="noStrike">
                        <a:solidFill>
                          <a:srgbClr val="333333"/>
                        </a:solidFill>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104 220</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1712</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107,85</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7,85</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133,1</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dirty="0">
                          <a:effectLst/>
                        </a:rPr>
                        <a:t>33,1</a:t>
                      </a:r>
                      <a:endParaRPr lang="ru-RU" sz="1200" b="0" i="0" u="none" strike="noStrike" dirty="0">
                        <a:effectLst/>
                        <a:latin typeface="Times New Roman" panose="02020603050405020304" pitchFamily="18" charset="0"/>
                      </a:endParaRPr>
                    </a:p>
                  </a:txBody>
                  <a:tcPr marL="9138" marR="9138" marT="9138" marB="0" anchor="ctr"/>
                </a:tc>
                <a:extLst>
                  <a:ext uri="{0D108BD9-81ED-4DB2-BD59-A6C34878D82A}">
                    <a16:rowId xmlns:a16="http://schemas.microsoft.com/office/drawing/2014/main" val="2327211277"/>
                  </a:ext>
                </a:extLst>
              </a:tr>
              <a:tr h="139497">
                <a:tc>
                  <a:txBody>
                    <a:bodyPr/>
                    <a:lstStyle/>
                    <a:p>
                      <a:pPr algn="r" fontAlgn="ctr"/>
                      <a:r>
                        <a:rPr lang="ru-RU" sz="1200" u="none" strike="noStrike" dirty="0">
                          <a:effectLst/>
                        </a:rPr>
                        <a:t>декабрь 2023</a:t>
                      </a:r>
                      <a:endParaRPr lang="ru-RU" sz="1200" b="1" i="0" u="none" strike="noStrike" dirty="0">
                        <a:solidFill>
                          <a:srgbClr val="333333"/>
                        </a:solidFill>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126 759</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1 413</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121,63 </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21,63 </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82,55 </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dirty="0">
                          <a:solidFill>
                            <a:srgbClr val="FF0000"/>
                          </a:solidFill>
                          <a:effectLst/>
                        </a:rPr>
                        <a:t>-17,45</a:t>
                      </a:r>
                      <a:r>
                        <a:rPr lang="ru-RU" sz="1200" u="none" strike="noStrike" dirty="0">
                          <a:effectLst/>
                        </a:rPr>
                        <a:t> </a:t>
                      </a:r>
                      <a:endParaRPr lang="ru-RU" sz="1200" b="0" i="0" u="none" strike="noStrike" dirty="0">
                        <a:effectLst/>
                        <a:latin typeface="Times New Roman" panose="02020603050405020304" pitchFamily="18" charset="0"/>
                      </a:endParaRPr>
                    </a:p>
                  </a:txBody>
                  <a:tcPr marL="9138" marR="9138" marT="9138" marB="0" anchor="ctr"/>
                </a:tc>
                <a:extLst>
                  <a:ext uri="{0D108BD9-81ED-4DB2-BD59-A6C34878D82A}">
                    <a16:rowId xmlns:a16="http://schemas.microsoft.com/office/drawing/2014/main" val="2847745669"/>
                  </a:ext>
                </a:extLst>
              </a:tr>
            </a:tbl>
          </a:graphicData>
        </a:graphic>
      </p:graphicFrame>
      <p:sp>
        <p:nvSpPr>
          <p:cNvPr id="4" name="Номер слайда 3">
            <a:extLst>
              <a:ext uri="{FF2B5EF4-FFF2-40B4-BE49-F238E27FC236}">
                <a16:creationId xmlns:a16="http://schemas.microsoft.com/office/drawing/2014/main" id="{B2DA7023-15BD-9442-A30F-223DBFF2CC8C}"/>
              </a:ext>
            </a:extLst>
          </p:cNvPr>
          <p:cNvSpPr>
            <a:spLocks noGrp="1"/>
          </p:cNvSpPr>
          <p:nvPr>
            <p:ph type="sldNum" sz="quarter" idx="12"/>
          </p:nvPr>
        </p:nvSpPr>
        <p:spPr/>
        <p:txBody>
          <a:bodyPr/>
          <a:lstStyle/>
          <a:p>
            <a:fld id="{1B3261D6-CC2A-9E49-88E2-AEC025041568}" type="slidenum">
              <a:rPr lang="ru-RU" smtClean="0"/>
              <a:t>58</a:t>
            </a:fld>
            <a:endParaRPr lang="ru-RU"/>
          </a:p>
        </p:txBody>
      </p:sp>
    </p:spTree>
    <p:extLst>
      <p:ext uri="{BB962C8B-B14F-4D97-AF65-F5344CB8AC3E}">
        <p14:creationId xmlns:p14="http://schemas.microsoft.com/office/powerpoint/2010/main" val="14655011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7CA4F49-9757-AA44-B31E-766417EBC107}"/>
              </a:ext>
            </a:extLst>
          </p:cNvPr>
          <p:cNvSpPr>
            <a:spLocks noGrp="1"/>
          </p:cNvSpPr>
          <p:nvPr>
            <p:ph type="title"/>
          </p:nvPr>
        </p:nvSpPr>
        <p:spPr>
          <a:xfrm>
            <a:off x="838200" y="778080"/>
            <a:ext cx="10515600" cy="1325563"/>
          </a:xfrm>
        </p:spPr>
        <p:txBody>
          <a:bodyPr/>
          <a:lstStyle/>
          <a:p>
            <a:r>
              <a:rPr lang="ru-RU" b="1" dirty="0">
                <a:latin typeface="+mn-lt"/>
              </a:rPr>
              <a:t>Как установить кадастровую стоимость в размере рыночной</a:t>
            </a:r>
          </a:p>
        </p:txBody>
      </p:sp>
      <p:sp>
        <p:nvSpPr>
          <p:cNvPr id="3" name="Объект 2">
            <a:extLst>
              <a:ext uri="{FF2B5EF4-FFF2-40B4-BE49-F238E27FC236}">
                <a16:creationId xmlns:a16="http://schemas.microsoft.com/office/drawing/2014/main" id="{662387CD-DA26-494F-8D70-877DD9A17B3C}"/>
              </a:ext>
            </a:extLst>
          </p:cNvPr>
          <p:cNvSpPr>
            <a:spLocks noGrp="1"/>
          </p:cNvSpPr>
          <p:nvPr>
            <p:ph idx="1"/>
          </p:nvPr>
        </p:nvSpPr>
        <p:spPr>
          <a:xfrm>
            <a:off x="838200" y="2238580"/>
            <a:ext cx="10515600" cy="4351338"/>
          </a:xfrm>
        </p:spPr>
        <p:txBody>
          <a:bodyPr>
            <a:normAutofit fontScale="92500" lnSpcReduction="10000"/>
          </a:bodyPr>
          <a:lstStyle/>
          <a:p>
            <a:pPr marL="0" indent="0">
              <a:buNone/>
            </a:pPr>
            <a:r>
              <a:rPr lang="ru-RU" dirty="0"/>
              <a:t>Порядок устанавливает каждый субъект самостоятельно.</a:t>
            </a:r>
          </a:p>
          <a:p>
            <a:pPr marL="0" indent="0">
              <a:buNone/>
            </a:pPr>
            <a:r>
              <a:rPr lang="ru-RU" dirty="0"/>
              <a:t>Многие регионы перешли на порядок ст.22.1 ФЗ-№237, но не все!</a:t>
            </a:r>
          </a:p>
          <a:p>
            <a:pPr marL="0" indent="0">
              <a:buNone/>
            </a:pPr>
            <a:r>
              <a:rPr lang="ru-RU" dirty="0"/>
              <a:t>С 01.01.2026 года ст.22 прекращает своё действие.</a:t>
            </a:r>
          </a:p>
          <a:p>
            <a:pPr marL="0" indent="0">
              <a:buNone/>
            </a:pPr>
            <a:r>
              <a:rPr lang="ru-RU" dirty="0"/>
              <a:t>Данная статья предполагает обработку всех заявлений силами регионального ГБУ.</a:t>
            </a:r>
          </a:p>
          <a:p>
            <a:pPr marL="0" indent="0">
              <a:buNone/>
            </a:pPr>
            <a:r>
              <a:rPr lang="ru-RU" dirty="0"/>
              <a:t>При отказе заявитель вправе обратиться в суд.</a:t>
            </a:r>
          </a:p>
          <a:p>
            <a:pPr marL="0" indent="0">
              <a:buNone/>
            </a:pPr>
            <a:r>
              <a:rPr lang="ru-RU" dirty="0"/>
              <a:t>Рассмотрение происходит в областном суде.</a:t>
            </a:r>
          </a:p>
          <a:p>
            <a:pPr marL="0" indent="0">
              <a:buNone/>
            </a:pPr>
            <a:r>
              <a:rPr lang="ru-RU" dirty="0"/>
              <a:t>Издержки – госпошлина и судебная экспертиза.</a:t>
            </a:r>
          </a:p>
          <a:p>
            <a:pPr marL="0" indent="0">
              <a:buNone/>
            </a:pPr>
            <a:r>
              <a:rPr lang="ru-RU" dirty="0"/>
              <a:t>ГБУ «Кадастровая оценка «Нижегородской области» </a:t>
            </a:r>
          </a:p>
          <a:p>
            <a:pPr marL="0" indent="0">
              <a:buNone/>
            </a:pPr>
            <a:r>
              <a:rPr lang="en-GB" dirty="0"/>
              <a:t>https://</a:t>
            </a:r>
            <a:r>
              <a:rPr lang="en-GB" dirty="0" err="1"/>
              <a:t>gbunoko.ru</a:t>
            </a:r>
            <a:r>
              <a:rPr lang="en-GB" dirty="0"/>
              <a:t>/</a:t>
            </a:r>
            <a:endParaRPr lang="ru-RU" dirty="0"/>
          </a:p>
        </p:txBody>
      </p:sp>
      <p:sp>
        <p:nvSpPr>
          <p:cNvPr id="5" name="Номер слайда 4">
            <a:extLst>
              <a:ext uri="{FF2B5EF4-FFF2-40B4-BE49-F238E27FC236}">
                <a16:creationId xmlns:a16="http://schemas.microsoft.com/office/drawing/2014/main" id="{05C39A59-698C-AD4C-B7DB-D302431092D7}"/>
              </a:ext>
            </a:extLst>
          </p:cNvPr>
          <p:cNvSpPr>
            <a:spLocks noGrp="1"/>
          </p:cNvSpPr>
          <p:nvPr>
            <p:ph type="sldNum" sz="quarter" idx="12"/>
          </p:nvPr>
        </p:nvSpPr>
        <p:spPr/>
        <p:txBody>
          <a:bodyPr/>
          <a:lstStyle/>
          <a:p>
            <a:fld id="{1B3261D6-CC2A-9E49-88E2-AEC025041568}" type="slidenum">
              <a:rPr lang="ru-RU" smtClean="0"/>
              <a:t>59</a:t>
            </a:fld>
            <a:endParaRPr lang="ru-RU"/>
          </a:p>
        </p:txBody>
      </p:sp>
    </p:spTree>
    <p:extLst>
      <p:ext uri="{BB962C8B-B14F-4D97-AF65-F5344CB8AC3E}">
        <p14:creationId xmlns:p14="http://schemas.microsoft.com/office/powerpoint/2010/main" val="2962372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459" name="Заголовок 1">
            <a:extLst>
              <a:ext uri="{FF2B5EF4-FFF2-40B4-BE49-F238E27FC236}">
                <a16:creationId xmlns:a16="http://schemas.microsoft.com/office/drawing/2014/main" id="{2BEF1BD0-0AAA-F04E-9BCD-514591ADD059}"/>
              </a:ext>
            </a:extLst>
          </p:cNvPr>
          <p:cNvSpPr txBox="1">
            <a:spLocks noChangeArrowheads="1"/>
          </p:cNvSpPr>
          <p:nvPr/>
        </p:nvSpPr>
        <p:spPr bwMode="auto">
          <a:xfrm>
            <a:off x="838200" y="787912"/>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r>
              <a:rPr lang="ru-RU" altLang="ru-RU" sz="4400" b="1">
                <a:latin typeface="Calibri Light" panose="020F0302020204030204" pitchFamily="34" charset="0"/>
              </a:rPr>
              <a:t>Максимальные ставки налога на имущество для юридических лиц</a:t>
            </a:r>
          </a:p>
        </p:txBody>
      </p:sp>
      <p:sp>
        <p:nvSpPr>
          <p:cNvPr id="4" name="Объект 2">
            <a:extLst>
              <a:ext uri="{FF2B5EF4-FFF2-40B4-BE49-F238E27FC236}">
                <a16:creationId xmlns:a16="http://schemas.microsoft.com/office/drawing/2014/main" id="{B7EB4C21-C5B0-E447-9ACC-163AE2D4E336}"/>
              </a:ext>
            </a:extLst>
          </p:cNvPr>
          <p:cNvSpPr txBox="1">
            <a:spLocks/>
          </p:cNvSpPr>
          <p:nvPr/>
        </p:nvSpPr>
        <p:spPr>
          <a:xfrm>
            <a:off x="838200" y="2248412"/>
            <a:ext cx="10515600" cy="4351338"/>
          </a:xfrm>
          <a:prstGeom prst="rect">
            <a:avLst/>
          </a:prstGeom>
        </p:spPr>
        <p:txBody>
          <a:bodyPr>
            <a:normAutofit fontScale="92500" lnSpcReduction="20000"/>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defRPr/>
            </a:pPr>
            <a:r>
              <a:rPr lang="ru-RU" b="1" dirty="0"/>
              <a:t>0,3%</a:t>
            </a:r>
            <a:r>
              <a:rPr lang="ru-RU" dirty="0"/>
              <a:t> в отношении жилых помещений, гаражей, </a:t>
            </a:r>
            <a:r>
              <a:rPr lang="ru-RU" dirty="0" err="1"/>
              <a:t>машино</a:t>
            </a:r>
            <a:r>
              <a:rPr lang="ru-RU" dirty="0"/>
              <a:t>-мест, которые принадлежат личному фонду на праве собственности и налоговая база в отношении которых определяется как кадастровая стоимость, </a:t>
            </a:r>
            <a:r>
              <a:rPr lang="ru-RU" b="1" dirty="0"/>
              <a:t>за исключением объектов</a:t>
            </a:r>
            <a:r>
              <a:rPr lang="ru-RU" dirty="0"/>
              <a:t> налогообложения, </a:t>
            </a:r>
            <a:r>
              <a:rPr lang="ru-RU" b="1" dirty="0"/>
              <a:t>кадастровая стоимость</a:t>
            </a:r>
            <a:r>
              <a:rPr lang="ru-RU" dirty="0"/>
              <a:t> каждого из которых </a:t>
            </a:r>
            <a:r>
              <a:rPr lang="ru-RU" b="1" dirty="0"/>
              <a:t>превышает 300 миллионов рублей</a:t>
            </a:r>
            <a:r>
              <a:rPr lang="ru-RU" dirty="0"/>
              <a:t>, налоговые ставки устанавливаются законами субъектов Российской Федерации.</a:t>
            </a:r>
            <a:endParaRPr lang="ru-RU" b="1" dirty="0">
              <a:cs typeface="Times New Roman" panose="02020603050405020304" pitchFamily="18" charset="0"/>
            </a:endParaRPr>
          </a:p>
          <a:p>
            <a:pPr marL="342900" indent="-342900" algn="just">
              <a:defRPr/>
            </a:pPr>
            <a:r>
              <a:rPr lang="ru-RU" b="1" dirty="0">
                <a:cs typeface="Times New Roman" panose="02020603050405020304" pitchFamily="18" charset="0"/>
              </a:rPr>
              <a:t>2% </a:t>
            </a:r>
            <a:r>
              <a:rPr lang="ru-RU" dirty="0">
                <a:cs typeface="Times New Roman" panose="02020603050405020304" pitchFamily="18" charset="0"/>
              </a:rPr>
              <a:t>в отношении объектов, включенных в региональный перечень в соответствии со ст.378.2 НК РФ, с кадастровой стоимостью не более 300 млн. руб.</a:t>
            </a:r>
            <a:endParaRPr lang="ru-RU" b="1" dirty="0">
              <a:cs typeface="Times New Roman" panose="02020603050405020304" pitchFamily="18" charset="0"/>
            </a:endParaRPr>
          </a:p>
          <a:p>
            <a:pPr marL="342900" indent="-342900" algn="just">
              <a:defRPr/>
            </a:pPr>
            <a:r>
              <a:rPr lang="ru-RU" b="1" dirty="0">
                <a:cs typeface="Times New Roman" panose="02020603050405020304" pitchFamily="18" charset="0"/>
              </a:rPr>
              <a:t>2,5% с 01.01.2025 для объектов недвижимости с кадастровой стоимостью более 300 млн. руб. </a:t>
            </a:r>
            <a:r>
              <a:rPr lang="ru-RU" dirty="0">
                <a:cs typeface="Times New Roman" panose="02020603050405020304" pitchFamily="18" charset="0"/>
              </a:rPr>
              <a:t>для которых налоги исчисляются от кадастровой стоимости.</a:t>
            </a:r>
            <a:endParaRPr lang="ru-RU" b="1" dirty="0">
              <a:cs typeface="Times New Roman" panose="02020603050405020304" pitchFamily="18" charset="0"/>
            </a:endParaRPr>
          </a:p>
          <a:p>
            <a:pPr marL="0" indent="0">
              <a:buFont typeface="Arial" panose="020B0604020202020204" pitchFamily="34" charset="0"/>
              <a:buNone/>
              <a:defRPr/>
            </a:pPr>
            <a:endParaRPr lang="ru-RU" dirty="0"/>
          </a:p>
        </p:txBody>
      </p:sp>
      <p:sp>
        <p:nvSpPr>
          <p:cNvPr id="2" name="Номер слайда 1">
            <a:extLst>
              <a:ext uri="{FF2B5EF4-FFF2-40B4-BE49-F238E27FC236}">
                <a16:creationId xmlns:a16="http://schemas.microsoft.com/office/drawing/2014/main" id="{E156DC19-773F-CB40-983B-4CB1EBF20C63}"/>
              </a:ext>
            </a:extLst>
          </p:cNvPr>
          <p:cNvSpPr>
            <a:spLocks noGrp="1"/>
          </p:cNvSpPr>
          <p:nvPr>
            <p:ph type="sldNum" sz="quarter" idx="12"/>
          </p:nvPr>
        </p:nvSpPr>
        <p:spPr/>
        <p:txBody>
          <a:bodyPr/>
          <a:lstStyle/>
          <a:p>
            <a:fld id="{1B3261D6-CC2A-9E49-88E2-AEC025041568}" type="slidenum">
              <a:rPr lang="ru-RU" smtClean="0"/>
              <a:t>6</a:t>
            </a:fld>
            <a:endParaRPr lang="ru-RU"/>
          </a:p>
        </p:txBody>
      </p:sp>
    </p:spTree>
    <p:extLst>
      <p:ext uri="{BB962C8B-B14F-4D97-AF65-F5344CB8AC3E}">
        <p14:creationId xmlns:p14="http://schemas.microsoft.com/office/powerpoint/2010/main" val="3648474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1991544" y="1399236"/>
            <a:ext cx="8219256" cy="2880320"/>
          </a:xfrm>
        </p:spPr>
        <p:txBody>
          <a:bodyPr>
            <a:normAutofit/>
          </a:bodyPr>
          <a:lstStyle/>
          <a:p>
            <a:pPr marL="0" indent="447675" algn="just" defTabSz="447675">
              <a:buNone/>
            </a:pPr>
            <a:r>
              <a:rPr lang="ru-RU" sz="2000" b="1" dirty="0">
                <a:solidFill>
                  <a:schemeClr val="tx2">
                    <a:lumMod val="75000"/>
                  </a:schemeClr>
                </a:solidFill>
                <a:latin typeface="Times New Roman" panose="02020603050405020304" pitchFamily="18" charset="0"/>
                <a:cs typeface="Times New Roman" panose="02020603050405020304" pitchFamily="18" charset="0"/>
              </a:rPr>
              <a:t>В рамках государственной кадастровой оценки (далее – ГКО) расчет кадастровой стоимости осуществляется массово и основывается на сведениях о характеристиках объектов недвижимости, содержащихся в Едином государственном реестре недвижимости (далее – ЕГРН).</a:t>
            </a:r>
          </a:p>
          <a:p>
            <a:pPr marL="0" indent="447675" algn="just" defTabSz="447675">
              <a:buNone/>
            </a:pPr>
            <a:r>
              <a:rPr lang="ru-RU" sz="2000" b="1" dirty="0">
                <a:solidFill>
                  <a:schemeClr val="tx2">
                    <a:lumMod val="75000"/>
                  </a:schemeClr>
                </a:solidFill>
                <a:latin typeface="Times New Roman" panose="02020603050405020304" pitchFamily="18" charset="0"/>
                <a:cs typeface="Times New Roman" panose="02020603050405020304" pitchFamily="18" charset="0"/>
              </a:rPr>
              <a:t>Для учета индивидуальных характеристик объектов недвижимости при определении кадастровой стоимости собственник может предоставить декларацию в бюджетное учреждение.</a:t>
            </a:r>
          </a:p>
        </p:txBody>
      </p:sp>
      <p:sp>
        <p:nvSpPr>
          <p:cNvPr id="4" name="Номер слайда 3"/>
          <p:cNvSpPr>
            <a:spLocks noGrp="1"/>
          </p:cNvSpPr>
          <p:nvPr>
            <p:ph type="sldNum" sz="quarter" idx="12"/>
          </p:nvPr>
        </p:nvSpPr>
        <p:spPr/>
        <p:txBody>
          <a:bodyPr/>
          <a:lstStyle/>
          <a:p>
            <a:fld id="{725C68B6-61C2-468F-89AB-4B9F7531AA68}" type="slidenum">
              <a:rPr lang="ru-RU" smtClean="0"/>
              <a:pPr/>
              <a:t>60</a:t>
            </a:fld>
            <a:endParaRPr lang="ru-RU"/>
          </a:p>
        </p:txBody>
      </p:sp>
      <p:pic>
        <p:nvPicPr>
          <p:cNvPr id="6" name="Рисунок 5"/>
          <p:cNvPicPr>
            <a:picLocks noChangeAspect="1"/>
          </p:cNvPicPr>
          <p:nvPr/>
        </p:nvPicPr>
        <p:blipFill>
          <a:blip r:embed="rId3"/>
          <a:stretch>
            <a:fillRect/>
          </a:stretch>
        </p:blipFill>
        <p:spPr>
          <a:xfrm>
            <a:off x="4871864" y="4097469"/>
            <a:ext cx="2720330" cy="2603186"/>
          </a:xfrm>
          <a:prstGeom prst="rect">
            <a:avLst/>
          </a:prstGeom>
        </p:spPr>
      </p:pic>
    </p:spTree>
    <p:extLst>
      <p:ext uri="{BB962C8B-B14F-4D97-AF65-F5344CB8AC3E}">
        <p14:creationId xmlns:p14="http://schemas.microsoft.com/office/powerpoint/2010/main" val="36963323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8" name="Picture 4" descr="О приеме деклараций по объектам капитального строительства и землям сельскохозяйственного назначен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506" y="3573016"/>
            <a:ext cx="5375495" cy="2541606"/>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1991544" y="1961146"/>
            <a:ext cx="8219256" cy="1872208"/>
          </a:xfrm>
        </p:spPr>
        <p:txBody>
          <a:bodyPr>
            <a:normAutofit/>
          </a:bodyPr>
          <a:lstStyle/>
          <a:p>
            <a:pPr marL="0" indent="447675" algn="just" defTabSz="447675">
              <a:buNone/>
            </a:pPr>
            <a:r>
              <a:rPr lang="ru-RU" sz="2000" b="1" dirty="0">
                <a:solidFill>
                  <a:schemeClr val="tx2">
                    <a:lumMod val="75000"/>
                  </a:schemeClr>
                </a:solidFill>
                <a:latin typeface="Times New Roman" panose="02020603050405020304" pitchFamily="18" charset="0"/>
                <a:cs typeface="Times New Roman" panose="02020603050405020304" pitchFamily="18" charset="0"/>
              </a:rPr>
              <a:t>Декларация – документ, содержащий сведения о фактическом использовании объекта недвижимости, о его характеристиках и инфраструктуре, который при подаче может повлечь за собой уточнение кадастровой стоимости.</a:t>
            </a:r>
          </a:p>
        </p:txBody>
      </p:sp>
      <p:sp>
        <p:nvSpPr>
          <p:cNvPr id="4" name="Номер слайда 3"/>
          <p:cNvSpPr>
            <a:spLocks noGrp="1"/>
          </p:cNvSpPr>
          <p:nvPr>
            <p:ph type="sldNum" sz="quarter" idx="12"/>
          </p:nvPr>
        </p:nvSpPr>
        <p:spPr/>
        <p:txBody>
          <a:bodyPr/>
          <a:lstStyle/>
          <a:p>
            <a:fld id="{725C68B6-61C2-468F-89AB-4B9F7531AA68}" type="slidenum">
              <a:rPr lang="ru-RU" smtClean="0"/>
              <a:pPr/>
              <a:t>61</a:t>
            </a:fld>
            <a:endParaRPr lang="ru-RU"/>
          </a:p>
        </p:txBody>
      </p:sp>
    </p:spTree>
    <p:extLst>
      <p:ext uri="{BB962C8B-B14F-4D97-AF65-F5344CB8AC3E}">
        <p14:creationId xmlns:p14="http://schemas.microsoft.com/office/powerpoint/2010/main" val="32333876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25C68B6-61C2-468F-89AB-4B9F7531AA68}" type="slidenum">
              <a:rPr lang="ru-RU" smtClean="0"/>
              <a:pPr/>
              <a:t>62</a:t>
            </a:fld>
            <a:endParaRPr lang="ru-RU"/>
          </a:p>
        </p:txBody>
      </p:sp>
      <p:sp>
        <p:nvSpPr>
          <p:cNvPr id="6" name="Заголовок 1"/>
          <p:cNvSpPr>
            <a:spLocks noGrp="1"/>
          </p:cNvSpPr>
          <p:nvPr>
            <p:ph type="title"/>
          </p:nvPr>
        </p:nvSpPr>
        <p:spPr>
          <a:xfrm>
            <a:off x="2639616" y="1566256"/>
            <a:ext cx="3025550" cy="741238"/>
          </a:xfrm>
        </p:spPr>
        <p:txBody>
          <a:bodyPr>
            <a:normAutofit/>
          </a:bodyPr>
          <a:lstStyle/>
          <a:p>
            <a:pPr defTabSz="266700"/>
            <a:r>
              <a:rPr lang="ru-RU" sz="2400" b="1" dirty="0">
                <a:solidFill>
                  <a:schemeClr val="accent2">
                    <a:lumMod val="75000"/>
                  </a:schemeClr>
                </a:solidFill>
                <a:latin typeface="Times New Roman" panose="02020603050405020304" pitchFamily="18" charset="0"/>
                <a:ea typeface="+mn-ea"/>
                <a:cs typeface="Times New Roman" panose="02020603050405020304" pitchFamily="18" charset="0"/>
              </a:rPr>
              <a:t>Прием деклараций:</a:t>
            </a:r>
          </a:p>
        </p:txBody>
      </p:sp>
      <p:sp>
        <p:nvSpPr>
          <p:cNvPr id="8" name="Скругленный прямоугольник 7"/>
          <p:cNvSpPr/>
          <p:nvPr/>
        </p:nvSpPr>
        <p:spPr>
          <a:xfrm>
            <a:off x="1958110" y="2320787"/>
            <a:ext cx="4776968" cy="129614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accent1">
                    <a:lumMod val="50000"/>
                  </a:schemeClr>
                </a:solidFill>
                <a:latin typeface="Times New Roman" panose="02020603050405020304" pitchFamily="18" charset="0"/>
                <a:cs typeface="Times New Roman" panose="02020603050405020304" pitchFamily="18" charset="0"/>
              </a:rPr>
              <a:t>В рамках ст. 14 Федерального закона № 237-ФЗ «О государственной кадастровой оценке» от 3 июля 2016 г.</a:t>
            </a:r>
          </a:p>
        </p:txBody>
      </p:sp>
      <p:sp>
        <p:nvSpPr>
          <p:cNvPr id="9" name="Скругленный прямоугольник 8"/>
          <p:cNvSpPr/>
          <p:nvPr/>
        </p:nvSpPr>
        <p:spPr>
          <a:xfrm>
            <a:off x="1958110" y="4613996"/>
            <a:ext cx="4837156" cy="136815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accent1">
                    <a:lumMod val="50000"/>
                  </a:schemeClr>
                </a:solidFill>
                <a:latin typeface="Times New Roman" panose="02020603050405020304" pitchFamily="18" charset="0"/>
                <a:cs typeface="Times New Roman" panose="02020603050405020304" pitchFamily="18" charset="0"/>
              </a:rPr>
              <a:t>В рамках ст. 21 Федерального закона № 237-ФЗ «О государственной кадастровой оценке» от 3 июля 2016 г.</a:t>
            </a:r>
          </a:p>
        </p:txBody>
      </p:sp>
      <p:sp>
        <p:nvSpPr>
          <p:cNvPr id="13" name="Прямоугольник 12"/>
          <p:cNvSpPr/>
          <p:nvPr/>
        </p:nvSpPr>
        <p:spPr>
          <a:xfrm>
            <a:off x="8170023" y="4581127"/>
            <a:ext cx="1958426" cy="16836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400" dirty="0">
                <a:latin typeface="Times New Roman" panose="02020603050405020304" pitchFamily="18" charset="0"/>
                <a:cs typeface="Times New Roman" panose="02020603050405020304" pitchFamily="18" charset="0"/>
              </a:rPr>
              <a:t>В качестве приложения к заявлению об исправлении ошибок, допущенных при определении кадастровой стоимости</a:t>
            </a:r>
          </a:p>
        </p:txBody>
      </p:sp>
      <p:sp>
        <p:nvSpPr>
          <p:cNvPr id="14" name="Прямоугольник 13"/>
          <p:cNvSpPr/>
          <p:nvPr/>
        </p:nvSpPr>
        <p:spPr>
          <a:xfrm>
            <a:off x="8173888" y="3162672"/>
            <a:ext cx="1954561" cy="98640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400" dirty="0">
                <a:latin typeface="Times New Roman" panose="02020603050405020304" pitchFamily="18" charset="0"/>
                <a:cs typeface="Times New Roman" panose="02020603050405020304" pitchFamily="18" charset="0"/>
              </a:rPr>
              <a:t>В качестве приложения к замечанию к проекту отчета</a:t>
            </a:r>
          </a:p>
        </p:txBody>
      </p:sp>
      <p:sp>
        <p:nvSpPr>
          <p:cNvPr id="15" name="Прямоугольник 14"/>
          <p:cNvSpPr/>
          <p:nvPr/>
        </p:nvSpPr>
        <p:spPr>
          <a:xfrm>
            <a:off x="8173888" y="2037675"/>
            <a:ext cx="1954561" cy="98640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400" dirty="0">
                <a:latin typeface="Times New Roman" panose="02020603050405020304" pitchFamily="18" charset="0"/>
                <a:cs typeface="Times New Roman" panose="02020603050405020304" pitchFamily="18" charset="0"/>
              </a:rPr>
              <a:t>Подготовка к туру ГКО</a:t>
            </a:r>
          </a:p>
        </p:txBody>
      </p:sp>
      <p:cxnSp>
        <p:nvCxnSpPr>
          <p:cNvPr id="17" name="Прямая со стрелкой 16"/>
          <p:cNvCxnSpPr/>
          <p:nvPr/>
        </p:nvCxnSpPr>
        <p:spPr>
          <a:xfrm flipV="1">
            <a:off x="6795266" y="2420888"/>
            <a:ext cx="1100934" cy="36004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6795267" y="3024083"/>
            <a:ext cx="1127205" cy="48024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a:off x="6888088" y="5298072"/>
            <a:ext cx="1008112"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2" name="Прямоугольник 21"/>
          <p:cNvSpPr/>
          <p:nvPr/>
        </p:nvSpPr>
        <p:spPr>
          <a:xfrm>
            <a:off x="2998443" y="413236"/>
            <a:ext cx="7212358" cy="1200329"/>
          </a:xfrm>
          <a:prstGeom prst="rect">
            <a:avLst/>
          </a:prstGeom>
        </p:spPr>
        <p:txBody>
          <a:bodyPr wrap="square">
            <a:spAutoFit/>
          </a:bodyPr>
          <a:lstStyle/>
          <a:p>
            <a:pPr indent="447675" algn="just"/>
            <a:r>
              <a:rPr lang="ru-RU" b="1" dirty="0">
                <a:solidFill>
                  <a:schemeClr val="tx2">
                    <a:lumMod val="75000"/>
                  </a:schemeClr>
                </a:solidFill>
                <a:latin typeface="Times New Roman" panose="02020603050405020304" pitchFamily="18" charset="0"/>
                <a:cs typeface="Times New Roman" panose="02020603050405020304" pitchFamily="18" charset="0"/>
              </a:rPr>
              <a:t>В рамках проведения государственной кадастровой оценки, в соответствии с п.3 ст. 12 Федерального Закона №237-ФЗ  </a:t>
            </a:r>
          </a:p>
          <a:p>
            <a:pPr algn="just"/>
            <a:r>
              <a:rPr lang="ru-RU" b="1" dirty="0">
                <a:solidFill>
                  <a:schemeClr val="tx2">
                    <a:lumMod val="75000"/>
                  </a:schemeClr>
                </a:solidFill>
                <a:latin typeface="Times New Roman" panose="02020603050405020304" pitchFamily="18" charset="0"/>
                <a:cs typeface="Times New Roman" panose="02020603050405020304" pitchFamily="18" charset="0"/>
              </a:rPr>
              <a:t>«О государственной кадастровой оценке», ГБУ осуществляет прием деклараций</a:t>
            </a:r>
          </a:p>
        </p:txBody>
      </p:sp>
    </p:spTree>
    <p:extLst>
      <p:ext uri="{BB962C8B-B14F-4D97-AF65-F5344CB8AC3E}">
        <p14:creationId xmlns:p14="http://schemas.microsoft.com/office/powerpoint/2010/main" val="8768575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63</a:t>
            </a:fld>
            <a:endParaRPr lang="ru-RU" dirty="0"/>
          </a:p>
        </p:txBody>
      </p:sp>
      <p:pic>
        <p:nvPicPr>
          <p:cNvPr id="5" name="Рисунок 4"/>
          <p:cNvPicPr>
            <a:picLocks noChangeAspect="1"/>
          </p:cNvPicPr>
          <p:nvPr/>
        </p:nvPicPr>
        <p:blipFill>
          <a:blip r:embed="rId2"/>
          <a:stretch>
            <a:fillRect/>
          </a:stretch>
        </p:blipFill>
        <p:spPr>
          <a:xfrm>
            <a:off x="5420468" y="643152"/>
            <a:ext cx="1633720" cy="1633720"/>
          </a:xfrm>
          <a:prstGeom prst="rect">
            <a:avLst/>
          </a:prstGeom>
        </p:spPr>
      </p:pic>
      <p:sp>
        <p:nvSpPr>
          <p:cNvPr id="10" name="Скругленный прямоугольник 9"/>
          <p:cNvSpPr/>
          <p:nvPr/>
        </p:nvSpPr>
        <p:spPr>
          <a:xfrm>
            <a:off x="5175664" y="208845"/>
            <a:ext cx="2376264" cy="50405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2">
                    <a:lumMod val="75000"/>
                  </a:schemeClr>
                </a:solidFill>
                <a:latin typeface="Times New Roman" panose="02020603050405020304" pitchFamily="18" charset="0"/>
                <a:cs typeface="Times New Roman" panose="02020603050405020304" pitchFamily="18" charset="0"/>
              </a:rPr>
              <a:t>Заявитель/</a:t>
            </a:r>
          </a:p>
          <a:p>
            <a:pPr algn="ctr"/>
            <a:r>
              <a:rPr lang="ru-RU" sz="1400" b="1" dirty="0">
                <a:solidFill>
                  <a:schemeClr val="tx2">
                    <a:lumMod val="75000"/>
                  </a:schemeClr>
                </a:solidFill>
                <a:latin typeface="Times New Roman" panose="02020603050405020304" pitchFamily="18" charset="0"/>
                <a:cs typeface="Times New Roman" panose="02020603050405020304" pitchFamily="18" charset="0"/>
              </a:rPr>
              <a:t> представитель заявителя</a:t>
            </a:r>
          </a:p>
        </p:txBody>
      </p:sp>
      <p:pic>
        <p:nvPicPr>
          <p:cNvPr id="11" name="Рисунок 10"/>
          <p:cNvPicPr>
            <a:picLocks noChangeAspect="1"/>
          </p:cNvPicPr>
          <p:nvPr/>
        </p:nvPicPr>
        <p:blipFill rotWithShape="1">
          <a:blip r:embed="rId3"/>
          <a:srcRect r="71517"/>
          <a:stretch/>
        </p:blipFill>
        <p:spPr>
          <a:xfrm>
            <a:off x="2532552" y="1441455"/>
            <a:ext cx="1004139" cy="1005514"/>
          </a:xfrm>
          <a:prstGeom prst="rect">
            <a:avLst/>
          </a:prstGeom>
        </p:spPr>
      </p:pic>
      <p:pic>
        <p:nvPicPr>
          <p:cNvPr id="1026" name="Picture 2" descr="https://www.umfc-no.ru/local/templates/mfc/img/logo-ful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1244" y="2623100"/>
            <a:ext cx="1512168" cy="872710"/>
          </a:xfrm>
          <a:prstGeom prst="rect">
            <a:avLst/>
          </a:prstGeom>
          <a:noFill/>
          <a:extLst>
            <a:ext uri="{909E8E84-426E-40DD-AFC4-6F175D3DCCD1}">
              <a14:hiddenFill xmlns:a14="http://schemas.microsoft.com/office/drawing/2010/main">
                <a:solidFill>
                  <a:srgbClr val="FFFFFF"/>
                </a:solidFill>
              </a14:hiddenFill>
            </a:ext>
          </a:extLst>
        </p:spPr>
      </p:pic>
      <p:pic>
        <p:nvPicPr>
          <p:cNvPr id="13" name="Рисунок 12"/>
          <p:cNvPicPr>
            <a:picLocks noChangeAspect="1"/>
          </p:cNvPicPr>
          <p:nvPr/>
        </p:nvPicPr>
        <p:blipFill rotWithShape="1">
          <a:blip r:embed="rId5"/>
          <a:srcRect l="10042" t="13073" r="11347" b="3076"/>
          <a:stretch/>
        </p:blipFill>
        <p:spPr>
          <a:xfrm>
            <a:off x="9142642" y="1641714"/>
            <a:ext cx="1080121" cy="1152129"/>
          </a:xfrm>
          <a:prstGeom prst="rect">
            <a:avLst/>
          </a:prstGeom>
        </p:spPr>
      </p:pic>
      <p:sp>
        <p:nvSpPr>
          <p:cNvPr id="14" name="TextBox 13"/>
          <p:cNvSpPr txBox="1"/>
          <p:nvPr/>
        </p:nvSpPr>
        <p:spPr>
          <a:xfrm>
            <a:off x="1842512" y="2423310"/>
            <a:ext cx="2696842" cy="292388"/>
          </a:xfrm>
          <a:prstGeom prst="rect">
            <a:avLst/>
          </a:prstGeom>
          <a:noFill/>
        </p:spPr>
        <p:txBody>
          <a:bodyPr wrap="square" rtlCol="0">
            <a:spAutoFit/>
          </a:bodyPr>
          <a:lstStyle/>
          <a:p>
            <a:pPr algn="ctr"/>
            <a:r>
              <a:rPr lang="ru-RU" sz="1300" b="1" dirty="0">
                <a:solidFill>
                  <a:schemeClr val="tx2">
                    <a:lumMod val="75000"/>
                  </a:schemeClr>
                </a:solidFill>
                <a:latin typeface="Times New Roman" panose="02020603050405020304" pitchFamily="18" charset="0"/>
                <a:cs typeface="Times New Roman" panose="02020603050405020304" pitchFamily="18" charset="0"/>
              </a:rPr>
              <a:t>ГБУ НО «Кадастровая оценка»</a:t>
            </a:r>
          </a:p>
        </p:txBody>
      </p:sp>
      <p:cxnSp>
        <p:nvCxnSpPr>
          <p:cNvPr id="16" name="Соединительная линия уступом 15"/>
          <p:cNvCxnSpPr>
            <a:stCxn id="5" idx="1"/>
            <a:endCxn id="11" idx="3"/>
          </p:cNvCxnSpPr>
          <p:nvPr/>
        </p:nvCxnSpPr>
        <p:spPr>
          <a:xfrm rot="10800000" flipV="1">
            <a:off x="3536690" y="1460012"/>
            <a:ext cx="1883778" cy="4842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a:stCxn id="5" idx="2"/>
            <a:endCxn id="1026" idx="0"/>
          </p:cNvCxnSpPr>
          <p:nvPr/>
        </p:nvCxnSpPr>
        <p:spPr>
          <a:xfrm>
            <a:off x="6237328" y="2276872"/>
            <a:ext cx="0" cy="346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Соединительная линия уступом 22"/>
          <p:cNvCxnSpPr>
            <a:stCxn id="5" idx="3"/>
            <a:endCxn id="13" idx="1"/>
          </p:cNvCxnSpPr>
          <p:nvPr/>
        </p:nvCxnSpPr>
        <p:spPr>
          <a:xfrm>
            <a:off x="7054189" y="1460012"/>
            <a:ext cx="2088453" cy="75776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rot="20944405">
            <a:off x="5403673" y="1081483"/>
            <a:ext cx="1920247" cy="600164"/>
          </a:xfrm>
          <a:prstGeom prst="rect">
            <a:avLst/>
          </a:prstGeom>
          <a:noFill/>
        </p:spPr>
        <p:txBody>
          <a:bodyPr wrap="square" rtlCol="0">
            <a:spAutoFit/>
          </a:bodyPr>
          <a:lstStyle/>
          <a:p>
            <a:pPr algn="ctr"/>
            <a:r>
              <a:rPr lang="ru-RU" sz="1100" dirty="0">
                <a:latin typeface="Times New Roman" panose="02020603050405020304" pitchFamily="18" charset="0"/>
                <a:cs typeface="Times New Roman" panose="02020603050405020304" pitchFamily="18" charset="0"/>
              </a:rPr>
              <a:t>Декларация</a:t>
            </a:r>
          </a:p>
          <a:p>
            <a:pPr algn="ctr"/>
            <a:r>
              <a:rPr lang="ru-RU" sz="1100" dirty="0">
                <a:latin typeface="Times New Roman" panose="02020603050405020304" pitchFamily="18" charset="0"/>
                <a:cs typeface="Times New Roman" panose="02020603050405020304" pitchFamily="18" charset="0"/>
              </a:rPr>
              <a:t> + </a:t>
            </a:r>
          </a:p>
          <a:p>
            <a:pPr algn="ctr"/>
            <a:r>
              <a:rPr lang="ru-RU" sz="1100" dirty="0">
                <a:latin typeface="Times New Roman" panose="02020603050405020304" pitchFamily="18" charset="0"/>
                <a:cs typeface="Times New Roman" panose="02020603050405020304" pitchFamily="18" charset="0"/>
              </a:rPr>
              <a:t>приложения</a:t>
            </a:r>
          </a:p>
        </p:txBody>
      </p:sp>
      <p:sp>
        <p:nvSpPr>
          <p:cNvPr id="37" name="Прямоугольник 36"/>
          <p:cNvSpPr/>
          <p:nvPr/>
        </p:nvSpPr>
        <p:spPr>
          <a:xfrm>
            <a:off x="1991544" y="3515194"/>
            <a:ext cx="8219256" cy="2970044"/>
          </a:xfrm>
          <a:prstGeom prst="rect">
            <a:avLst/>
          </a:prstGeom>
        </p:spPr>
        <p:txBody>
          <a:bodyPr wrap="square">
            <a:spAutoFit/>
          </a:bodyPr>
          <a:lstStyle/>
          <a:p>
            <a:pPr indent="444500" algn="just">
              <a:tabLst>
                <a:tab pos="361950" algn="l"/>
              </a:tabLst>
            </a:pPr>
            <a:r>
              <a:rPr lang="ru-RU" sz="1700" b="1" dirty="0">
                <a:solidFill>
                  <a:schemeClr val="tx2">
                    <a:lumMod val="75000"/>
                  </a:schemeClr>
                </a:solidFill>
                <a:latin typeface="Times New Roman" panose="02020603050405020304" pitchFamily="18" charset="0"/>
                <a:cs typeface="Times New Roman" panose="02020603050405020304" pitchFamily="18" charset="0"/>
              </a:rPr>
              <a:t>В перечень документов, которые необходимо приложить к декларации, входят:</a:t>
            </a:r>
          </a:p>
          <a:p>
            <a:pPr indent="444500" algn="just">
              <a:buFontTx/>
              <a:buAutoNum type="arabicPeriod"/>
            </a:pPr>
            <a:r>
              <a:rPr lang="ru-RU" sz="1700" b="1" dirty="0">
                <a:solidFill>
                  <a:schemeClr val="tx2">
                    <a:lumMod val="75000"/>
                  </a:schemeClr>
                </a:solidFill>
                <a:latin typeface="Times New Roman" panose="02020603050405020304" pitchFamily="18" charset="0"/>
                <a:cs typeface="Times New Roman" panose="02020603050405020304" pitchFamily="18" charset="0"/>
              </a:rPr>
              <a:t>Документы и материалы, указание на которые содержится в декларации, в том числе подтверждающие значение (описание) характеристик, указанных в декларации.</a:t>
            </a:r>
          </a:p>
          <a:p>
            <a:pPr indent="444500" algn="just">
              <a:buFontTx/>
              <a:buAutoNum type="arabicPeriod"/>
            </a:pPr>
            <a:r>
              <a:rPr lang="ru-RU" sz="1700" b="1" dirty="0">
                <a:solidFill>
                  <a:schemeClr val="tx2">
                    <a:lumMod val="75000"/>
                  </a:schemeClr>
                </a:solidFill>
                <a:latin typeface="Times New Roman" panose="02020603050405020304" pitchFamily="18" charset="0"/>
                <a:cs typeface="Times New Roman" panose="02020603050405020304" pitchFamily="18" charset="0"/>
              </a:rPr>
              <a:t>Выписку из ЕГРН;</a:t>
            </a:r>
          </a:p>
          <a:p>
            <a:pPr indent="444500" algn="just">
              <a:buFontTx/>
              <a:buAutoNum type="arabicPeriod"/>
            </a:pPr>
            <a:r>
              <a:rPr lang="ru-RU" sz="1700" b="1" dirty="0">
                <a:solidFill>
                  <a:schemeClr val="tx2">
                    <a:lumMod val="75000"/>
                  </a:schemeClr>
                </a:solidFill>
                <a:latin typeface="Times New Roman" panose="02020603050405020304" pitchFamily="18" charset="0"/>
                <a:cs typeface="Times New Roman" panose="02020603050405020304" pitchFamily="18" charset="0"/>
              </a:rPr>
              <a:t>Копии документов, подтверждающих право заявителя на объект недвижимости (свидетельство);</a:t>
            </a:r>
          </a:p>
          <a:p>
            <a:pPr indent="444500" algn="just">
              <a:buFontTx/>
              <a:buAutoNum type="arabicPeriod"/>
            </a:pPr>
            <a:r>
              <a:rPr lang="ru-RU" sz="1700" b="1" dirty="0">
                <a:solidFill>
                  <a:schemeClr val="tx2">
                    <a:lumMod val="75000"/>
                  </a:schemeClr>
                </a:solidFill>
                <a:latin typeface="Times New Roman" panose="02020603050405020304" pitchFamily="18" charset="0"/>
                <a:cs typeface="Times New Roman" panose="02020603050405020304" pitchFamily="18" charset="0"/>
              </a:rPr>
              <a:t>Доверенности или иного подтверждающего полномочия представителя заявителя документа, удостоверенных в соответствии с законодательством Российской Федерации. </a:t>
            </a:r>
          </a:p>
        </p:txBody>
      </p:sp>
    </p:spTree>
    <p:extLst>
      <p:ext uri="{BB962C8B-B14F-4D97-AF65-F5344CB8AC3E}">
        <p14:creationId xmlns:p14="http://schemas.microsoft.com/office/powerpoint/2010/main" val="5957609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64</a:t>
            </a:fld>
            <a:endParaRPr lang="ru-RU" dirty="0"/>
          </a:p>
        </p:txBody>
      </p:sp>
      <p:sp>
        <p:nvSpPr>
          <p:cNvPr id="37" name="Прямоугольник 36"/>
          <p:cNvSpPr/>
          <p:nvPr/>
        </p:nvSpPr>
        <p:spPr>
          <a:xfrm>
            <a:off x="1991544" y="1456176"/>
            <a:ext cx="8219256" cy="3677930"/>
          </a:xfrm>
          <a:prstGeom prst="rect">
            <a:avLst/>
          </a:prstGeom>
        </p:spPr>
        <p:txBody>
          <a:bodyPr wrap="square">
            <a:spAutoFit/>
          </a:bodyPr>
          <a:lstStyle/>
          <a:p>
            <a:pPr indent="442913" algn="just">
              <a:buAutoNum type="arabicPeriod"/>
              <a:tabLst>
                <a:tab pos="539750" algn="l"/>
              </a:tabLst>
            </a:pPr>
            <a:r>
              <a:rPr lang="ru-RU" b="1" dirty="0">
                <a:solidFill>
                  <a:schemeClr val="tx2">
                    <a:lumMod val="75000"/>
                  </a:schemeClr>
                </a:solidFill>
                <a:latin typeface="Times New Roman" panose="02020603050405020304" pitchFamily="18" charset="0"/>
                <a:cs typeface="Times New Roman" panose="02020603050405020304" pitchFamily="18" charset="0"/>
              </a:rPr>
              <a:t>Письма;</a:t>
            </a:r>
          </a:p>
          <a:p>
            <a:pPr indent="442913" algn="just">
              <a:buAutoNum type="arabicPeriod"/>
              <a:tabLst>
                <a:tab pos="539750" algn="l"/>
              </a:tabLst>
            </a:pPr>
            <a:r>
              <a:rPr lang="ru-RU" b="1" dirty="0">
                <a:solidFill>
                  <a:schemeClr val="tx2">
                    <a:lumMod val="75000"/>
                  </a:schemeClr>
                </a:solidFill>
                <a:latin typeface="Times New Roman" panose="02020603050405020304" pitchFamily="18" charset="0"/>
                <a:cs typeface="Times New Roman" panose="02020603050405020304" pitchFamily="18" charset="0"/>
              </a:rPr>
              <a:t>Справки;</a:t>
            </a:r>
          </a:p>
          <a:p>
            <a:pPr indent="442913" algn="just">
              <a:buAutoNum type="arabicPeriod"/>
              <a:tabLst>
                <a:tab pos="539750" algn="l"/>
              </a:tabLst>
            </a:pPr>
            <a:r>
              <a:rPr lang="ru-RU" b="1" dirty="0">
                <a:solidFill>
                  <a:schemeClr val="tx2">
                    <a:lumMod val="75000"/>
                  </a:schemeClr>
                </a:solidFill>
                <a:latin typeface="Times New Roman" panose="02020603050405020304" pitchFamily="18" charset="0"/>
                <a:cs typeface="Times New Roman" panose="02020603050405020304" pitchFamily="18" charset="0"/>
              </a:rPr>
              <a:t>Выписка из ЕГРН;</a:t>
            </a:r>
          </a:p>
          <a:p>
            <a:pPr indent="442913" algn="just">
              <a:buAutoNum type="arabicPeriod"/>
              <a:tabLst>
                <a:tab pos="539750" algn="l"/>
              </a:tabLst>
            </a:pPr>
            <a:r>
              <a:rPr lang="ru-RU" b="1" dirty="0">
                <a:solidFill>
                  <a:schemeClr val="tx2">
                    <a:lumMod val="75000"/>
                  </a:schemeClr>
                </a:solidFill>
                <a:latin typeface="Times New Roman" panose="02020603050405020304" pitchFamily="18" charset="0"/>
                <a:cs typeface="Times New Roman" panose="02020603050405020304" pitchFamily="18" charset="0"/>
              </a:rPr>
              <a:t>Паспорт;</a:t>
            </a:r>
          </a:p>
          <a:p>
            <a:pPr indent="442913" algn="just">
              <a:buAutoNum type="arabicPeriod"/>
              <a:tabLst>
                <a:tab pos="539750" algn="l"/>
              </a:tabLst>
            </a:pPr>
            <a:r>
              <a:rPr lang="ru-RU" b="1" dirty="0">
                <a:solidFill>
                  <a:schemeClr val="tx2">
                    <a:lumMod val="75000"/>
                  </a:schemeClr>
                </a:solidFill>
                <a:latin typeface="Times New Roman" panose="02020603050405020304" pitchFamily="18" charset="0"/>
                <a:cs typeface="Times New Roman" panose="02020603050405020304" pitchFamily="18" charset="0"/>
              </a:rPr>
              <a:t>Технический паспорт объекта;</a:t>
            </a:r>
          </a:p>
          <a:p>
            <a:pPr indent="442913" algn="just">
              <a:buAutoNum type="arabicPeriod"/>
              <a:tabLst>
                <a:tab pos="539750" algn="l"/>
              </a:tabLst>
            </a:pPr>
            <a:r>
              <a:rPr lang="ru-RU" b="1" dirty="0">
                <a:solidFill>
                  <a:schemeClr val="tx2">
                    <a:lumMod val="75000"/>
                  </a:schemeClr>
                </a:solidFill>
                <a:latin typeface="Times New Roman" panose="02020603050405020304" pitchFamily="18" charset="0"/>
                <a:cs typeface="Times New Roman" panose="02020603050405020304" pitchFamily="18" charset="0"/>
              </a:rPr>
              <a:t>Акт;</a:t>
            </a:r>
          </a:p>
          <a:p>
            <a:pPr indent="442913" algn="just">
              <a:buAutoNum type="arabicPeriod"/>
              <a:tabLst>
                <a:tab pos="539750" algn="l"/>
              </a:tabLst>
            </a:pPr>
            <a:r>
              <a:rPr lang="ru-RU" b="1" dirty="0">
                <a:solidFill>
                  <a:schemeClr val="tx2">
                    <a:lumMod val="75000"/>
                  </a:schemeClr>
                </a:solidFill>
                <a:latin typeface="Times New Roman" panose="02020603050405020304" pitchFamily="18" charset="0"/>
                <a:cs typeface="Times New Roman" panose="02020603050405020304" pitchFamily="18" charset="0"/>
              </a:rPr>
              <a:t>Заключение;</a:t>
            </a:r>
          </a:p>
          <a:p>
            <a:pPr indent="442913" algn="just">
              <a:buAutoNum type="arabicPeriod"/>
              <a:tabLst>
                <a:tab pos="539750" algn="l"/>
              </a:tabLst>
            </a:pPr>
            <a:r>
              <a:rPr lang="ru-RU" b="1" dirty="0">
                <a:solidFill>
                  <a:schemeClr val="tx2">
                    <a:lumMod val="75000"/>
                  </a:schemeClr>
                </a:solidFill>
                <a:latin typeface="Times New Roman" panose="02020603050405020304" pitchFamily="18" charset="0"/>
                <a:cs typeface="Times New Roman" panose="02020603050405020304" pitchFamily="18" charset="0"/>
              </a:rPr>
              <a:t>Отчеты об оценке рыночной стоимости объектов недвижимости;</a:t>
            </a:r>
          </a:p>
          <a:p>
            <a:pPr indent="442913" algn="just">
              <a:buAutoNum type="arabicPeriod"/>
              <a:tabLst>
                <a:tab pos="539750" algn="l"/>
              </a:tabLst>
            </a:pPr>
            <a:r>
              <a:rPr lang="ru-RU" b="1" dirty="0">
                <a:solidFill>
                  <a:schemeClr val="tx2">
                    <a:lumMod val="75000"/>
                  </a:schemeClr>
                </a:solidFill>
                <a:latin typeface="Times New Roman" panose="02020603050405020304" pitchFamily="18" charset="0"/>
                <a:cs typeface="Times New Roman" panose="02020603050405020304" pitchFamily="18" charset="0"/>
              </a:rPr>
              <a:t>Судебные экспертизы;</a:t>
            </a:r>
          </a:p>
          <a:p>
            <a:pPr indent="442913" algn="just">
              <a:buAutoNum type="arabicPeriod"/>
              <a:tabLst>
                <a:tab pos="539750" algn="l"/>
              </a:tabLst>
            </a:pPr>
            <a:r>
              <a:rPr lang="ru-RU" b="1" dirty="0">
                <a:solidFill>
                  <a:schemeClr val="tx2">
                    <a:lumMod val="75000"/>
                  </a:schemeClr>
                </a:solidFill>
                <a:latin typeface="Times New Roman" panose="02020603050405020304" pitchFamily="18" charset="0"/>
                <a:cs typeface="Times New Roman" panose="02020603050405020304" pitchFamily="18" charset="0"/>
              </a:rPr>
              <a:t>Свидетельство о правах собственности;</a:t>
            </a:r>
          </a:p>
          <a:p>
            <a:pPr indent="442913" algn="just">
              <a:buAutoNum type="arabicPeriod"/>
              <a:tabLst>
                <a:tab pos="539750" algn="l"/>
              </a:tabLst>
            </a:pPr>
            <a:r>
              <a:rPr lang="ru-RU" b="1" dirty="0">
                <a:solidFill>
                  <a:schemeClr val="tx2">
                    <a:lumMod val="75000"/>
                  </a:schemeClr>
                </a:solidFill>
                <a:latin typeface="Times New Roman" panose="02020603050405020304" pitchFamily="18" charset="0"/>
                <a:cs typeface="Times New Roman" panose="02020603050405020304" pitchFamily="18" charset="0"/>
              </a:rPr>
              <a:t>Доверенность;</a:t>
            </a:r>
          </a:p>
          <a:p>
            <a:pPr indent="442913" algn="just">
              <a:buAutoNum type="arabicPeriod"/>
              <a:tabLst>
                <a:tab pos="539750" algn="l"/>
              </a:tabLst>
            </a:pPr>
            <a:r>
              <a:rPr lang="ru-RU" b="1" dirty="0">
                <a:solidFill>
                  <a:schemeClr val="tx2">
                    <a:lumMod val="75000"/>
                  </a:schemeClr>
                </a:solidFill>
                <a:latin typeface="Times New Roman" panose="02020603050405020304" pitchFamily="18" charset="0"/>
                <a:cs typeface="Times New Roman" panose="02020603050405020304" pitchFamily="18" charset="0"/>
              </a:rPr>
              <a:t>Материалы, подтверждающие указанные в декларации характеристики.</a:t>
            </a:r>
          </a:p>
          <a:p>
            <a:pPr marL="342900" indent="-342900" algn="just">
              <a:buAutoNum type="arabicPeriod"/>
              <a:tabLst>
                <a:tab pos="361950" algn="l"/>
              </a:tabLst>
            </a:pPr>
            <a:endParaRPr lang="ru-RU" sz="1700"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2998443" y="549173"/>
            <a:ext cx="5319405" cy="461665"/>
          </a:xfrm>
          <a:prstGeom prst="rect">
            <a:avLst/>
          </a:prstGeom>
        </p:spPr>
        <p:txBody>
          <a:bodyPr wrap="none">
            <a:spAutoFit/>
          </a:bodyPr>
          <a:lstStyle/>
          <a:p>
            <a:r>
              <a:rPr lang="ru-RU" sz="2400" b="1" dirty="0">
                <a:solidFill>
                  <a:schemeClr val="accent2">
                    <a:lumMod val="75000"/>
                  </a:schemeClr>
                </a:solidFill>
                <a:latin typeface="Times New Roman" panose="02020603050405020304" pitchFamily="18" charset="0"/>
                <a:cs typeface="Times New Roman" panose="02020603050405020304" pitchFamily="18" charset="0"/>
              </a:rPr>
              <a:t>Документы  в качестве приложений:</a:t>
            </a:r>
            <a:endParaRPr lang="ru-RU" sz="2400" dirty="0"/>
          </a:p>
        </p:txBody>
      </p:sp>
      <p:pic>
        <p:nvPicPr>
          <p:cNvPr id="1026" name="Picture 2" descr="Для чего необходим технический паспорт на квартир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4153" y="1268760"/>
            <a:ext cx="2328193" cy="1744782"/>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3"/>
          <a:stretch>
            <a:fillRect/>
          </a:stretch>
        </p:blipFill>
        <p:spPr>
          <a:xfrm>
            <a:off x="2207568" y="4914047"/>
            <a:ext cx="2683370" cy="1677106"/>
          </a:xfrm>
          <a:prstGeom prst="rect">
            <a:avLst/>
          </a:prstGeom>
        </p:spPr>
      </p:pic>
    </p:spTree>
    <p:extLst>
      <p:ext uri="{BB962C8B-B14F-4D97-AF65-F5344CB8AC3E}">
        <p14:creationId xmlns:p14="http://schemas.microsoft.com/office/powerpoint/2010/main" val="22354094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65</a:t>
            </a:fld>
            <a:endParaRPr lang="ru-RU" dirty="0"/>
          </a:p>
        </p:txBody>
      </p:sp>
      <p:sp>
        <p:nvSpPr>
          <p:cNvPr id="37" name="Прямоугольник 36"/>
          <p:cNvSpPr/>
          <p:nvPr/>
        </p:nvSpPr>
        <p:spPr>
          <a:xfrm>
            <a:off x="1991544" y="1700808"/>
            <a:ext cx="8219256" cy="1862048"/>
          </a:xfrm>
          <a:prstGeom prst="rect">
            <a:avLst/>
          </a:prstGeom>
        </p:spPr>
        <p:txBody>
          <a:bodyPr wrap="square">
            <a:spAutoFit/>
          </a:bodyPr>
          <a:lstStyle/>
          <a:p>
            <a:pPr indent="442913" algn="just">
              <a:tabLst>
                <a:tab pos="539750" algn="l"/>
              </a:tabLst>
            </a:pPr>
            <a:r>
              <a:rPr lang="ru-RU" sz="2000" b="1" dirty="0">
                <a:solidFill>
                  <a:schemeClr val="tx2">
                    <a:lumMod val="75000"/>
                  </a:schemeClr>
                </a:solidFill>
                <a:latin typeface="Times New Roman" panose="02020603050405020304" pitchFamily="18" charset="0"/>
                <a:cs typeface="Times New Roman" panose="02020603050405020304" pitchFamily="18" charset="0"/>
              </a:rPr>
              <a:t>Отчет об определении рыночной стоимости, соответствующий требованиям федерального стандарта оценки, принимается в качестве приложения к декларации для подтверждения индивидуальных характеристик объекта недвижимости.</a:t>
            </a:r>
          </a:p>
          <a:p>
            <a:pPr indent="442913" algn="just">
              <a:buAutoNum type="arabicPeriod"/>
              <a:tabLst>
                <a:tab pos="539750" algn="l"/>
              </a:tabLst>
            </a:pPr>
            <a:endParaRPr lang="ru-RU" b="1" dirty="0">
              <a:solidFill>
                <a:schemeClr val="tx2">
                  <a:lumMod val="75000"/>
                </a:schemeClr>
              </a:solidFill>
              <a:latin typeface="Times New Roman" panose="02020603050405020304" pitchFamily="18" charset="0"/>
              <a:cs typeface="Times New Roman" panose="02020603050405020304" pitchFamily="18" charset="0"/>
            </a:endParaRPr>
          </a:p>
          <a:p>
            <a:pPr marL="342900" indent="-342900" algn="just">
              <a:buAutoNum type="arabicPeriod"/>
              <a:tabLst>
                <a:tab pos="361950" algn="l"/>
              </a:tabLst>
            </a:pPr>
            <a:endParaRPr lang="ru-RU" sz="1700"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2998443" y="1010838"/>
            <a:ext cx="5242461" cy="461665"/>
          </a:xfrm>
          <a:prstGeom prst="rect">
            <a:avLst/>
          </a:prstGeom>
        </p:spPr>
        <p:txBody>
          <a:bodyPr wrap="none">
            <a:spAutoFit/>
          </a:bodyPr>
          <a:lstStyle/>
          <a:p>
            <a:r>
              <a:rPr lang="ru-RU" sz="2400" b="1" dirty="0">
                <a:solidFill>
                  <a:schemeClr val="accent2">
                    <a:lumMod val="75000"/>
                  </a:schemeClr>
                </a:solidFill>
                <a:latin typeface="Times New Roman" panose="02020603050405020304" pitchFamily="18" charset="0"/>
                <a:cs typeface="Times New Roman" panose="02020603050405020304" pitchFamily="18" charset="0"/>
              </a:rPr>
              <a:t>Документы в качестве приложений:</a:t>
            </a:r>
            <a:endParaRPr lang="ru-RU" sz="2400" dirty="0"/>
          </a:p>
        </p:txBody>
      </p:sp>
      <p:pic>
        <p:nvPicPr>
          <p:cNvPr id="5" name="Picture 2" descr="https://kvadmetry.ru/wp-content/uploads/2017/09/otchet-o-rynochnoy-stoimosti-kvartiry-14458-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3506" y="3046758"/>
            <a:ext cx="2348638" cy="3478587"/>
          </a:xfrm>
          <a:prstGeom prst="rect">
            <a:avLst/>
          </a:prstGeom>
          <a:solidFill>
            <a:srgbClr val="FFFFFF">
              <a:shade val="85000"/>
            </a:srgbClr>
          </a:solidFill>
          <a:ln w="3175" cap="rnd">
            <a:solidFill>
              <a:schemeClr val="tx1"/>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7248757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25C68B6-61C2-468F-89AB-4B9F7531AA68}" type="slidenum">
              <a:rPr lang="ru-RU" smtClean="0"/>
              <a:pPr/>
              <a:t>66</a:t>
            </a:fld>
            <a:endParaRPr lang="ru-RU"/>
          </a:p>
        </p:txBody>
      </p:sp>
      <p:sp>
        <p:nvSpPr>
          <p:cNvPr id="7" name="Прямоугольник 6"/>
          <p:cNvSpPr/>
          <p:nvPr/>
        </p:nvSpPr>
        <p:spPr>
          <a:xfrm>
            <a:off x="3429739" y="1933526"/>
            <a:ext cx="8219256" cy="369332"/>
          </a:xfrm>
          <a:prstGeom prst="rect">
            <a:avLst/>
          </a:prstGeom>
        </p:spPr>
        <p:txBody>
          <a:bodyPr wrap="square">
            <a:spAutoFit/>
          </a:bodyPr>
          <a:lstStyle/>
          <a:p>
            <a:pPr algn="just">
              <a:tabLst>
                <a:tab pos="361950" algn="l"/>
              </a:tabLst>
            </a:pPr>
            <a:r>
              <a:rPr lang="ru-RU" b="1" dirty="0">
                <a:solidFill>
                  <a:schemeClr val="tx2">
                    <a:lumMod val="75000"/>
                  </a:schemeClr>
                </a:solidFill>
                <a:latin typeface="Times New Roman" panose="02020603050405020304" pitchFamily="18" charset="0"/>
                <a:cs typeface="Times New Roman" panose="02020603050405020304" pitchFamily="18" charset="0"/>
              </a:rPr>
              <a:t>	</a:t>
            </a:r>
          </a:p>
        </p:txBody>
      </p:sp>
      <p:sp>
        <p:nvSpPr>
          <p:cNvPr id="2" name="Прямоугольник 1"/>
          <p:cNvSpPr/>
          <p:nvPr/>
        </p:nvSpPr>
        <p:spPr>
          <a:xfrm>
            <a:off x="5267908" y="2966368"/>
            <a:ext cx="1548173" cy="85197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tx2">
                    <a:lumMod val="75000"/>
                  </a:schemeClr>
                </a:solidFill>
                <a:latin typeface="Times New Roman" panose="02020603050405020304" pitchFamily="18" charset="0"/>
                <a:cs typeface="Times New Roman" panose="02020603050405020304" pitchFamily="18" charset="0"/>
              </a:rPr>
              <a:t>Форма</a:t>
            </a:r>
          </a:p>
          <a:p>
            <a:pPr algn="ctr"/>
            <a:r>
              <a:rPr lang="ru-RU" sz="1600" b="1" dirty="0">
                <a:solidFill>
                  <a:schemeClr val="tx2">
                    <a:lumMod val="75000"/>
                  </a:schemeClr>
                </a:solidFill>
                <a:latin typeface="Times New Roman" panose="02020603050405020304" pitchFamily="18" charset="0"/>
                <a:cs typeface="Times New Roman" panose="02020603050405020304" pitchFamily="18" charset="0"/>
              </a:rPr>
              <a:t>декларации</a:t>
            </a:r>
          </a:p>
        </p:txBody>
      </p:sp>
      <p:sp>
        <p:nvSpPr>
          <p:cNvPr id="3" name="Прямоугольник 2"/>
          <p:cNvSpPr/>
          <p:nvPr/>
        </p:nvSpPr>
        <p:spPr>
          <a:xfrm>
            <a:off x="2279576" y="4221086"/>
            <a:ext cx="2191305" cy="5040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2">
                    <a:lumMod val="75000"/>
                  </a:schemeClr>
                </a:solidFill>
                <a:latin typeface="Times New Roman" panose="02020603050405020304" pitchFamily="18" charset="0"/>
                <a:cs typeface="Times New Roman" panose="02020603050405020304" pitchFamily="18" charset="0"/>
              </a:rPr>
              <a:t>Объект капитального строительства</a:t>
            </a:r>
          </a:p>
        </p:txBody>
      </p:sp>
      <p:sp>
        <p:nvSpPr>
          <p:cNvPr id="12" name="TextBox 11"/>
          <p:cNvSpPr txBox="1"/>
          <p:nvPr/>
        </p:nvSpPr>
        <p:spPr>
          <a:xfrm>
            <a:off x="1916128" y="1521083"/>
            <a:ext cx="8259325" cy="1015663"/>
          </a:xfrm>
          <a:prstGeom prst="rect">
            <a:avLst/>
          </a:prstGeom>
          <a:noFill/>
        </p:spPr>
        <p:txBody>
          <a:bodyPr wrap="square" rtlCol="0">
            <a:spAutoFit/>
          </a:bodyPr>
          <a:lstStyle/>
          <a:p>
            <a:pPr indent="444500" algn="just">
              <a:tabLst>
                <a:tab pos="361950" algn="l"/>
              </a:tabLst>
            </a:pPr>
            <a:r>
              <a:rPr lang="ru-RU" sz="2000" b="1" dirty="0">
                <a:solidFill>
                  <a:schemeClr val="tx2">
                    <a:lumMod val="75000"/>
                  </a:schemeClr>
                </a:solidFill>
                <a:latin typeface="Times New Roman" panose="02020603050405020304" pitchFamily="18" charset="0"/>
                <a:cs typeface="Times New Roman" panose="02020603050405020304" pitchFamily="18" charset="0"/>
              </a:rPr>
              <a:t>Форма декларации утверждена приказом от 24 мая 2021 г. N П/0216 «Об утверждении порядка рассмотрения декларации о характеристиках объекта недвижимости, в том числе ее формы»*.</a:t>
            </a:r>
          </a:p>
        </p:txBody>
      </p:sp>
      <p:sp>
        <p:nvSpPr>
          <p:cNvPr id="13" name="Объект 2"/>
          <p:cNvSpPr txBox="1">
            <a:spLocks/>
          </p:cNvSpPr>
          <p:nvPr/>
        </p:nvSpPr>
        <p:spPr>
          <a:xfrm>
            <a:off x="1919537" y="6256151"/>
            <a:ext cx="8352927" cy="3240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defTabSz="290513">
              <a:buNone/>
            </a:pPr>
            <a:r>
              <a:rPr lang="ru-RU" sz="1400" dirty="0">
                <a:solidFill>
                  <a:schemeClr val="tx2">
                    <a:lumMod val="75000"/>
                  </a:schemeClr>
                </a:solidFill>
                <a:latin typeface="Times New Roman" panose="02020603050405020304" pitchFamily="18" charset="0"/>
                <a:cs typeface="Times New Roman" panose="02020603050405020304" pitchFamily="18" charset="0"/>
              </a:rPr>
              <a:t>*- Форма декларации на сайте ГБУ НО «Кадастровая оценка» (</a:t>
            </a:r>
            <a:r>
              <a:rPr lang="en-US" sz="1400" dirty="0">
                <a:solidFill>
                  <a:schemeClr val="tx2">
                    <a:lumMod val="75000"/>
                  </a:schemeClr>
                </a:solidFill>
                <a:latin typeface="Times New Roman" panose="02020603050405020304" pitchFamily="18" charset="0"/>
                <a:cs typeface="Times New Roman" panose="02020603050405020304" pitchFamily="18" charset="0"/>
              </a:rPr>
              <a:t>https://gbunoko.ru/kadastr/podat-deklaraciyu/</a:t>
            </a:r>
            <a:r>
              <a:rPr lang="ru-RU" sz="1400" dirty="0">
                <a:solidFill>
                  <a:schemeClr val="tx2">
                    <a:lumMod val="75000"/>
                  </a:schemeClr>
                </a:solidFill>
                <a:latin typeface="Times New Roman" panose="02020603050405020304" pitchFamily="18" charset="0"/>
                <a:cs typeface="Times New Roman" panose="02020603050405020304" pitchFamily="18" charset="0"/>
              </a:rPr>
              <a:t>)</a:t>
            </a:r>
          </a:p>
        </p:txBody>
      </p:sp>
      <p:sp>
        <p:nvSpPr>
          <p:cNvPr id="14" name="Прямоугольник 13"/>
          <p:cNvSpPr/>
          <p:nvPr/>
        </p:nvSpPr>
        <p:spPr>
          <a:xfrm>
            <a:off x="2998442" y="887501"/>
            <a:ext cx="2864502" cy="461665"/>
          </a:xfrm>
          <a:prstGeom prst="rect">
            <a:avLst/>
          </a:prstGeom>
        </p:spPr>
        <p:txBody>
          <a:bodyPr wrap="none">
            <a:spAutoFit/>
          </a:bodyPr>
          <a:lstStyle/>
          <a:p>
            <a:r>
              <a:rPr lang="ru-RU" sz="2400" b="1" dirty="0">
                <a:solidFill>
                  <a:schemeClr val="accent2">
                    <a:lumMod val="75000"/>
                  </a:schemeClr>
                </a:solidFill>
                <a:latin typeface="Times New Roman" panose="02020603050405020304" pitchFamily="18" charset="0"/>
                <a:cs typeface="Times New Roman" panose="02020603050405020304" pitchFamily="18" charset="0"/>
              </a:rPr>
              <a:t>Форма декларации</a:t>
            </a:r>
            <a:endParaRPr lang="ru-RU" sz="2400" dirty="0"/>
          </a:p>
        </p:txBody>
      </p:sp>
      <p:sp>
        <p:nvSpPr>
          <p:cNvPr id="15" name="Прямоугольник 14"/>
          <p:cNvSpPr/>
          <p:nvPr/>
        </p:nvSpPr>
        <p:spPr>
          <a:xfrm>
            <a:off x="7815383" y="4221088"/>
            <a:ext cx="2313066" cy="5040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2">
                    <a:lumMod val="75000"/>
                  </a:schemeClr>
                </a:solidFill>
                <a:latin typeface="Times New Roman" panose="02020603050405020304" pitchFamily="18" charset="0"/>
                <a:cs typeface="Times New Roman" panose="02020603050405020304" pitchFamily="18" charset="0"/>
              </a:rPr>
              <a:t>Земельный участок</a:t>
            </a:r>
          </a:p>
        </p:txBody>
      </p:sp>
      <p:cxnSp>
        <p:nvCxnSpPr>
          <p:cNvPr id="19" name="Прямая со стрелкой 18"/>
          <p:cNvCxnSpPr>
            <a:stCxn id="2" idx="2"/>
            <a:endCxn id="3" idx="0"/>
          </p:cNvCxnSpPr>
          <p:nvPr/>
        </p:nvCxnSpPr>
        <p:spPr>
          <a:xfrm flipH="1">
            <a:off x="3375228" y="3818338"/>
            <a:ext cx="2666766" cy="402748"/>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a:stCxn id="2" idx="2"/>
            <a:endCxn id="15" idx="0"/>
          </p:cNvCxnSpPr>
          <p:nvPr/>
        </p:nvCxnSpPr>
        <p:spPr>
          <a:xfrm>
            <a:off x="6041994" y="3818338"/>
            <a:ext cx="2929922" cy="40275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21877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Это произошло из-за проведения Россией специальной военной операции на Укра..."/>
          <p:cNvPicPr>
            <a:picLocks noChangeAspect="1" noChangeArrowheads="1"/>
          </p:cNvPicPr>
          <p:nvPr/>
        </p:nvPicPr>
        <p:blipFill rotWithShape="1">
          <a:blip r:embed="rId2">
            <a:extLst>
              <a:ext uri="{28A0092B-C50C-407E-A947-70E740481C1C}">
                <a14:useLocalDpi xmlns:a14="http://schemas.microsoft.com/office/drawing/2010/main" val="0"/>
              </a:ext>
            </a:extLst>
          </a:blip>
          <a:srcRect l="16523" t="6909" r="16199" b="5680"/>
          <a:stretch/>
        </p:blipFill>
        <p:spPr bwMode="auto">
          <a:xfrm>
            <a:off x="8841464" y="4952897"/>
            <a:ext cx="1755676" cy="170947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982743" y="476673"/>
            <a:ext cx="7139136" cy="769441"/>
          </a:xfrm>
          <a:prstGeom prst="rect">
            <a:avLst/>
          </a:prstGeom>
        </p:spPr>
        <p:txBody>
          <a:bodyPr wrap="square">
            <a:spAutoFit/>
          </a:bodyPr>
          <a:lstStyle/>
          <a:p>
            <a:r>
              <a:rPr lang="ru-RU" sz="2200" b="1" dirty="0">
                <a:solidFill>
                  <a:schemeClr val="accent2">
                    <a:lumMod val="75000"/>
                  </a:schemeClr>
                </a:solidFill>
                <a:latin typeface="Times New Roman" panose="02020603050405020304" pitchFamily="18" charset="0"/>
                <a:cs typeface="Times New Roman" panose="02020603050405020304" pitchFamily="18" charset="0"/>
              </a:rPr>
              <a:t>Декларация не подлежит рассмотрению </a:t>
            </a:r>
          </a:p>
          <a:p>
            <a:r>
              <a:rPr lang="ru-RU" sz="2200" b="1" dirty="0">
                <a:solidFill>
                  <a:schemeClr val="accent2">
                    <a:lumMod val="75000"/>
                  </a:schemeClr>
                </a:solidFill>
                <a:latin typeface="Times New Roman" panose="02020603050405020304" pitchFamily="18" charset="0"/>
                <a:cs typeface="Times New Roman" panose="02020603050405020304" pitchFamily="18" charset="0"/>
              </a:rPr>
              <a:t>в соответствии с настоящим Порядком в случае, если:</a:t>
            </a:r>
          </a:p>
        </p:txBody>
      </p:sp>
      <p:sp>
        <p:nvSpPr>
          <p:cNvPr id="2" name="Номер слайда 1"/>
          <p:cNvSpPr>
            <a:spLocks noGrp="1"/>
          </p:cNvSpPr>
          <p:nvPr>
            <p:ph type="sldNum" sz="quarter" idx="12"/>
          </p:nvPr>
        </p:nvSpPr>
        <p:spPr/>
        <p:txBody>
          <a:bodyPr/>
          <a:lstStyle/>
          <a:p>
            <a:fld id="{725C68B6-61C2-468F-89AB-4B9F7531AA68}" type="slidenum">
              <a:rPr lang="ru-RU" smtClean="0">
                <a:latin typeface="Times New Roman" panose="02020603050405020304" pitchFamily="18" charset="0"/>
                <a:cs typeface="Times New Roman" panose="02020603050405020304" pitchFamily="18" charset="0"/>
              </a:rPr>
              <a:pPr/>
              <a:t>67</a:t>
            </a:fld>
            <a:endParaRPr lang="ru-RU"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032233" y="1346725"/>
            <a:ext cx="208823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Заявитель</a:t>
            </a:r>
          </a:p>
        </p:txBody>
      </p:sp>
      <p:sp>
        <p:nvSpPr>
          <p:cNvPr id="9" name="Прямоугольник 8"/>
          <p:cNvSpPr/>
          <p:nvPr/>
        </p:nvSpPr>
        <p:spPr>
          <a:xfrm>
            <a:off x="3032233" y="2403287"/>
            <a:ext cx="2088232" cy="9537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latin typeface="Times New Roman" panose="02020603050405020304" pitchFamily="18" charset="0"/>
                <a:cs typeface="Times New Roman" panose="02020603050405020304" pitchFamily="18" charset="0"/>
              </a:rPr>
              <a:t>Документы, указанные в качестве приложения к декларации</a:t>
            </a:r>
          </a:p>
        </p:txBody>
      </p:sp>
      <p:sp>
        <p:nvSpPr>
          <p:cNvPr id="10" name="Прямоугольник 9"/>
          <p:cNvSpPr/>
          <p:nvPr/>
        </p:nvSpPr>
        <p:spPr>
          <a:xfrm>
            <a:off x="3032233" y="3461658"/>
            <a:ext cx="208823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Декларация</a:t>
            </a:r>
          </a:p>
        </p:txBody>
      </p:sp>
      <p:sp>
        <p:nvSpPr>
          <p:cNvPr id="11" name="Прямоугольник 10"/>
          <p:cNvSpPr/>
          <p:nvPr/>
        </p:nvSpPr>
        <p:spPr>
          <a:xfrm>
            <a:off x="3017170" y="4524574"/>
            <a:ext cx="208823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Декларация</a:t>
            </a:r>
          </a:p>
        </p:txBody>
      </p:sp>
      <p:sp>
        <p:nvSpPr>
          <p:cNvPr id="12" name="Прямоугольник 11"/>
          <p:cNvSpPr/>
          <p:nvPr/>
        </p:nvSpPr>
        <p:spPr>
          <a:xfrm>
            <a:off x="3017170" y="5576591"/>
            <a:ext cx="208823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Декларация и приложения к ней</a:t>
            </a:r>
          </a:p>
        </p:txBody>
      </p:sp>
      <p:sp>
        <p:nvSpPr>
          <p:cNvPr id="13" name="Прямоугольник 12"/>
          <p:cNvSpPr/>
          <p:nvPr/>
        </p:nvSpPr>
        <p:spPr>
          <a:xfrm>
            <a:off x="6729009" y="1345423"/>
            <a:ext cx="208823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Правообладатель</a:t>
            </a:r>
          </a:p>
        </p:txBody>
      </p:sp>
      <p:sp>
        <p:nvSpPr>
          <p:cNvPr id="14" name="Прямоугольник 13"/>
          <p:cNvSpPr/>
          <p:nvPr/>
        </p:nvSpPr>
        <p:spPr>
          <a:xfrm>
            <a:off x="6744072" y="2399561"/>
            <a:ext cx="208823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Предоставлены</a:t>
            </a:r>
          </a:p>
        </p:txBody>
      </p:sp>
      <p:sp>
        <p:nvSpPr>
          <p:cNvPr id="15" name="Прямоугольник 14"/>
          <p:cNvSpPr/>
          <p:nvPr/>
        </p:nvSpPr>
        <p:spPr>
          <a:xfrm>
            <a:off x="6744072" y="3457932"/>
            <a:ext cx="208823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В утвержденной форма</a:t>
            </a:r>
          </a:p>
        </p:txBody>
      </p:sp>
      <p:sp>
        <p:nvSpPr>
          <p:cNvPr id="16" name="Прямоугольник 15"/>
          <p:cNvSpPr/>
          <p:nvPr/>
        </p:nvSpPr>
        <p:spPr>
          <a:xfrm>
            <a:off x="6729009" y="4520848"/>
            <a:ext cx="208823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Заверена</a:t>
            </a:r>
          </a:p>
        </p:txBody>
      </p:sp>
      <p:sp>
        <p:nvSpPr>
          <p:cNvPr id="17" name="Прямоугольник 16"/>
          <p:cNvSpPr/>
          <p:nvPr/>
        </p:nvSpPr>
        <p:spPr>
          <a:xfrm>
            <a:off x="6729009" y="5572865"/>
            <a:ext cx="208823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Соответствуют требованиям</a:t>
            </a:r>
          </a:p>
        </p:txBody>
      </p:sp>
      <p:cxnSp>
        <p:nvCxnSpPr>
          <p:cNvPr id="19" name="Прямая соединительная линия 18"/>
          <p:cNvCxnSpPr/>
          <p:nvPr/>
        </p:nvCxnSpPr>
        <p:spPr>
          <a:xfrm flipH="1">
            <a:off x="5536224" y="2640764"/>
            <a:ext cx="847808" cy="15803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5536224" y="3356993"/>
            <a:ext cx="91981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5536224" y="3645024"/>
            <a:ext cx="91981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1519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25C68B6-61C2-468F-89AB-4B9F7531AA68}" type="slidenum">
              <a:rPr lang="ru-RU" smtClean="0"/>
              <a:pPr/>
              <a:t>68</a:t>
            </a:fld>
            <a:endParaRPr lang="ru-RU"/>
          </a:p>
        </p:txBody>
      </p:sp>
      <p:sp>
        <p:nvSpPr>
          <p:cNvPr id="7" name="Прямоугольник 6"/>
          <p:cNvSpPr/>
          <p:nvPr/>
        </p:nvSpPr>
        <p:spPr>
          <a:xfrm>
            <a:off x="2998442" y="1335378"/>
            <a:ext cx="6995120" cy="461665"/>
          </a:xfrm>
          <a:prstGeom prst="rect">
            <a:avLst/>
          </a:prstGeom>
        </p:spPr>
        <p:txBody>
          <a:bodyPr wrap="square">
            <a:spAutoFit/>
          </a:bodyPr>
          <a:lstStyle/>
          <a:p>
            <a:r>
              <a:rPr lang="ru-RU" sz="2400" b="1" dirty="0">
                <a:solidFill>
                  <a:schemeClr val="accent2">
                    <a:lumMod val="75000"/>
                  </a:schemeClr>
                </a:solidFill>
                <a:latin typeface="Times New Roman" panose="02020603050405020304" pitchFamily="18" charset="0"/>
                <a:cs typeface="Times New Roman" panose="02020603050405020304" pitchFamily="18" charset="0"/>
              </a:rPr>
              <a:t>Срок учета декларации</a:t>
            </a:r>
          </a:p>
        </p:txBody>
      </p:sp>
      <p:sp>
        <p:nvSpPr>
          <p:cNvPr id="3" name="Скругленный прямоугольник 2"/>
          <p:cNvSpPr/>
          <p:nvPr/>
        </p:nvSpPr>
        <p:spPr>
          <a:xfrm>
            <a:off x="2567608" y="2354282"/>
            <a:ext cx="2252052" cy="213356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b="1" dirty="0">
                <a:solidFill>
                  <a:schemeClr val="tx2"/>
                </a:solidFill>
                <a:latin typeface="Times New Roman" panose="02020603050405020304" pitchFamily="18" charset="0"/>
                <a:cs typeface="Times New Roman" panose="02020603050405020304" pitchFamily="18" charset="0"/>
              </a:rPr>
              <a:t>Декларация</a:t>
            </a:r>
          </a:p>
        </p:txBody>
      </p:sp>
      <p:sp>
        <p:nvSpPr>
          <p:cNvPr id="8" name="Стрелка вправо 7"/>
          <p:cNvSpPr/>
          <p:nvPr/>
        </p:nvSpPr>
        <p:spPr>
          <a:xfrm>
            <a:off x="4819661" y="2579220"/>
            <a:ext cx="2910285" cy="504056"/>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a:solidFill>
                  <a:srgbClr val="C00000"/>
                </a:solidFill>
                <a:latin typeface="Times New Roman" panose="02020603050405020304" pitchFamily="18" charset="0"/>
                <a:cs typeface="Times New Roman" panose="02020603050405020304" pitchFamily="18" charset="0"/>
              </a:rPr>
              <a:t>Соответствует</a:t>
            </a:r>
          </a:p>
        </p:txBody>
      </p:sp>
      <p:sp>
        <p:nvSpPr>
          <p:cNvPr id="10" name="Овал 9"/>
          <p:cNvSpPr/>
          <p:nvPr/>
        </p:nvSpPr>
        <p:spPr>
          <a:xfrm>
            <a:off x="7760926" y="2473242"/>
            <a:ext cx="1944216" cy="716012"/>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30 рабочих дней</a:t>
            </a:r>
          </a:p>
        </p:txBody>
      </p:sp>
      <p:sp>
        <p:nvSpPr>
          <p:cNvPr id="11" name="Овал 10"/>
          <p:cNvSpPr/>
          <p:nvPr/>
        </p:nvSpPr>
        <p:spPr>
          <a:xfrm>
            <a:off x="7759816" y="3573016"/>
            <a:ext cx="1937932" cy="8070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5 рабочий дней</a:t>
            </a:r>
          </a:p>
        </p:txBody>
      </p:sp>
      <p:sp>
        <p:nvSpPr>
          <p:cNvPr id="12" name="Стрелка вправо 11"/>
          <p:cNvSpPr/>
          <p:nvPr/>
        </p:nvSpPr>
        <p:spPr>
          <a:xfrm>
            <a:off x="4813263" y="3736090"/>
            <a:ext cx="2910285" cy="504056"/>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a:solidFill>
                  <a:srgbClr val="C00000"/>
                </a:solidFill>
                <a:latin typeface="Times New Roman" panose="02020603050405020304" pitchFamily="18" charset="0"/>
                <a:cs typeface="Times New Roman" panose="02020603050405020304" pitchFamily="18" charset="0"/>
              </a:rPr>
              <a:t>Не соответствует</a:t>
            </a:r>
          </a:p>
        </p:txBody>
      </p:sp>
      <p:pic>
        <p:nvPicPr>
          <p:cNvPr id="13" name="Рисунок 12"/>
          <p:cNvPicPr>
            <a:picLocks noChangeAspect="1"/>
          </p:cNvPicPr>
          <p:nvPr/>
        </p:nvPicPr>
        <p:blipFill>
          <a:blip r:embed="rId3"/>
          <a:stretch>
            <a:fillRect/>
          </a:stretch>
        </p:blipFill>
        <p:spPr>
          <a:xfrm>
            <a:off x="4655840" y="4598250"/>
            <a:ext cx="2729880" cy="2047410"/>
          </a:xfrm>
          <a:prstGeom prst="rect">
            <a:avLst/>
          </a:prstGeom>
        </p:spPr>
      </p:pic>
    </p:spTree>
    <p:extLst>
      <p:ext uri="{BB962C8B-B14F-4D97-AF65-F5344CB8AC3E}">
        <p14:creationId xmlns:p14="http://schemas.microsoft.com/office/powerpoint/2010/main" val="10064580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Подзаголовок 5"/>
          <p:cNvSpPr>
            <a:spLocks noGrp="1"/>
          </p:cNvSpPr>
          <p:nvPr>
            <p:ph type="subTitle" idx="1"/>
          </p:nvPr>
        </p:nvSpPr>
        <p:spPr>
          <a:xfrm>
            <a:off x="1991544" y="1595988"/>
            <a:ext cx="8219256" cy="4199979"/>
          </a:xfrm>
        </p:spPr>
        <p:txBody>
          <a:bodyPr>
            <a:normAutofit/>
          </a:bodyPr>
          <a:lstStyle/>
          <a:p>
            <a:pPr indent="447675" algn="just" defTabSz="447675"/>
            <a:r>
              <a:rPr lang="ru-RU" sz="2000" b="1" dirty="0">
                <a:solidFill>
                  <a:schemeClr val="tx2">
                    <a:lumMod val="75000"/>
                  </a:schemeClr>
                </a:solidFill>
                <a:latin typeface="Times New Roman" panose="02020603050405020304" pitchFamily="18" charset="0"/>
                <a:cs typeface="Times New Roman" panose="02020603050405020304" pitchFamily="18" charset="0"/>
              </a:rPr>
              <a:t>По итогам рассмотрения заявителю направляется уведомление об учтенной или неучтенной информации</a:t>
            </a:r>
          </a:p>
          <a:p>
            <a:pPr indent="447675" algn="just" defTabSz="447675"/>
            <a:endParaRPr lang="ru-RU" sz="2000" b="1" dirty="0">
              <a:solidFill>
                <a:schemeClr val="tx2">
                  <a:lumMod val="75000"/>
                </a:schemeClr>
              </a:solidFill>
              <a:latin typeface="Times New Roman" panose="02020603050405020304" pitchFamily="18" charset="0"/>
              <a:cs typeface="Times New Roman" panose="02020603050405020304" pitchFamily="18" charset="0"/>
            </a:endParaRPr>
          </a:p>
          <a:p>
            <a:pPr indent="447675" algn="just" defTabSz="447675"/>
            <a:r>
              <a:rPr lang="ru-RU" sz="2000" b="1" dirty="0">
                <a:solidFill>
                  <a:schemeClr val="tx2">
                    <a:lumMod val="75000"/>
                  </a:schemeClr>
                </a:solidFill>
                <a:latin typeface="Times New Roman" panose="02020603050405020304" pitchFamily="18" charset="0"/>
                <a:cs typeface="Times New Roman" panose="02020603050405020304" pitchFamily="18" charset="0"/>
              </a:rPr>
              <a:t>Сведения об объектах недвижимости (адрес или описание местоположения (при отсутствии присвоенного адреса), кадастровый номер), в отношении которых рассмотрены Декларации, ежеквартально публикуются Учреждением на официальном сайте (</a:t>
            </a:r>
            <a:r>
              <a:rPr lang="en-US" sz="2000" b="1" dirty="0">
                <a:solidFill>
                  <a:schemeClr val="tx2">
                    <a:lumMod val="75000"/>
                  </a:schemeClr>
                </a:solidFill>
                <a:latin typeface="Times New Roman" panose="02020603050405020304" pitchFamily="18" charset="0"/>
                <a:cs typeface="Times New Roman" panose="02020603050405020304" pitchFamily="18" charset="0"/>
              </a:rPr>
              <a:t>https://gbunoko.ru/</a:t>
            </a:r>
            <a:r>
              <a:rPr lang="ru-RU" sz="2000" b="1" dirty="0">
                <a:solidFill>
                  <a:schemeClr val="tx2">
                    <a:lumMod val="75000"/>
                  </a:schemeClr>
                </a:solidFill>
                <a:latin typeface="Times New Roman" panose="02020603050405020304" pitchFamily="18" charset="0"/>
                <a:cs typeface="Times New Roman" panose="02020603050405020304" pitchFamily="18" charset="0"/>
              </a:rPr>
              <a:t>) не позднее </a:t>
            </a:r>
            <a:r>
              <a:rPr lang="ru-RU" sz="2000" b="1" u="sng" dirty="0">
                <a:solidFill>
                  <a:schemeClr val="accent2">
                    <a:lumMod val="75000"/>
                  </a:schemeClr>
                </a:solidFill>
                <a:latin typeface="Times New Roman" panose="02020603050405020304" pitchFamily="18" charset="0"/>
                <a:cs typeface="Times New Roman" panose="02020603050405020304" pitchFamily="18" charset="0"/>
              </a:rPr>
              <a:t>пятого числа месяца</a:t>
            </a:r>
            <a:r>
              <a:rPr lang="ru-RU" sz="2000" b="1" dirty="0">
                <a:solidFill>
                  <a:schemeClr val="tx2">
                    <a:lumMod val="75000"/>
                  </a:schemeClr>
                </a:solidFill>
                <a:latin typeface="Times New Roman" panose="02020603050405020304" pitchFamily="18" charset="0"/>
                <a:cs typeface="Times New Roman" panose="02020603050405020304" pitchFamily="18" charset="0"/>
              </a:rPr>
              <a:t>, следующего за прошедшим кварталом.</a:t>
            </a:r>
          </a:p>
        </p:txBody>
      </p:sp>
      <p:sp>
        <p:nvSpPr>
          <p:cNvPr id="4" name="Номер слайда 3"/>
          <p:cNvSpPr>
            <a:spLocks noGrp="1"/>
          </p:cNvSpPr>
          <p:nvPr>
            <p:ph type="sldNum" sz="quarter" idx="12"/>
          </p:nvPr>
        </p:nvSpPr>
        <p:spPr/>
        <p:txBody>
          <a:bodyPr/>
          <a:lstStyle/>
          <a:p>
            <a:fld id="{725C68B6-61C2-468F-89AB-4B9F7531AA68}" type="slidenum">
              <a:rPr lang="ru-RU" smtClean="0"/>
              <a:pPr/>
              <a:t>69</a:t>
            </a:fld>
            <a:endParaRPr lang="ru-RU"/>
          </a:p>
        </p:txBody>
      </p:sp>
      <p:sp>
        <p:nvSpPr>
          <p:cNvPr id="7" name="Прямоугольник 6"/>
          <p:cNvSpPr/>
          <p:nvPr/>
        </p:nvSpPr>
        <p:spPr>
          <a:xfrm>
            <a:off x="3012184" y="1035605"/>
            <a:ext cx="6995120" cy="461665"/>
          </a:xfrm>
          <a:prstGeom prst="rect">
            <a:avLst/>
          </a:prstGeom>
        </p:spPr>
        <p:txBody>
          <a:bodyPr wrap="square">
            <a:spAutoFit/>
          </a:bodyPr>
          <a:lstStyle/>
          <a:p>
            <a:r>
              <a:rPr lang="ru-RU" sz="2400" b="1" dirty="0">
                <a:solidFill>
                  <a:schemeClr val="accent2">
                    <a:lumMod val="75000"/>
                  </a:schemeClr>
                </a:solidFill>
                <a:latin typeface="Times New Roman" panose="02020603050405020304" pitchFamily="18" charset="0"/>
                <a:cs typeface="Times New Roman" panose="02020603050405020304" pitchFamily="18" charset="0"/>
              </a:rPr>
              <a:t>Итог рассмотрения декларации	</a:t>
            </a:r>
          </a:p>
        </p:txBody>
      </p:sp>
      <p:pic>
        <p:nvPicPr>
          <p:cNvPr id="2" name="Рисунок 1"/>
          <p:cNvPicPr>
            <a:picLocks noChangeAspect="1"/>
          </p:cNvPicPr>
          <p:nvPr/>
        </p:nvPicPr>
        <p:blipFill>
          <a:blip r:embed="rId3"/>
          <a:stretch>
            <a:fillRect/>
          </a:stretch>
        </p:blipFill>
        <p:spPr>
          <a:xfrm>
            <a:off x="4891100" y="4733934"/>
            <a:ext cx="3186100" cy="2124067"/>
          </a:xfrm>
          <a:prstGeom prst="rect">
            <a:avLst/>
          </a:prstGeom>
        </p:spPr>
      </p:pic>
    </p:spTree>
    <p:extLst>
      <p:ext uri="{BB962C8B-B14F-4D97-AF65-F5344CB8AC3E}">
        <p14:creationId xmlns:p14="http://schemas.microsoft.com/office/powerpoint/2010/main" val="1775280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507" name="Заголовок 2">
            <a:extLst>
              <a:ext uri="{FF2B5EF4-FFF2-40B4-BE49-F238E27FC236}">
                <a16:creationId xmlns:a16="http://schemas.microsoft.com/office/drawing/2014/main" id="{5D597816-D1F2-2C46-9A6E-6944FB8AE710}"/>
              </a:ext>
            </a:extLst>
          </p:cNvPr>
          <p:cNvSpPr txBox="1">
            <a:spLocks noChangeArrowheads="1"/>
          </p:cNvSpPr>
          <p:nvPr/>
        </p:nvSpPr>
        <p:spPr bwMode="auto">
          <a:xfrm>
            <a:off x="723900" y="796465"/>
            <a:ext cx="112664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428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spcBef>
                <a:spcPct val="0"/>
              </a:spcBef>
              <a:buFontTx/>
              <a:buNone/>
            </a:pPr>
            <a:r>
              <a:rPr lang="ru-RU" altLang="ru-RU" sz="3200" b="1" dirty="0">
                <a:latin typeface="Times New Roman" panose="02020603050405020304" pitchFamily="18" charset="0"/>
                <a:ea typeface="Calibri" panose="020F0502020204030204" pitchFamily="34" charset="0"/>
                <a:cs typeface="Times New Roman" panose="02020603050405020304" pitchFamily="18" charset="0"/>
              </a:rPr>
              <a:t>Налоговое бремя в доходах при 6% УСН на примере объекта облагаемого по ставке 2% при доходности 10-20%</a:t>
            </a:r>
            <a:endParaRPr lang="ru-RU" altLang="ru-RU" sz="3200" dirty="0">
              <a:ea typeface="Calibri" panose="020F0502020204030204" pitchFamily="34" charset="0"/>
              <a:cs typeface="Times New Roman" panose="02020603050405020304" pitchFamily="18" charset="0"/>
            </a:endParaRPr>
          </a:p>
        </p:txBody>
      </p:sp>
      <p:pic>
        <p:nvPicPr>
          <p:cNvPr id="21508" name="Диаграмма 3">
            <a:extLst>
              <a:ext uri="{FF2B5EF4-FFF2-40B4-BE49-F238E27FC236}">
                <a16:creationId xmlns:a16="http://schemas.microsoft.com/office/drawing/2014/main" id="{DBFB8349-1AAE-704E-915D-DB7584E5D6FA}"/>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 y="1890252"/>
            <a:ext cx="5156200"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Box 1">
            <a:extLst>
              <a:ext uri="{FF2B5EF4-FFF2-40B4-BE49-F238E27FC236}">
                <a16:creationId xmlns:a16="http://schemas.microsoft.com/office/drawing/2014/main" id="{7F9DD5F7-5436-3344-BAA4-BB5B89AC6E60}"/>
              </a:ext>
            </a:extLst>
          </p:cNvPr>
          <p:cNvSpPr txBox="1">
            <a:spLocks noChangeArrowheads="1"/>
          </p:cNvSpPr>
          <p:nvPr/>
        </p:nvSpPr>
        <p:spPr bwMode="auto">
          <a:xfrm>
            <a:off x="887413" y="5454705"/>
            <a:ext cx="10899775" cy="1091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ru-RU" altLang="ru-RU" sz="1800" dirty="0"/>
              <a:t>Закон одного региона может устанавливать разные ставки налога для сопоставимых по функциональному назначению объектов, но отличающимся по местоположению. Так же ставки для перечня п.2 ст. 378 НК РФ отличаются по регионам.</a:t>
            </a:r>
          </a:p>
          <a:p>
            <a:pPr>
              <a:lnSpc>
                <a:spcPct val="100000"/>
              </a:lnSpc>
              <a:spcBef>
                <a:spcPct val="0"/>
              </a:spcBef>
              <a:buFontTx/>
              <a:buNone/>
            </a:pPr>
            <a:r>
              <a:rPr lang="ru-RU" altLang="ru-RU" sz="1800" dirty="0"/>
              <a:t>Поэтому важным критерием является одинаковый </a:t>
            </a:r>
            <a:r>
              <a:rPr lang="ru-RU" altLang="ru-RU" sz="1800" b="1" dirty="0"/>
              <a:t>налоговый режим </a:t>
            </a:r>
            <a:r>
              <a:rPr lang="ru-RU" altLang="ru-RU" sz="1800" dirty="0"/>
              <a:t>объекта-оценки и объекта-аналога</a:t>
            </a:r>
          </a:p>
        </p:txBody>
      </p:sp>
      <p:graphicFrame>
        <p:nvGraphicFramePr>
          <p:cNvPr id="8" name="Диаграмма 7">
            <a:extLst>
              <a:ext uri="{FF2B5EF4-FFF2-40B4-BE49-F238E27FC236}">
                <a16:creationId xmlns:a16="http://schemas.microsoft.com/office/drawing/2014/main" id="{00000000-0008-0000-0700-000003000000}"/>
              </a:ext>
            </a:extLst>
          </p:cNvPr>
          <p:cNvGraphicFramePr>
            <a:graphicFrameLocks/>
          </p:cNvGraphicFramePr>
          <p:nvPr>
            <p:extLst>
              <p:ext uri="{D42A27DB-BD31-4B8C-83A1-F6EECF244321}">
                <p14:modId xmlns:p14="http://schemas.microsoft.com/office/powerpoint/2010/main" val="2831234542"/>
              </p:ext>
            </p:extLst>
          </p:nvPr>
        </p:nvGraphicFramePr>
        <p:xfrm>
          <a:off x="6226174" y="1863265"/>
          <a:ext cx="5764213" cy="3617912"/>
        </p:xfrm>
        <a:graphic>
          <a:graphicData uri="http://schemas.openxmlformats.org/drawingml/2006/chart">
            <c:chart xmlns:c="http://schemas.openxmlformats.org/drawingml/2006/chart" xmlns:r="http://schemas.openxmlformats.org/officeDocument/2006/relationships" r:id="rId4"/>
          </a:graphicData>
        </a:graphic>
      </p:graphicFrame>
      <p:sp>
        <p:nvSpPr>
          <p:cNvPr id="2" name="Номер слайда 1">
            <a:extLst>
              <a:ext uri="{FF2B5EF4-FFF2-40B4-BE49-F238E27FC236}">
                <a16:creationId xmlns:a16="http://schemas.microsoft.com/office/drawing/2014/main" id="{B1435C82-F565-3F49-8616-3897073951C8}"/>
              </a:ext>
            </a:extLst>
          </p:cNvPr>
          <p:cNvSpPr>
            <a:spLocks noGrp="1"/>
          </p:cNvSpPr>
          <p:nvPr>
            <p:ph type="sldNum" sz="quarter" idx="12"/>
          </p:nvPr>
        </p:nvSpPr>
        <p:spPr/>
        <p:txBody>
          <a:bodyPr/>
          <a:lstStyle/>
          <a:p>
            <a:fld id="{1B3261D6-CC2A-9E49-88E2-AEC025041568}" type="slidenum">
              <a:rPr lang="ru-RU" smtClean="0"/>
              <a:t>7</a:t>
            </a:fld>
            <a:endParaRPr lang="ru-RU"/>
          </a:p>
        </p:txBody>
      </p:sp>
    </p:spTree>
    <p:extLst>
      <p:ext uri="{BB962C8B-B14F-4D97-AF65-F5344CB8AC3E}">
        <p14:creationId xmlns:p14="http://schemas.microsoft.com/office/powerpoint/2010/main" val="9655032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7CA4F49-9757-AA44-B31E-766417EBC107}"/>
              </a:ext>
            </a:extLst>
          </p:cNvPr>
          <p:cNvSpPr>
            <a:spLocks noGrp="1"/>
          </p:cNvSpPr>
          <p:nvPr>
            <p:ph type="title"/>
          </p:nvPr>
        </p:nvSpPr>
        <p:spPr>
          <a:xfrm>
            <a:off x="838200" y="681037"/>
            <a:ext cx="10515600" cy="1325563"/>
          </a:xfrm>
        </p:spPr>
        <p:txBody>
          <a:bodyPr/>
          <a:lstStyle/>
          <a:p>
            <a:r>
              <a:rPr lang="ru-RU" b="1" dirty="0">
                <a:latin typeface="+mn-lt"/>
              </a:rPr>
              <a:t>Допущения при группировке </a:t>
            </a:r>
            <a:r>
              <a:rPr lang="ru-RU" b="1" dirty="0" err="1">
                <a:latin typeface="+mn-lt"/>
              </a:rPr>
              <a:t>ОКСов</a:t>
            </a:r>
            <a:endParaRPr lang="ru-RU" b="1" dirty="0">
              <a:latin typeface="+mn-lt"/>
            </a:endParaRPr>
          </a:p>
        </p:txBody>
      </p:sp>
      <p:sp>
        <p:nvSpPr>
          <p:cNvPr id="3" name="Объект 2">
            <a:extLst>
              <a:ext uri="{FF2B5EF4-FFF2-40B4-BE49-F238E27FC236}">
                <a16:creationId xmlns:a16="http://schemas.microsoft.com/office/drawing/2014/main" id="{662387CD-DA26-494F-8D70-877DD9A17B3C}"/>
              </a:ext>
            </a:extLst>
          </p:cNvPr>
          <p:cNvSpPr>
            <a:spLocks noGrp="1"/>
          </p:cNvSpPr>
          <p:nvPr>
            <p:ph idx="1"/>
          </p:nvPr>
        </p:nvSpPr>
        <p:spPr/>
        <p:txBody>
          <a:bodyPr>
            <a:normAutofit fontScale="70000" lnSpcReduction="20000"/>
          </a:bodyPr>
          <a:lstStyle/>
          <a:p>
            <a:pPr lvl="0"/>
            <a:r>
              <a:rPr lang="ru-RU" dirty="0"/>
              <a:t>При группировке объектов недвижимости Исполнитель руководствовался комплексной информацией и в каждом конкретном случае принимал решение в зависимости от объема и характера предоставленной информации.</a:t>
            </a:r>
          </a:p>
          <a:p>
            <a:pPr lvl="0"/>
            <a:r>
              <a:rPr lang="ru-RU" dirty="0"/>
              <a:t>Основанием для присвоения номера группы (отнесения объектов оценки в ту или иную группу) служили данные о виде объекта недвижимости, его назначении, наименовании, описательном адресе и прочие косвенными данными, позволяющими отнести объект к той или иной группе, служили данные о площади объектов, материале ограждающих конструкций, этажности объектов и пр.</a:t>
            </a:r>
          </a:p>
          <a:p>
            <a:pPr lvl="0"/>
            <a:r>
              <a:rPr lang="ru-RU" dirty="0"/>
              <a:t>При проведении оценки, для целей группировки, использовано допущение, что объекты оценки являются типичными и схожими с объектами-аналогами, представленными на рынке, имеют схожие характеристики.</a:t>
            </a:r>
          </a:p>
          <a:p>
            <a:pPr lvl="0"/>
            <a:r>
              <a:rPr lang="ru-RU" dirty="0"/>
              <a:t>В случае противоречивости информации об основных характеристиках объекта недвижимости, работники ГБУ использовали дополнительные источники информации, такие как публичная кадастровая карта </a:t>
            </a:r>
            <a:r>
              <a:rPr lang="ru-RU" dirty="0" err="1"/>
              <a:t>Росреестра</a:t>
            </a:r>
            <a:r>
              <a:rPr lang="ru-RU" dirty="0"/>
              <a:t> (</a:t>
            </a:r>
            <a:r>
              <a:rPr lang="ru-RU" dirty="0" err="1"/>
              <a:t>https</a:t>
            </a:r>
            <a:r>
              <a:rPr lang="ru-RU" dirty="0"/>
              <a:t>://</a:t>
            </a:r>
            <a:r>
              <a:rPr lang="ru-RU" dirty="0" err="1"/>
              <a:t>pkk.rosreestr.ru</a:t>
            </a:r>
            <a:r>
              <a:rPr lang="ru-RU" dirty="0"/>
              <a:t>/), открытые интернет-источники (сервисы «</a:t>
            </a:r>
            <a:r>
              <a:rPr lang="ru-RU" dirty="0" err="1"/>
              <a:t>Яндекс.Карты</a:t>
            </a:r>
            <a:r>
              <a:rPr lang="ru-RU" dirty="0"/>
              <a:t>» и «</a:t>
            </a:r>
            <a:r>
              <a:rPr lang="ru-RU" dirty="0" err="1"/>
              <a:t>Яндекс.Панорама</a:t>
            </a:r>
            <a:r>
              <a:rPr lang="ru-RU" dirty="0"/>
              <a:t>» (</a:t>
            </a:r>
            <a:r>
              <a:rPr lang="ru-RU" dirty="0" err="1"/>
              <a:t>http</a:t>
            </a:r>
            <a:r>
              <a:rPr lang="ru-RU" dirty="0"/>
              <a:t>://</a:t>
            </a:r>
            <a:r>
              <a:rPr lang="ru-RU" dirty="0" err="1"/>
              <a:t>maps.yandex.ru</a:t>
            </a:r>
            <a:r>
              <a:rPr lang="ru-RU" dirty="0"/>
              <a:t>), сервис «</a:t>
            </a:r>
            <a:r>
              <a:rPr lang="ru-RU" dirty="0" err="1"/>
              <a:t>Гугл.Карты</a:t>
            </a:r>
            <a:r>
              <a:rPr lang="ru-RU" dirty="0"/>
              <a:t>» и «</a:t>
            </a:r>
            <a:r>
              <a:rPr lang="ru-RU" dirty="0" err="1"/>
              <a:t>Гугл.Панорама</a:t>
            </a:r>
            <a:r>
              <a:rPr lang="ru-RU" dirty="0"/>
              <a:t>» (</a:t>
            </a:r>
            <a:r>
              <a:rPr lang="ru-RU" dirty="0" err="1"/>
              <a:t>https</a:t>
            </a:r>
            <a:r>
              <a:rPr lang="ru-RU" dirty="0"/>
              <a:t>://</a:t>
            </a:r>
            <a:r>
              <a:rPr lang="ru-RU" dirty="0" err="1"/>
              <a:t>www.google.ru</a:t>
            </a:r>
            <a:r>
              <a:rPr lang="ru-RU" dirty="0"/>
              <a:t>/</a:t>
            </a:r>
            <a:r>
              <a:rPr lang="ru-RU" dirty="0" err="1"/>
              <a:t>maps</a:t>
            </a:r>
            <a:r>
              <a:rPr lang="ru-RU" dirty="0"/>
              <a:t>?), онлайн-сервис 2ГИС (</a:t>
            </a:r>
            <a:r>
              <a:rPr lang="ru-RU" dirty="0" err="1"/>
              <a:t>https</a:t>
            </a:r>
            <a:r>
              <a:rPr lang="ru-RU" dirty="0"/>
              <a:t>://2gis.ru/) и данные отчета о рыночной стоимости, для более точного определения фактического использования объекта недвижимости и последующей его группировки.</a:t>
            </a:r>
          </a:p>
        </p:txBody>
      </p:sp>
      <p:sp>
        <p:nvSpPr>
          <p:cNvPr id="5" name="Номер слайда 4">
            <a:extLst>
              <a:ext uri="{FF2B5EF4-FFF2-40B4-BE49-F238E27FC236}">
                <a16:creationId xmlns:a16="http://schemas.microsoft.com/office/drawing/2014/main" id="{05C39A59-698C-AD4C-B7DB-D302431092D7}"/>
              </a:ext>
            </a:extLst>
          </p:cNvPr>
          <p:cNvSpPr>
            <a:spLocks noGrp="1"/>
          </p:cNvSpPr>
          <p:nvPr>
            <p:ph type="sldNum" sz="quarter" idx="12"/>
          </p:nvPr>
        </p:nvSpPr>
        <p:spPr/>
        <p:txBody>
          <a:bodyPr/>
          <a:lstStyle/>
          <a:p>
            <a:fld id="{1B3261D6-CC2A-9E49-88E2-AEC025041568}" type="slidenum">
              <a:rPr lang="ru-RU" smtClean="0"/>
              <a:t>70</a:t>
            </a:fld>
            <a:endParaRPr lang="ru-RU"/>
          </a:p>
        </p:txBody>
      </p:sp>
    </p:spTree>
    <p:extLst>
      <p:ext uri="{BB962C8B-B14F-4D97-AF65-F5344CB8AC3E}">
        <p14:creationId xmlns:p14="http://schemas.microsoft.com/office/powerpoint/2010/main" val="32198261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7CA4F49-9757-AA44-B31E-766417EBC107}"/>
              </a:ext>
            </a:extLst>
          </p:cNvPr>
          <p:cNvSpPr>
            <a:spLocks noGrp="1"/>
          </p:cNvSpPr>
          <p:nvPr>
            <p:ph type="title"/>
          </p:nvPr>
        </p:nvSpPr>
        <p:spPr>
          <a:xfrm>
            <a:off x="838200" y="601099"/>
            <a:ext cx="10515600" cy="1325563"/>
          </a:xfrm>
        </p:spPr>
        <p:txBody>
          <a:bodyPr/>
          <a:lstStyle/>
          <a:p>
            <a:r>
              <a:rPr lang="ru-RU" b="1" dirty="0">
                <a:latin typeface="+mn-lt"/>
              </a:rPr>
              <a:t>Допущения при группировке </a:t>
            </a:r>
            <a:r>
              <a:rPr lang="ru-RU" b="1" dirty="0" err="1">
                <a:latin typeface="+mn-lt"/>
              </a:rPr>
              <a:t>ОКСов</a:t>
            </a:r>
            <a:endParaRPr lang="ru-RU" b="1" dirty="0">
              <a:latin typeface="+mn-lt"/>
            </a:endParaRPr>
          </a:p>
        </p:txBody>
      </p:sp>
      <p:sp>
        <p:nvSpPr>
          <p:cNvPr id="3" name="Объект 2">
            <a:extLst>
              <a:ext uri="{FF2B5EF4-FFF2-40B4-BE49-F238E27FC236}">
                <a16:creationId xmlns:a16="http://schemas.microsoft.com/office/drawing/2014/main" id="{662387CD-DA26-494F-8D70-877DD9A17B3C}"/>
              </a:ext>
            </a:extLst>
          </p:cNvPr>
          <p:cNvSpPr>
            <a:spLocks noGrp="1"/>
          </p:cNvSpPr>
          <p:nvPr>
            <p:ph idx="1"/>
          </p:nvPr>
        </p:nvSpPr>
        <p:spPr>
          <a:xfrm>
            <a:off x="838200" y="1527858"/>
            <a:ext cx="10515600" cy="4649105"/>
          </a:xfrm>
        </p:spPr>
        <p:txBody>
          <a:bodyPr>
            <a:noAutofit/>
          </a:bodyPr>
          <a:lstStyle/>
          <a:p>
            <a:pPr lvl="0"/>
            <a:r>
              <a:rPr lang="ru-RU" sz="1500" dirty="0"/>
              <a:t>При отсутствии информации о наименовании и назначении объектов недвижимости для присвоения кода расчета, использовалась информация о виде разрешенного использования земельного участка, на котором они располагаются.</a:t>
            </a:r>
          </a:p>
          <a:p>
            <a:pPr lvl="0"/>
            <a:r>
              <a:rPr lang="ru-RU" sz="1500" dirty="0"/>
              <a:t>В случае невозможности однозначного отнесения объекта оценки – помещения в ту или иную группу, группа определена исходя из группы объекта оценки – здания, в котором расположено данное помещение.</a:t>
            </a:r>
          </a:p>
          <a:p>
            <a:pPr lvl="0"/>
            <a:r>
              <a:rPr lang="ru-RU" sz="1500" dirty="0"/>
              <a:t>В случае отсутствия у нежилых помещений связи с «родительским» объектом, группа у таких помещений определялась в соответствии с наименованием и назначением помещения, адресными характеристиками, а также была использована информация, содержащаяся в Перечне объектов недвижимого имущества, в отношении которых налоговая база определяется как кадастровая стоимость в соответствии с подпунктами 1 и 2 пункта 1 статьи 378.2 Налогового кодекса Российской Федерации (часть вторая). В случае вхождения объекта недвижимости в данный Перечень, объекту присваивалась подгруппа 0400 «Объекты свободного назначения, предназначенные для коммерческого использования», как наиболее вероятное фактическое использование.</a:t>
            </a:r>
          </a:p>
          <a:p>
            <a:pPr lvl="0"/>
            <a:r>
              <a:rPr lang="ru-RU" sz="1500" dirty="0"/>
              <a:t>При отсутствии информации о наименовании объектов недвижимости (пример: назначение объекта – «нежилое здание», наименование «здание») сотрудники ГБУ использовали информацию, содержащуюся в Перечне объектов недвижимого имущества, в отношении которых налоговая база определяется как кадастровая стоимость в соответствии с подпунктами 1 и 2 пункта 1 статьи 378.2 Налогового кодекса Российской Федерации (часть вторая). В случае вхождения объекта недвижимости в данный Перечень, объекту присваивалась подгруппа 0400 «Объекты свободного назначения, предназначенные для коммерческого использования», как наиболее вероятное фактическое использование.</a:t>
            </a:r>
          </a:p>
          <a:p>
            <a:pPr lvl="0"/>
            <a:r>
              <a:rPr lang="ru-RU" sz="1500" dirty="0"/>
              <a:t>в случае невозможности однозначного отнесения объекта оценки в ту или иную группу объекты недвижимости относились к подгруппе 0907 «Прочие объекты и объекты вспомогательного назначения, отнесение которых к другим группам невозможно».</a:t>
            </a:r>
          </a:p>
        </p:txBody>
      </p:sp>
      <p:sp>
        <p:nvSpPr>
          <p:cNvPr id="5" name="Номер слайда 4">
            <a:extLst>
              <a:ext uri="{FF2B5EF4-FFF2-40B4-BE49-F238E27FC236}">
                <a16:creationId xmlns:a16="http://schemas.microsoft.com/office/drawing/2014/main" id="{05C39A59-698C-AD4C-B7DB-D302431092D7}"/>
              </a:ext>
            </a:extLst>
          </p:cNvPr>
          <p:cNvSpPr>
            <a:spLocks noGrp="1"/>
          </p:cNvSpPr>
          <p:nvPr>
            <p:ph type="sldNum" sz="quarter" idx="12"/>
          </p:nvPr>
        </p:nvSpPr>
        <p:spPr/>
        <p:txBody>
          <a:bodyPr/>
          <a:lstStyle/>
          <a:p>
            <a:fld id="{1B3261D6-CC2A-9E49-88E2-AEC025041568}" type="slidenum">
              <a:rPr lang="ru-RU" smtClean="0"/>
              <a:t>71</a:t>
            </a:fld>
            <a:endParaRPr lang="ru-RU"/>
          </a:p>
        </p:txBody>
      </p:sp>
    </p:spTree>
    <p:extLst>
      <p:ext uri="{BB962C8B-B14F-4D97-AF65-F5344CB8AC3E}">
        <p14:creationId xmlns:p14="http://schemas.microsoft.com/office/powerpoint/2010/main" val="1035273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7CA4F49-9757-AA44-B31E-766417EBC107}"/>
              </a:ext>
            </a:extLst>
          </p:cNvPr>
          <p:cNvSpPr>
            <a:spLocks noGrp="1"/>
          </p:cNvSpPr>
          <p:nvPr>
            <p:ph type="title"/>
          </p:nvPr>
        </p:nvSpPr>
        <p:spPr>
          <a:xfrm>
            <a:off x="838200" y="500062"/>
            <a:ext cx="10515600" cy="1325563"/>
          </a:xfrm>
        </p:spPr>
        <p:txBody>
          <a:bodyPr/>
          <a:lstStyle/>
          <a:p>
            <a:r>
              <a:rPr lang="ru-RU" b="1" dirty="0">
                <a:latin typeface="+mn-lt"/>
              </a:rPr>
              <a:t>Допущения при группировке </a:t>
            </a:r>
            <a:r>
              <a:rPr lang="ru-RU" b="1" dirty="0" err="1">
                <a:latin typeface="+mn-lt"/>
              </a:rPr>
              <a:t>ОКСов</a:t>
            </a:r>
            <a:endParaRPr lang="ru-RU" b="1" dirty="0">
              <a:latin typeface="+mn-lt"/>
            </a:endParaRPr>
          </a:p>
        </p:txBody>
      </p:sp>
      <p:sp>
        <p:nvSpPr>
          <p:cNvPr id="3" name="Объект 2">
            <a:extLst>
              <a:ext uri="{FF2B5EF4-FFF2-40B4-BE49-F238E27FC236}">
                <a16:creationId xmlns:a16="http://schemas.microsoft.com/office/drawing/2014/main" id="{662387CD-DA26-494F-8D70-877DD9A17B3C}"/>
              </a:ext>
            </a:extLst>
          </p:cNvPr>
          <p:cNvSpPr>
            <a:spLocks noGrp="1"/>
          </p:cNvSpPr>
          <p:nvPr>
            <p:ph idx="1"/>
          </p:nvPr>
        </p:nvSpPr>
        <p:spPr/>
        <p:txBody>
          <a:bodyPr>
            <a:normAutofit fontScale="70000" lnSpcReduction="20000"/>
          </a:bodyPr>
          <a:lstStyle/>
          <a:p>
            <a:pPr lvl="0"/>
            <a:r>
              <a:rPr lang="ru-RU" dirty="0"/>
              <a:t>Сооружениям, входящим в состав Перечня объектов недвижимого имущества, в отношении которых налоговая база определяется как кадастровая стоимость в соответствии с подпунктами 1 и 2 пункта 1 статьи 378.2 Налогового кодекса Российской Федерации (часть вторая), присваивалась Группа 4. «Объекты коммерческого назначения, предназначенные для оказания услуг населению, включая многофункционального назначения».</a:t>
            </a:r>
          </a:p>
          <a:p>
            <a:pPr lvl="0"/>
            <a:r>
              <a:rPr lang="ru-RU" dirty="0"/>
              <a:t>Для помещений с наименованием «Нежилое помещение», с назначением «нежилое», специалисты Учреждения использовали неформализованное описание об объекте. (пример: объект с КН 52:03:0120008:1197 «помещение», описание адреса Нижегородская обл., г. Шахунья, ул. Пархоменко, д.28, гараж № 213, был отнесен в подгруппу 0303).</a:t>
            </a:r>
          </a:p>
          <a:p>
            <a:pPr lvl="0"/>
            <a:r>
              <a:rPr lang="ru-RU" dirty="0"/>
              <a:t>Объектам недвижимости с назначением «Жилое» или «Нежилое» и наименованием «Жилой дом», «Дачный дом», которые расположены на территории садоводческих, огороднических товариществ, была присвоена подгруппа 0206.</a:t>
            </a:r>
          </a:p>
          <a:p>
            <a:pPr lvl="0"/>
            <a:r>
              <a:rPr lang="ru-RU" dirty="0"/>
              <a:t>Учреждением самостоятельно добавлены коды функциональных групп в дополнение к уже имеющимся кодам (Приложение № 2 Методических указаний) с учетом специфики рынка объектов недвижимости региона.</a:t>
            </a:r>
          </a:p>
        </p:txBody>
      </p:sp>
      <p:sp>
        <p:nvSpPr>
          <p:cNvPr id="5" name="Номер слайда 4">
            <a:extLst>
              <a:ext uri="{FF2B5EF4-FFF2-40B4-BE49-F238E27FC236}">
                <a16:creationId xmlns:a16="http://schemas.microsoft.com/office/drawing/2014/main" id="{05C39A59-698C-AD4C-B7DB-D302431092D7}"/>
              </a:ext>
            </a:extLst>
          </p:cNvPr>
          <p:cNvSpPr>
            <a:spLocks noGrp="1"/>
          </p:cNvSpPr>
          <p:nvPr>
            <p:ph type="sldNum" sz="quarter" idx="12"/>
          </p:nvPr>
        </p:nvSpPr>
        <p:spPr/>
        <p:txBody>
          <a:bodyPr/>
          <a:lstStyle/>
          <a:p>
            <a:fld id="{1B3261D6-CC2A-9E49-88E2-AEC025041568}" type="slidenum">
              <a:rPr lang="ru-RU" smtClean="0"/>
              <a:t>72</a:t>
            </a:fld>
            <a:endParaRPr lang="ru-RU" dirty="0"/>
          </a:p>
        </p:txBody>
      </p:sp>
    </p:spTree>
    <p:extLst>
      <p:ext uri="{BB962C8B-B14F-4D97-AF65-F5344CB8AC3E}">
        <p14:creationId xmlns:p14="http://schemas.microsoft.com/office/powerpoint/2010/main" val="42323438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7CA4F49-9757-AA44-B31E-766417EBC107}"/>
              </a:ext>
            </a:extLst>
          </p:cNvPr>
          <p:cNvSpPr>
            <a:spLocks noGrp="1"/>
          </p:cNvSpPr>
          <p:nvPr>
            <p:ph type="title"/>
          </p:nvPr>
        </p:nvSpPr>
        <p:spPr>
          <a:xfrm>
            <a:off x="838200" y="-86696"/>
            <a:ext cx="10515600" cy="915035"/>
          </a:xfrm>
        </p:spPr>
        <p:txBody>
          <a:bodyPr/>
          <a:lstStyle/>
          <a:p>
            <a:r>
              <a:rPr lang="ru-RU" b="1" dirty="0">
                <a:latin typeface="+mn-lt"/>
              </a:rPr>
              <a:t>Подходы и методы к оценке</a:t>
            </a:r>
          </a:p>
        </p:txBody>
      </p:sp>
      <p:sp>
        <p:nvSpPr>
          <p:cNvPr id="5" name="Номер слайда 4">
            <a:extLst>
              <a:ext uri="{FF2B5EF4-FFF2-40B4-BE49-F238E27FC236}">
                <a16:creationId xmlns:a16="http://schemas.microsoft.com/office/drawing/2014/main" id="{05C39A59-698C-AD4C-B7DB-D302431092D7}"/>
              </a:ext>
            </a:extLst>
          </p:cNvPr>
          <p:cNvSpPr>
            <a:spLocks noGrp="1"/>
          </p:cNvSpPr>
          <p:nvPr>
            <p:ph type="sldNum" sz="quarter" idx="12"/>
          </p:nvPr>
        </p:nvSpPr>
        <p:spPr/>
        <p:txBody>
          <a:bodyPr/>
          <a:lstStyle/>
          <a:p>
            <a:fld id="{1B3261D6-CC2A-9E49-88E2-AEC025041568}" type="slidenum">
              <a:rPr lang="ru-RU" smtClean="0"/>
              <a:t>73</a:t>
            </a:fld>
            <a:endParaRPr lang="ru-RU" dirty="0"/>
          </a:p>
        </p:txBody>
      </p:sp>
      <p:graphicFrame>
        <p:nvGraphicFramePr>
          <p:cNvPr id="7" name="Объект 6">
            <a:extLst>
              <a:ext uri="{FF2B5EF4-FFF2-40B4-BE49-F238E27FC236}">
                <a16:creationId xmlns:a16="http://schemas.microsoft.com/office/drawing/2014/main" id="{701AD04E-88ED-A343-B74D-7815EFB59E2B}"/>
              </a:ext>
            </a:extLst>
          </p:cNvPr>
          <p:cNvGraphicFramePr>
            <a:graphicFrameLocks noGrp="1"/>
          </p:cNvGraphicFramePr>
          <p:nvPr>
            <p:ph idx="1"/>
            <p:extLst>
              <p:ext uri="{D42A27DB-BD31-4B8C-83A1-F6EECF244321}">
                <p14:modId xmlns:p14="http://schemas.microsoft.com/office/powerpoint/2010/main" val="2459567866"/>
              </p:ext>
            </p:extLst>
          </p:nvPr>
        </p:nvGraphicFramePr>
        <p:xfrm>
          <a:off x="731518" y="548640"/>
          <a:ext cx="10622281" cy="6086688"/>
        </p:xfrm>
        <a:graphic>
          <a:graphicData uri="http://schemas.openxmlformats.org/drawingml/2006/table">
            <a:tbl>
              <a:tblPr>
                <a:tableStyleId>{5C22544A-7EE6-4342-B048-85BDC9FD1C3A}</a:tableStyleId>
              </a:tblPr>
              <a:tblGrid>
                <a:gridCol w="866529">
                  <a:extLst>
                    <a:ext uri="{9D8B030D-6E8A-4147-A177-3AD203B41FA5}">
                      <a16:colId xmlns:a16="http://schemas.microsoft.com/office/drawing/2014/main" val="712107420"/>
                    </a:ext>
                  </a:extLst>
                </a:gridCol>
                <a:gridCol w="1129777">
                  <a:extLst>
                    <a:ext uri="{9D8B030D-6E8A-4147-A177-3AD203B41FA5}">
                      <a16:colId xmlns:a16="http://schemas.microsoft.com/office/drawing/2014/main" val="2993829532"/>
                    </a:ext>
                  </a:extLst>
                </a:gridCol>
                <a:gridCol w="1634337">
                  <a:extLst>
                    <a:ext uri="{9D8B030D-6E8A-4147-A177-3AD203B41FA5}">
                      <a16:colId xmlns:a16="http://schemas.microsoft.com/office/drawing/2014/main" val="463208938"/>
                    </a:ext>
                  </a:extLst>
                </a:gridCol>
                <a:gridCol w="6991638">
                  <a:extLst>
                    <a:ext uri="{9D8B030D-6E8A-4147-A177-3AD203B41FA5}">
                      <a16:colId xmlns:a16="http://schemas.microsoft.com/office/drawing/2014/main" val="2954164391"/>
                    </a:ext>
                  </a:extLst>
                </a:gridCol>
              </a:tblGrid>
              <a:tr h="123886">
                <a:tc rowSpan="24">
                  <a:txBody>
                    <a:bodyPr/>
                    <a:lstStyle/>
                    <a:p>
                      <a:pPr algn="ctr">
                        <a:lnSpc>
                          <a:spcPct val="106000"/>
                        </a:lnSpc>
                        <a:spcAft>
                          <a:spcPts val="0"/>
                        </a:spcAft>
                      </a:pPr>
                      <a:r>
                        <a:rPr lang="ru-RU" sz="1200" b="1" dirty="0">
                          <a:effectLst/>
                        </a:rPr>
                        <a:t>4 группа. Объекты коммерческого назначения, предназначенные для оказания услуг населению, включая многофункционального назначения</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978" marR="46978" marT="0" marB="0" anchor="ctr"/>
                </a:tc>
                <a:tc rowSpan="3">
                  <a:txBody>
                    <a:bodyPr/>
                    <a:lstStyle/>
                    <a:p>
                      <a:pPr algn="ctr">
                        <a:lnSpc>
                          <a:spcPct val="106000"/>
                        </a:lnSpc>
                        <a:spcAft>
                          <a:spcPts val="0"/>
                        </a:spcAft>
                      </a:pPr>
                      <a:r>
                        <a:rPr lang="ru-RU" sz="1200">
                          <a:effectLst/>
                        </a:rPr>
                        <a:t>4.1.1.1</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6978" marR="46978" marT="0" marB="0" anchor="ctr"/>
                </a:tc>
                <a:tc>
                  <a:txBody>
                    <a:bodyPr/>
                    <a:lstStyle/>
                    <a:p>
                      <a:pPr algn="ctr">
                        <a:lnSpc>
                          <a:spcPct val="106000"/>
                        </a:lnSpc>
                        <a:spcAft>
                          <a:spcPts val="0"/>
                        </a:spcAft>
                      </a:pPr>
                      <a:r>
                        <a:rPr lang="ru-RU" sz="1200" dirty="0">
                          <a:effectLst/>
                        </a:rPr>
                        <a:t>Доходный</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978" marR="46978" marT="0" marB="0" anchor="ctr"/>
                </a:tc>
                <a:tc>
                  <a:txBody>
                    <a:bodyPr/>
                    <a:lstStyle/>
                    <a:p>
                      <a:pPr algn="ctr">
                        <a:lnSpc>
                          <a:spcPct val="106000"/>
                        </a:lnSpc>
                        <a:spcAft>
                          <a:spcPts val="0"/>
                        </a:spcAft>
                      </a:pPr>
                      <a:r>
                        <a:rPr lang="ru-RU" sz="1200">
                          <a:effectLst/>
                        </a:rPr>
                        <a:t>Не применялся</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6978" marR="46978" marT="0" marB="0" anchor="ctr"/>
                </a:tc>
                <a:extLst>
                  <a:ext uri="{0D108BD9-81ED-4DB2-BD59-A6C34878D82A}">
                    <a16:rowId xmlns:a16="http://schemas.microsoft.com/office/drawing/2014/main" val="1253532073"/>
                  </a:ext>
                </a:extLst>
              </a:tr>
              <a:tr h="123886">
                <a:tc vMerge="1">
                  <a:txBody>
                    <a:bodyPr/>
                    <a:lstStyle/>
                    <a:p>
                      <a:endParaRPr lang="ru-RU"/>
                    </a:p>
                  </a:txBody>
                  <a:tcPr/>
                </a:tc>
                <a:tc vMerge="1">
                  <a:txBody>
                    <a:bodyPr/>
                    <a:lstStyle/>
                    <a:p>
                      <a:endParaRPr lang="ru-RU"/>
                    </a:p>
                  </a:txBody>
                  <a:tcPr/>
                </a:tc>
                <a:tc>
                  <a:txBody>
                    <a:bodyPr/>
                    <a:lstStyle/>
                    <a:p>
                      <a:pPr algn="ctr">
                        <a:lnSpc>
                          <a:spcPct val="106000"/>
                        </a:lnSpc>
                        <a:spcAft>
                          <a:spcPts val="0"/>
                        </a:spcAft>
                      </a:pPr>
                      <a:r>
                        <a:rPr lang="ru-RU" sz="1200">
                          <a:effectLst/>
                        </a:rPr>
                        <a:t>Сравнительный</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6978" marR="46978" marT="0" marB="0" anchor="ctr"/>
                </a:tc>
                <a:tc>
                  <a:txBody>
                    <a:bodyPr/>
                    <a:lstStyle/>
                    <a:p>
                      <a:pPr algn="ctr">
                        <a:lnSpc>
                          <a:spcPct val="106000"/>
                        </a:lnSpc>
                        <a:spcAft>
                          <a:spcPts val="0"/>
                        </a:spcAft>
                      </a:pPr>
                      <a:r>
                        <a:rPr lang="ru-RU" sz="1200">
                          <a:effectLst/>
                        </a:rPr>
                        <a:t>Не применялся</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6978" marR="46978" marT="0" marB="0" anchor="ctr"/>
                </a:tc>
                <a:extLst>
                  <a:ext uri="{0D108BD9-81ED-4DB2-BD59-A6C34878D82A}">
                    <a16:rowId xmlns:a16="http://schemas.microsoft.com/office/drawing/2014/main" val="618247189"/>
                  </a:ext>
                </a:extLst>
              </a:tr>
              <a:tr h="643962">
                <a:tc vMerge="1">
                  <a:txBody>
                    <a:bodyPr/>
                    <a:lstStyle/>
                    <a:p>
                      <a:endParaRPr lang="ru-RU"/>
                    </a:p>
                  </a:txBody>
                  <a:tcPr/>
                </a:tc>
                <a:tc vMerge="1">
                  <a:txBody>
                    <a:bodyPr/>
                    <a:lstStyle/>
                    <a:p>
                      <a:endParaRPr lang="ru-RU"/>
                    </a:p>
                  </a:txBody>
                  <a:tcPr/>
                </a:tc>
                <a:tc>
                  <a:txBody>
                    <a:bodyPr/>
                    <a:lstStyle/>
                    <a:p>
                      <a:pPr algn="ctr">
                        <a:lnSpc>
                          <a:spcPct val="106000"/>
                        </a:lnSpc>
                        <a:spcAft>
                          <a:spcPts val="0"/>
                        </a:spcAft>
                      </a:pPr>
                      <a:r>
                        <a:rPr lang="ru-RU" sz="1200">
                          <a:effectLst/>
                        </a:rPr>
                        <a:t>Затратный</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6978" marR="46978" marT="0" marB="0" anchor="ctr"/>
                </a:tc>
                <a:tc>
                  <a:txBody>
                    <a:bodyPr/>
                    <a:lstStyle/>
                    <a:p>
                      <a:pPr algn="ctr">
                        <a:lnSpc>
                          <a:spcPct val="106000"/>
                        </a:lnSpc>
                        <a:spcAft>
                          <a:spcPts val="0"/>
                        </a:spcAft>
                      </a:pPr>
                      <a:r>
                        <a:rPr lang="ru-RU" sz="1200" dirty="0">
                          <a:effectLst/>
                        </a:rPr>
                        <a:t>Метод моделирования в рамках затратного подхода (определение зависимости затрат от удельных показателей затрат на создание (замещение, воспроизводство) аналогичных объектов)</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978" marR="46978" marT="0" marB="0" anchor="ctr"/>
                </a:tc>
                <a:extLst>
                  <a:ext uri="{0D108BD9-81ED-4DB2-BD59-A6C34878D82A}">
                    <a16:rowId xmlns:a16="http://schemas.microsoft.com/office/drawing/2014/main" val="2613298741"/>
                  </a:ext>
                </a:extLst>
              </a:tr>
              <a:tr h="123886">
                <a:tc vMerge="1">
                  <a:txBody>
                    <a:bodyPr/>
                    <a:lstStyle/>
                    <a:p>
                      <a:endParaRPr lang="ru-RU"/>
                    </a:p>
                  </a:txBody>
                  <a:tcPr/>
                </a:tc>
                <a:tc rowSpan="3">
                  <a:txBody>
                    <a:bodyPr/>
                    <a:lstStyle/>
                    <a:p>
                      <a:pPr algn="ctr">
                        <a:lnSpc>
                          <a:spcPct val="106000"/>
                        </a:lnSpc>
                        <a:spcAft>
                          <a:spcPts val="0"/>
                        </a:spcAft>
                      </a:pPr>
                      <a:r>
                        <a:rPr lang="ru-RU" sz="1200">
                          <a:effectLst/>
                        </a:rPr>
                        <a:t>4.1.1.2</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6978" marR="46978" marT="0" marB="0" anchor="ctr"/>
                </a:tc>
                <a:tc>
                  <a:txBody>
                    <a:bodyPr/>
                    <a:lstStyle/>
                    <a:p>
                      <a:pPr algn="ctr">
                        <a:lnSpc>
                          <a:spcPct val="106000"/>
                        </a:lnSpc>
                        <a:spcAft>
                          <a:spcPts val="0"/>
                        </a:spcAft>
                      </a:pPr>
                      <a:r>
                        <a:rPr lang="ru-RU" sz="1200">
                          <a:effectLst/>
                        </a:rPr>
                        <a:t>Доходный</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6978" marR="46978" marT="0" marB="0" anchor="ctr"/>
                </a:tc>
                <a:tc>
                  <a:txBody>
                    <a:bodyPr/>
                    <a:lstStyle/>
                    <a:p>
                      <a:pPr algn="ctr">
                        <a:lnSpc>
                          <a:spcPct val="106000"/>
                        </a:lnSpc>
                        <a:spcAft>
                          <a:spcPts val="0"/>
                        </a:spcAft>
                      </a:pPr>
                      <a:r>
                        <a:rPr lang="ru-RU" sz="1200">
                          <a:effectLst/>
                        </a:rPr>
                        <a:t>Не применялся</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6978" marR="46978" marT="0" marB="0" anchor="ctr"/>
                </a:tc>
                <a:extLst>
                  <a:ext uri="{0D108BD9-81ED-4DB2-BD59-A6C34878D82A}">
                    <a16:rowId xmlns:a16="http://schemas.microsoft.com/office/drawing/2014/main" val="3541228604"/>
                  </a:ext>
                </a:extLst>
              </a:tr>
              <a:tr h="253904">
                <a:tc vMerge="1">
                  <a:txBody>
                    <a:bodyPr/>
                    <a:lstStyle/>
                    <a:p>
                      <a:endParaRPr lang="ru-RU"/>
                    </a:p>
                  </a:txBody>
                  <a:tcPr/>
                </a:tc>
                <a:tc vMerge="1">
                  <a:txBody>
                    <a:bodyPr/>
                    <a:lstStyle/>
                    <a:p>
                      <a:endParaRPr lang="ru-RU"/>
                    </a:p>
                  </a:txBody>
                  <a:tcPr/>
                </a:tc>
                <a:tc>
                  <a:txBody>
                    <a:bodyPr/>
                    <a:lstStyle/>
                    <a:p>
                      <a:pPr algn="ctr">
                        <a:lnSpc>
                          <a:spcPct val="106000"/>
                        </a:lnSpc>
                        <a:spcAft>
                          <a:spcPts val="0"/>
                        </a:spcAft>
                      </a:pPr>
                      <a:r>
                        <a:rPr lang="ru-RU" sz="1200">
                          <a:effectLst/>
                        </a:rPr>
                        <a:t>Сравнительный</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6978" marR="46978" marT="0" marB="0" anchor="ctr"/>
                </a:tc>
                <a:tc>
                  <a:txBody>
                    <a:bodyPr/>
                    <a:lstStyle/>
                    <a:p>
                      <a:pPr algn="ctr">
                        <a:lnSpc>
                          <a:spcPct val="106000"/>
                        </a:lnSpc>
                        <a:spcAft>
                          <a:spcPts val="0"/>
                        </a:spcAft>
                      </a:pPr>
                      <a:r>
                        <a:rPr lang="ru-RU" sz="1200">
                          <a:effectLst/>
                        </a:rPr>
                        <a:t>Метод моделирования на основе удельных показателей кадастровой стоимости (УПКС)</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6978" marR="46978" marT="0" marB="0" anchor="ctr"/>
                </a:tc>
                <a:extLst>
                  <a:ext uri="{0D108BD9-81ED-4DB2-BD59-A6C34878D82A}">
                    <a16:rowId xmlns:a16="http://schemas.microsoft.com/office/drawing/2014/main" val="4098442982"/>
                  </a:ext>
                </a:extLst>
              </a:tr>
              <a:tr h="123886">
                <a:tc vMerge="1">
                  <a:txBody>
                    <a:bodyPr/>
                    <a:lstStyle/>
                    <a:p>
                      <a:endParaRPr lang="ru-RU"/>
                    </a:p>
                  </a:txBody>
                  <a:tcPr/>
                </a:tc>
                <a:tc vMerge="1">
                  <a:txBody>
                    <a:bodyPr/>
                    <a:lstStyle/>
                    <a:p>
                      <a:endParaRPr lang="ru-RU"/>
                    </a:p>
                  </a:txBody>
                  <a:tcPr/>
                </a:tc>
                <a:tc>
                  <a:txBody>
                    <a:bodyPr/>
                    <a:lstStyle/>
                    <a:p>
                      <a:pPr algn="ctr">
                        <a:lnSpc>
                          <a:spcPct val="106000"/>
                        </a:lnSpc>
                        <a:spcAft>
                          <a:spcPts val="0"/>
                        </a:spcAft>
                      </a:pPr>
                      <a:r>
                        <a:rPr lang="ru-RU" sz="1200">
                          <a:effectLst/>
                        </a:rPr>
                        <a:t>Затратный</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6978" marR="46978" marT="0" marB="0" anchor="ctr"/>
                </a:tc>
                <a:tc>
                  <a:txBody>
                    <a:bodyPr/>
                    <a:lstStyle/>
                    <a:p>
                      <a:pPr algn="ctr">
                        <a:lnSpc>
                          <a:spcPct val="106000"/>
                        </a:lnSpc>
                        <a:spcAft>
                          <a:spcPts val="0"/>
                        </a:spcAft>
                      </a:pPr>
                      <a:r>
                        <a:rPr lang="ru-RU" sz="1200">
                          <a:effectLst/>
                        </a:rPr>
                        <a:t>Не применялся</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6978" marR="46978" marT="0" marB="0" anchor="ctr"/>
                </a:tc>
                <a:extLst>
                  <a:ext uri="{0D108BD9-81ED-4DB2-BD59-A6C34878D82A}">
                    <a16:rowId xmlns:a16="http://schemas.microsoft.com/office/drawing/2014/main" val="3139668895"/>
                  </a:ext>
                </a:extLst>
              </a:tr>
              <a:tr h="123886">
                <a:tc vMerge="1">
                  <a:txBody>
                    <a:bodyPr/>
                    <a:lstStyle/>
                    <a:p>
                      <a:endParaRPr lang="ru-RU"/>
                    </a:p>
                  </a:txBody>
                  <a:tcPr/>
                </a:tc>
                <a:tc rowSpan="3">
                  <a:txBody>
                    <a:bodyPr/>
                    <a:lstStyle/>
                    <a:p>
                      <a:pPr algn="ctr">
                        <a:lnSpc>
                          <a:spcPct val="106000"/>
                        </a:lnSpc>
                        <a:spcAft>
                          <a:spcPts val="0"/>
                        </a:spcAft>
                      </a:pPr>
                      <a:r>
                        <a:rPr lang="ru-RU" sz="1200">
                          <a:effectLst/>
                        </a:rPr>
                        <a:t>4.1.2.1</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6978" marR="46978" marT="0" marB="0" anchor="ctr"/>
                </a:tc>
                <a:tc>
                  <a:txBody>
                    <a:bodyPr/>
                    <a:lstStyle/>
                    <a:p>
                      <a:pPr algn="ctr">
                        <a:lnSpc>
                          <a:spcPct val="106000"/>
                        </a:lnSpc>
                        <a:spcAft>
                          <a:spcPts val="0"/>
                        </a:spcAft>
                      </a:pPr>
                      <a:r>
                        <a:rPr lang="ru-RU" sz="1200">
                          <a:effectLst/>
                        </a:rPr>
                        <a:t>Доходный</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6978" marR="46978" marT="0" marB="0" anchor="ctr"/>
                </a:tc>
                <a:tc>
                  <a:txBody>
                    <a:bodyPr/>
                    <a:lstStyle/>
                    <a:p>
                      <a:pPr algn="ctr">
                        <a:lnSpc>
                          <a:spcPct val="106000"/>
                        </a:lnSpc>
                        <a:spcAft>
                          <a:spcPts val="0"/>
                        </a:spcAft>
                      </a:pPr>
                      <a:r>
                        <a:rPr lang="ru-RU" sz="1200">
                          <a:effectLst/>
                        </a:rPr>
                        <a:t>Не применялся</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6978" marR="46978" marT="0" marB="0" anchor="ctr"/>
                </a:tc>
                <a:extLst>
                  <a:ext uri="{0D108BD9-81ED-4DB2-BD59-A6C34878D82A}">
                    <a16:rowId xmlns:a16="http://schemas.microsoft.com/office/drawing/2014/main" val="2836901840"/>
                  </a:ext>
                </a:extLst>
              </a:tr>
              <a:tr h="124732">
                <a:tc vMerge="1">
                  <a:txBody>
                    <a:bodyPr/>
                    <a:lstStyle/>
                    <a:p>
                      <a:endParaRPr lang="ru-RU"/>
                    </a:p>
                  </a:txBody>
                  <a:tcPr/>
                </a:tc>
                <a:tc vMerge="1">
                  <a:txBody>
                    <a:bodyPr/>
                    <a:lstStyle/>
                    <a:p>
                      <a:endParaRPr lang="ru-RU"/>
                    </a:p>
                  </a:txBody>
                  <a:tcPr/>
                </a:tc>
                <a:tc>
                  <a:txBody>
                    <a:bodyPr/>
                    <a:lstStyle/>
                    <a:p>
                      <a:pPr algn="ctr">
                        <a:lnSpc>
                          <a:spcPct val="106000"/>
                        </a:lnSpc>
                        <a:spcAft>
                          <a:spcPts val="0"/>
                        </a:spcAft>
                      </a:pPr>
                      <a:r>
                        <a:rPr lang="ru-RU" sz="1200">
                          <a:effectLst/>
                        </a:rPr>
                        <a:t>Сравнительный</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6978" marR="46978" marT="0" marB="0" anchor="ctr"/>
                </a:tc>
                <a:tc>
                  <a:txBody>
                    <a:bodyPr/>
                    <a:lstStyle/>
                    <a:p>
                      <a:pPr algn="ctr">
                        <a:lnSpc>
                          <a:spcPct val="106000"/>
                        </a:lnSpc>
                        <a:spcAft>
                          <a:spcPts val="0"/>
                        </a:spcAft>
                      </a:pPr>
                      <a:r>
                        <a:rPr lang="ru-RU" sz="1200">
                          <a:effectLst/>
                        </a:rPr>
                        <a:t>Не применялся</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6978" marR="46978" marT="0" marB="0" anchor="ctr"/>
                </a:tc>
                <a:extLst>
                  <a:ext uri="{0D108BD9-81ED-4DB2-BD59-A6C34878D82A}">
                    <a16:rowId xmlns:a16="http://schemas.microsoft.com/office/drawing/2014/main" val="4022216139"/>
                  </a:ext>
                </a:extLst>
              </a:tr>
              <a:tr h="643962">
                <a:tc vMerge="1">
                  <a:txBody>
                    <a:bodyPr/>
                    <a:lstStyle/>
                    <a:p>
                      <a:endParaRPr lang="ru-RU"/>
                    </a:p>
                  </a:txBody>
                  <a:tcPr/>
                </a:tc>
                <a:tc vMerge="1">
                  <a:txBody>
                    <a:bodyPr/>
                    <a:lstStyle/>
                    <a:p>
                      <a:endParaRPr lang="ru-RU"/>
                    </a:p>
                  </a:txBody>
                  <a:tcPr/>
                </a:tc>
                <a:tc>
                  <a:txBody>
                    <a:bodyPr/>
                    <a:lstStyle/>
                    <a:p>
                      <a:pPr algn="ctr">
                        <a:lnSpc>
                          <a:spcPct val="106000"/>
                        </a:lnSpc>
                        <a:spcAft>
                          <a:spcPts val="0"/>
                        </a:spcAft>
                      </a:pPr>
                      <a:r>
                        <a:rPr lang="ru-RU" sz="1200" dirty="0">
                          <a:effectLst/>
                        </a:rPr>
                        <a:t>Затратный</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978" marR="46978" marT="0" marB="0" anchor="ctr"/>
                </a:tc>
                <a:tc>
                  <a:txBody>
                    <a:bodyPr/>
                    <a:lstStyle/>
                    <a:p>
                      <a:pPr algn="ctr">
                        <a:lnSpc>
                          <a:spcPct val="106000"/>
                        </a:lnSpc>
                        <a:spcAft>
                          <a:spcPts val="0"/>
                        </a:spcAft>
                      </a:pPr>
                      <a:r>
                        <a:rPr lang="ru-RU" sz="1200">
                          <a:effectLst/>
                        </a:rPr>
                        <a:t>Метод моделирования в рамках затратного подхода (определение зависимости затрат от удельных показателей затрат на создание (замещение, воспроизводство) аналогичных объектов)</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6978" marR="46978" marT="0" marB="0" anchor="ctr"/>
                </a:tc>
                <a:extLst>
                  <a:ext uri="{0D108BD9-81ED-4DB2-BD59-A6C34878D82A}">
                    <a16:rowId xmlns:a16="http://schemas.microsoft.com/office/drawing/2014/main" val="3662833613"/>
                  </a:ext>
                </a:extLst>
              </a:tr>
              <a:tr h="123886">
                <a:tc vMerge="1">
                  <a:txBody>
                    <a:bodyPr/>
                    <a:lstStyle/>
                    <a:p>
                      <a:endParaRPr lang="ru-RU"/>
                    </a:p>
                  </a:txBody>
                  <a:tcPr/>
                </a:tc>
                <a:tc rowSpan="3">
                  <a:txBody>
                    <a:bodyPr/>
                    <a:lstStyle/>
                    <a:p>
                      <a:pPr algn="ctr">
                        <a:lnSpc>
                          <a:spcPct val="106000"/>
                        </a:lnSpc>
                        <a:spcAft>
                          <a:spcPts val="0"/>
                        </a:spcAft>
                      </a:pPr>
                      <a:r>
                        <a:rPr lang="ru-RU" sz="1200">
                          <a:effectLst/>
                        </a:rPr>
                        <a:t>4.1.2.2</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6978" marR="46978" marT="0" marB="0" anchor="ctr"/>
                </a:tc>
                <a:tc>
                  <a:txBody>
                    <a:bodyPr/>
                    <a:lstStyle/>
                    <a:p>
                      <a:pPr algn="ctr">
                        <a:lnSpc>
                          <a:spcPct val="106000"/>
                        </a:lnSpc>
                        <a:spcAft>
                          <a:spcPts val="0"/>
                        </a:spcAft>
                      </a:pPr>
                      <a:r>
                        <a:rPr lang="ru-RU" sz="1200">
                          <a:effectLst/>
                        </a:rPr>
                        <a:t>Доходный</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6978" marR="46978" marT="0" marB="0" anchor="ctr"/>
                </a:tc>
                <a:tc>
                  <a:txBody>
                    <a:bodyPr/>
                    <a:lstStyle/>
                    <a:p>
                      <a:pPr algn="ctr">
                        <a:lnSpc>
                          <a:spcPct val="106000"/>
                        </a:lnSpc>
                        <a:spcAft>
                          <a:spcPts val="0"/>
                        </a:spcAft>
                      </a:pPr>
                      <a:r>
                        <a:rPr lang="ru-RU" sz="1200">
                          <a:effectLst/>
                        </a:rPr>
                        <a:t>Не применялся</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6978" marR="46978" marT="0" marB="0" anchor="ctr"/>
                </a:tc>
                <a:extLst>
                  <a:ext uri="{0D108BD9-81ED-4DB2-BD59-A6C34878D82A}">
                    <a16:rowId xmlns:a16="http://schemas.microsoft.com/office/drawing/2014/main" val="377796740"/>
                  </a:ext>
                </a:extLst>
              </a:tr>
              <a:tr h="253904">
                <a:tc vMerge="1">
                  <a:txBody>
                    <a:bodyPr/>
                    <a:lstStyle/>
                    <a:p>
                      <a:endParaRPr lang="ru-RU"/>
                    </a:p>
                  </a:txBody>
                  <a:tcPr/>
                </a:tc>
                <a:tc vMerge="1">
                  <a:txBody>
                    <a:bodyPr/>
                    <a:lstStyle/>
                    <a:p>
                      <a:endParaRPr lang="ru-RU"/>
                    </a:p>
                  </a:txBody>
                  <a:tcPr/>
                </a:tc>
                <a:tc>
                  <a:txBody>
                    <a:bodyPr/>
                    <a:lstStyle/>
                    <a:p>
                      <a:pPr algn="ctr">
                        <a:lnSpc>
                          <a:spcPct val="106000"/>
                        </a:lnSpc>
                        <a:spcAft>
                          <a:spcPts val="0"/>
                        </a:spcAft>
                      </a:pPr>
                      <a:r>
                        <a:rPr lang="ru-RU" sz="1200">
                          <a:effectLst/>
                        </a:rPr>
                        <a:t>Сравнительный</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6978" marR="46978" marT="0" marB="0" anchor="ctr"/>
                </a:tc>
                <a:tc>
                  <a:txBody>
                    <a:bodyPr/>
                    <a:lstStyle/>
                    <a:p>
                      <a:pPr algn="ctr">
                        <a:lnSpc>
                          <a:spcPct val="106000"/>
                        </a:lnSpc>
                        <a:spcAft>
                          <a:spcPts val="0"/>
                        </a:spcAft>
                      </a:pPr>
                      <a:r>
                        <a:rPr lang="ru-RU" sz="1200">
                          <a:effectLst/>
                        </a:rPr>
                        <a:t>Метод моделирования на основе удельных показателей кадастровой стоимости (УПКС)</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6978" marR="46978" marT="0" marB="0" anchor="ctr"/>
                </a:tc>
                <a:extLst>
                  <a:ext uri="{0D108BD9-81ED-4DB2-BD59-A6C34878D82A}">
                    <a16:rowId xmlns:a16="http://schemas.microsoft.com/office/drawing/2014/main" val="1132713993"/>
                  </a:ext>
                </a:extLst>
              </a:tr>
              <a:tr h="123886">
                <a:tc vMerge="1">
                  <a:txBody>
                    <a:bodyPr/>
                    <a:lstStyle/>
                    <a:p>
                      <a:endParaRPr lang="ru-RU"/>
                    </a:p>
                  </a:txBody>
                  <a:tcPr/>
                </a:tc>
                <a:tc vMerge="1">
                  <a:txBody>
                    <a:bodyPr/>
                    <a:lstStyle/>
                    <a:p>
                      <a:endParaRPr lang="ru-RU"/>
                    </a:p>
                  </a:txBody>
                  <a:tcPr/>
                </a:tc>
                <a:tc>
                  <a:txBody>
                    <a:bodyPr/>
                    <a:lstStyle/>
                    <a:p>
                      <a:pPr algn="ctr">
                        <a:lnSpc>
                          <a:spcPct val="106000"/>
                        </a:lnSpc>
                        <a:spcAft>
                          <a:spcPts val="0"/>
                        </a:spcAft>
                      </a:pPr>
                      <a:r>
                        <a:rPr lang="ru-RU" sz="1200">
                          <a:effectLst/>
                        </a:rPr>
                        <a:t>Затратный</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6978" marR="46978" marT="0" marB="0" anchor="ctr"/>
                </a:tc>
                <a:tc>
                  <a:txBody>
                    <a:bodyPr/>
                    <a:lstStyle/>
                    <a:p>
                      <a:pPr algn="ctr">
                        <a:lnSpc>
                          <a:spcPct val="106000"/>
                        </a:lnSpc>
                        <a:spcAft>
                          <a:spcPts val="0"/>
                        </a:spcAft>
                      </a:pPr>
                      <a:r>
                        <a:rPr lang="ru-RU" sz="1200">
                          <a:effectLst/>
                        </a:rPr>
                        <a:t>Не применялся</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6978" marR="46978" marT="0" marB="0" anchor="ctr"/>
                </a:tc>
                <a:extLst>
                  <a:ext uri="{0D108BD9-81ED-4DB2-BD59-A6C34878D82A}">
                    <a16:rowId xmlns:a16="http://schemas.microsoft.com/office/drawing/2014/main" val="769068267"/>
                  </a:ext>
                </a:extLst>
              </a:tr>
              <a:tr h="123886">
                <a:tc vMerge="1">
                  <a:txBody>
                    <a:bodyPr/>
                    <a:lstStyle/>
                    <a:p>
                      <a:endParaRPr lang="ru-RU"/>
                    </a:p>
                  </a:txBody>
                  <a:tcPr/>
                </a:tc>
                <a:tc rowSpan="3">
                  <a:txBody>
                    <a:bodyPr/>
                    <a:lstStyle/>
                    <a:p>
                      <a:pPr algn="ctr">
                        <a:lnSpc>
                          <a:spcPct val="106000"/>
                        </a:lnSpc>
                        <a:spcAft>
                          <a:spcPts val="0"/>
                        </a:spcAft>
                      </a:pPr>
                      <a:r>
                        <a:rPr lang="ru-RU" sz="1200">
                          <a:effectLst/>
                        </a:rPr>
                        <a:t>4.1.3.1</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6978" marR="46978" marT="0" marB="0" anchor="ctr"/>
                </a:tc>
                <a:tc>
                  <a:txBody>
                    <a:bodyPr/>
                    <a:lstStyle/>
                    <a:p>
                      <a:pPr algn="ctr">
                        <a:lnSpc>
                          <a:spcPct val="106000"/>
                        </a:lnSpc>
                        <a:spcAft>
                          <a:spcPts val="0"/>
                        </a:spcAft>
                      </a:pPr>
                      <a:r>
                        <a:rPr lang="ru-RU" sz="1200">
                          <a:effectLst/>
                        </a:rPr>
                        <a:t>Доходный</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6978" marR="46978" marT="0" marB="0" anchor="ctr"/>
                </a:tc>
                <a:tc>
                  <a:txBody>
                    <a:bodyPr/>
                    <a:lstStyle/>
                    <a:p>
                      <a:pPr algn="ctr">
                        <a:lnSpc>
                          <a:spcPct val="106000"/>
                        </a:lnSpc>
                        <a:spcAft>
                          <a:spcPts val="0"/>
                        </a:spcAft>
                      </a:pPr>
                      <a:r>
                        <a:rPr lang="ru-RU" sz="1200">
                          <a:effectLst/>
                        </a:rPr>
                        <a:t>Не применялся</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6978" marR="46978" marT="0" marB="0" anchor="ctr"/>
                </a:tc>
                <a:extLst>
                  <a:ext uri="{0D108BD9-81ED-4DB2-BD59-A6C34878D82A}">
                    <a16:rowId xmlns:a16="http://schemas.microsoft.com/office/drawing/2014/main" val="3756128882"/>
                  </a:ext>
                </a:extLst>
              </a:tr>
              <a:tr h="123886">
                <a:tc vMerge="1">
                  <a:txBody>
                    <a:bodyPr/>
                    <a:lstStyle/>
                    <a:p>
                      <a:endParaRPr lang="ru-RU"/>
                    </a:p>
                  </a:txBody>
                  <a:tcPr/>
                </a:tc>
                <a:tc vMerge="1">
                  <a:txBody>
                    <a:bodyPr/>
                    <a:lstStyle/>
                    <a:p>
                      <a:endParaRPr lang="ru-RU"/>
                    </a:p>
                  </a:txBody>
                  <a:tcPr/>
                </a:tc>
                <a:tc>
                  <a:txBody>
                    <a:bodyPr/>
                    <a:lstStyle/>
                    <a:p>
                      <a:pPr algn="ctr">
                        <a:lnSpc>
                          <a:spcPct val="106000"/>
                        </a:lnSpc>
                        <a:spcAft>
                          <a:spcPts val="0"/>
                        </a:spcAft>
                      </a:pPr>
                      <a:r>
                        <a:rPr lang="ru-RU" sz="1200">
                          <a:effectLst/>
                        </a:rPr>
                        <a:t>Сравнительный</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6978" marR="46978" marT="0" marB="0" anchor="ctr"/>
                </a:tc>
                <a:tc>
                  <a:txBody>
                    <a:bodyPr/>
                    <a:lstStyle/>
                    <a:p>
                      <a:pPr algn="ctr">
                        <a:lnSpc>
                          <a:spcPct val="106000"/>
                        </a:lnSpc>
                        <a:spcAft>
                          <a:spcPts val="0"/>
                        </a:spcAft>
                      </a:pPr>
                      <a:r>
                        <a:rPr lang="ru-RU" sz="1200">
                          <a:effectLst/>
                        </a:rPr>
                        <a:t>Не применялся</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6978" marR="46978" marT="0" marB="0" anchor="ctr"/>
                </a:tc>
                <a:extLst>
                  <a:ext uri="{0D108BD9-81ED-4DB2-BD59-A6C34878D82A}">
                    <a16:rowId xmlns:a16="http://schemas.microsoft.com/office/drawing/2014/main" val="765721241"/>
                  </a:ext>
                </a:extLst>
              </a:tr>
              <a:tr h="643962">
                <a:tc vMerge="1">
                  <a:txBody>
                    <a:bodyPr/>
                    <a:lstStyle/>
                    <a:p>
                      <a:endParaRPr lang="ru-RU"/>
                    </a:p>
                  </a:txBody>
                  <a:tcPr/>
                </a:tc>
                <a:tc vMerge="1">
                  <a:txBody>
                    <a:bodyPr/>
                    <a:lstStyle/>
                    <a:p>
                      <a:endParaRPr lang="ru-RU"/>
                    </a:p>
                  </a:txBody>
                  <a:tcPr/>
                </a:tc>
                <a:tc>
                  <a:txBody>
                    <a:bodyPr/>
                    <a:lstStyle/>
                    <a:p>
                      <a:pPr algn="ctr">
                        <a:lnSpc>
                          <a:spcPct val="106000"/>
                        </a:lnSpc>
                        <a:spcAft>
                          <a:spcPts val="0"/>
                        </a:spcAft>
                      </a:pPr>
                      <a:r>
                        <a:rPr lang="ru-RU" sz="1200">
                          <a:effectLst/>
                        </a:rPr>
                        <a:t>Затратный</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6978" marR="46978" marT="0" marB="0" anchor="ctr"/>
                </a:tc>
                <a:tc>
                  <a:txBody>
                    <a:bodyPr/>
                    <a:lstStyle/>
                    <a:p>
                      <a:pPr algn="ctr">
                        <a:lnSpc>
                          <a:spcPct val="106000"/>
                        </a:lnSpc>
                        <a:spcAft>
                          <a:spcPts val="0"/>
                        </a:spcAft>
                      </a:pPr>
                      <a:r>
                        <a:rPr lang="ru-RU" sz="1200">
                          <a:effectLst/>
                        </a:rPr>
                        <a:t>Метод моделирования в рамках затратного подхода (определение зависимости затрат от удельных показателей затрат на создание (замещение, воспроизводство) аналогичных объектов)</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6978" marR="46978" marT="0" marB="0" anchor="ctr"/>
                </a:tc>
                <a:extLst>
                  <a:ext uri="{0D108BD9-81ED-4DB2-BD59-A6C34878D82A}">
                    <a16:rowId xmlns:a16="http://schemas.microsoft.com/office/drawing/2014/main" val="3485504847"/>
                  </a:ext>
                </a:extLst>
              </a:tr>
              <a:tr h="123886">
                <a:tc vMerge="1">
                  <a:txBody>
                    <a:bodyPr/>
                    <a:lstStyle/>
                    <a:p>
                      <a:endParaRPr lang="ru-RU"/>
                    </a:p>
                  </a:txBody>
                  <a:tcPr/>
                </a:tc>
                <a:tc rowSpan="3">
                  <a:txBody>
                    <a:bodyPr/>
                    <a:lstStyle/>
                    <a:p>
                      <a:pPr algn="ctr">
                        <a:lnSpc>
                          <a:spcPct val="106000"/>
                        </a:lnSpc>
                        <a:spcAft>
                          <a:spcPts val="0"/>
                        </a:spcAft>
                      </a:pPr>
                      <a:r>
                        <a:rPr lang="ru-RU" sz="1200">
                          <a:effectLst/>
                        </a:rPr>
                        <a:t>4.1.3.2</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6978" marR="46978" marT="0" marB="0" anchor="ctr"/>
                </a:tc>
                <a:tc>
                  <a:txBody>
                    <a:bodyPr/>
                    <a:lstStyle/>
                    <a:p>
                      <a:pPr algn="ctr">
                        <a:lnSpc>
                          <a:spcPct val="106000"/>
                        </a:lnSpc>
                        <a:spcAft>
                          <a:spcPts val="0"/>
                        </a:spcAft>
                      </a:pPr>
                      <a:r>
                        <a:rPr lang="ru-RU" sz="1200">
                          <a:effectLst/>
                        </a:rPr>
                        <a:t>Доходный</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6978" marR="46978" marT="0" marB="0" anchor="ctr"/>
                </a:tc>
                <a:tc>
                  <a:txBody>
                    <a:bodyPr/>
                    <a:lstStyle/>
                    <a:p>
                      <a:pPr algn="ctr">
                        <a:lnSpc>
                          <a:spcPct val="106000"/>
                        </a:lnSpc>
                        <a:spcAft>
                          <a:spcPts val="0"/>
                        </a:spcAft>
                      </a:pPr>
                      <a:r>
                        <a:rPr lang="ru-RU" sz="1200">
                          <a:effectLst/>
                        </a:rPr>
                        <a:t>Не применялся</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6978" marR="46978" marT="0" marB="0" anchor="ctr"/>
                </a:tc>
                <a:extLst>
                  <a:ext uri="{0D108BD9-81ED-4DB2-BD59-A6C34878D82A}">
                    <a16:rowId xmlns:a16="http://schemas.microsoft.com/office/drawing/2014/main" val="2197479595"/>
                  </a:ext>
                </a:extLst>
              </a:tr>
              <a:tr h="253904">
                <a:tc vMerge="1">
                  <a:txBody>
                    <a:bodyPr/>
                    <a:lstStyle/>
                    <a:p>
                      <a:endParaRPr lang="ru-RU"/>
                    </a:p>
                  </a:txBody>
                  <a:tcPr/>
                </a:tc>
                <a:tc vMerge="1">
                  <a:txBody>
                    <a:bodyPr/>
                    <a:lstStyle/>
                    <a:p>
                      <a:endParaRPr lang="ru-RU"/>
                    </a:p>
                  </a:txBody>
                  <a:tcPr/>
                </a:tc>
                <a:tc>
                  <a:txBody>
                    <a:bodyPr/>
                    <a:lstStyle/>
                    <a:p>
                      <a:pPr algn="ctr">
                        <a:lnSpc>
                          <a:spcPct val="106000"/>
                        </a:lnSpc>
                        <a:spcAft>
                          <a:spcPts val="0"/>
                        </a:spcAft>
                      </a:pPr>
                      <a:r>
                        <a:rPr lang="ru-RU" sz="1200">
                          <a:effectLst/>
                        </a:rPr>
                        <a:t>Сравнительный</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6978" marR="46978" marT="0" marB="0" anchor="ctr"/>
                </a:tc>
                <a:tc>
                  <a:txBody>
                    <a:bodyPr/>
                    <a:lstStyle/>
                    <a:p>
                      <a:pPr algn="ctr">
                        <a:lnSpc>
                          <a:spcPct val="106000"/>
                        </a:lnSpc>
                        <a:spcAft>
                          <a:spcPts val="0"/>
                        </a:spcAft>
                      </a:pPr>
                      <a:r>
                        <a:rPr lang="ru-RU" sz="1200">
                          <a:effectLst/>
                        </a:rPr>
                        <a:t>Метод моделирования на основе удельных показателей кадастровой стоимости (УПКС)</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6978" marR="46978" marT="0" marB="0" anchor="ctr"/>
                </a:tc>
                <a:extLst>
                  <a:ext uri="{0D108BD9-81ED-4DB2-BD59-A6C34878D82A}">
                    <a16:rowId xmlns:a16="http://schemas.microsoft.com/office/drawing/2014/main" val="2334073745"/>
                  </a:ext>
                </a:extLst>
              </a:tr>
              <a:tr h="123886">
                <a:tc vMerge="1">
                  <a:txBody>
                    <a:bodyPr/>
                    <a:lstStyle/>
                    <a:p>
                      <a:endParaRPr lang="ru-RU"/>
                    </a:p>
                  </a:txBody>
                  <a:tcPr/>
                </a:tc>
                <a:tc vMerge="1">
                  <a:txBody>
                    <a:bodyPr/>
                    <a:lstStyle/>
                    <a:p>
                      <a:endParaRPr lang="ru-RU"/>
                    </a:p>
                  </a:txBody>
                  <a:tcPr/>
                </a:tc>
                <a:tc>
                  <a:txBody>
                    <a:bodyPr/>
                    <a:lstStyle/>
                    <a:p>
                      <a:pPr algn="ctr">
                        <a:lnSpc>
                          <a:spcPct val="106000"/>
                        </a:lnSpc>
                        <a:spcAft>
                          <a:spcPts val="0"/>
                        </a:spcAft>
                      </a:pPr>
                      <a:r>
                        <a:rPr lang="ru-RU" sz="1200">
                          <a:effectLst/>
                        </a:rPr>
                        <a:t>Затратный</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6978" marR="46978" marT="0" marB="0" anchor="ctr"/>
                </a:tc>
                <a:tc>
                  <a:txBody>
                    <a:bodyPr/>
                    <a:lstStyle/>
                    <a:p>
                      <a:pPr algn="ctr">
                        <a:lnSpc>
                          <a:spcPct val="106000"/>
                        </a:lnSpc>
                        <a:spcAft>
                          <a:spcPts val="0"/>
                        </a:spcAft>
                      </a:pPr>
                      <a:r>
                        <a:rPr lang="ru-RU" sz="1200">
                          <a:effectLst/>
                        </a:rPr>
                        <a:t>Не применялся</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6978" marR="46978" marT="0" marB="0" anchor="ctr"/>
                </a:tc>
                <a:extLst>
                  <a:ext uri="{0D108BD9-81ED-4DB2-BD59-A6C34878D82A}">
                    <a16:rowId xmlns:a16="http://schemas.microsoft.com/office/drawing/2014/main" val="2610754371"/>
                  </a:ext>
                </a:extLst>
              </a:tr>
              <a:tr h="123886">
                <a:tc vMerge="1">
                  <a:txBody>
                    <a:bodyPr/>
                    <a:lstStyle/>
                    <a:p>
                      <a:endParaRPr lang="ru-RU"/>
                    </a:p>
                  </a:txBody>
                  <a:tcPr/>
                </a:tc>
                <a:tc rowSpan="3">
                  <a:txBody>
                    <a:bodyPr/>
                    <a:lstStyle/>
                    <a:p>
                      <a:pPr algn="ctr">
                        <a:lnSpc>
                          <a:spcPct val="106000"/>
                        </a:lnSpc>
                        <a:spcAft>
                          <a:spcPts val="0"/>
                        </a:spcAft>
                      </a:pPr>
                      <a:r>
                        <a:rPr lang="ru-RU" sz="1200">
                          <a:effectLst/>
                        </a:rPr>
                        <a:t>4.2</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6978" marR="46978" marT="0" marB="0" anchor="ctr"/>
                </a:tc>
                <a:tc>
                  <a:txBody>
                    <a:bodyPr/>
                    <a:lstStyle/>
                    <a:p>
                      <a:pPr algn="ctr">
                        <a:lnSpc>
                          <a:spcPct val="106000"/>
                        </a:lnSpc>
                        <a:spcAft>
                          <a:spcPts val="0"/>
                        </a:spcAft>
                      </a:pPr>
                      <a:r>
                        <a:rPr lang="ru-RU" sz="1200">
                          <a:effectLst/>
                        </a:rPr>
                        <a:t>Доходный</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6978" marR="46978" marT="0" marB="0" anchor="ctr"/>
                </a:tc>
                <a:tc>
                  <a:txBody>
                    <a:bodyPr/>
                    <a:lstStyle/>
                    <a:p>
                      <a:pPr algn="ctr">
                        <a:lnSpc>
                          <a:spcPct val="106000"/>
                        </a:lnSpc>
                        <a:spcAft>
                          <a:spcPts val="0"/>
                        </a:spcAft>
                      </a:pPr>
                      <a:r>
                        <a:rPr lang="ru-RU" sz="1200">
                          <a:effectLst/>
                        </a:rPr>
                        <a:t>Не применялся</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6978" marR="46978" marT="0" marB="0" anchor="ctr"/>
                </a:tc>
                <a:extLst>
                  <a:ext uri="{0D108BD9-81ED-4DB2-BD59-A6C34878D82A}">
                    <a16:rowId xmlns:a16="http://schemas.microsoft.com/office/drawing/2014/main" val="70789779"/>
                  </a:ext>
                </a:extLst>
              </a:tr>
              <a:tr h="253904">
                <a:tc vMerge="1">
                  <a:txBody>
                    <a:bodyPr/>
                    <a:lstStyle/>
                    <a:p>
                      <a:endParaRPr lang="ru-RU"/>
                    </a:p>
                  </a:txBody>
                  <a:tcPr/>
                </a:tc>
                <a:tc vMerge="1">
                  <a:txBody>
                    <a:bodyPr/>
                    <a:lstStyle/>
                    <a:p>
                      <a:endParaRPr lang="ru-RU"/>
                    </a:p>
                  </a:txBody>
                  <a:tcPr/>
                </a:tc>
                <a:tc>
                  <a:txBody>
                    <a:bodyPr/>
                    <a:lstStyle/>
                    <a:p>
                      <a:pPr algn="ctr">
                        <a:lnSpc>
                          <a:spcPct val="106000"/>
                        </a:lnSpc>
                        <a:spcAft>
                          <a:spcPts val="0"/>
                        </a:spcAft>
                      </a:pPr>
                      <a:r>
                        <a:rPr lang="ru-RU" sz="1200">
                          <a:effectLst/>
                        </a:rPr>
                        <a:t>Сравнительный</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6978" marR="46978" marT="0" marB="0" anchor="ctr"/>
                </a:tc>
                <a:tc>
                  <a:txBody>
                    <a:bodyPr/>
                    <a:lstStyle/>
                    <a:p>
                      <a:pPr algn="ctr">
                        <a:lnSpc>
                          <a:spcPct val="106000"/>
                        </a:lnSpc>
                        <a:spcAft>
                          <a:spcPts val="0"/>
                        </a:spcAft>
                      </a:pPr>
                      <a:r>
                        <a:rPr lang="ru-RU" sz="1200">
                          <a:effectLst/>
                        </a:rPr>
                        <a:t>Метод моделирования на основе удельных показателей кадастровой стоимости (УПКС)</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6978" marR="46978" marT="0" marB="0" anchor="ctr"/>
                </a:tc>
                <a:extLst>
                  <a:ext uri="{0D108BD9-81ED-4DB2-BD59-A6C34878D82A}">
                    <a16:rowId xmlns:a16="http://schemas.microsoft.com/office/drawing/2014/main" val="284165343"/>
                  </a:ext>
                </a:extLst>
              </a:tr>
              <a:tr h="123886">
                <a:tc vMerge="1">
                  <a:txBody>
                    <a:bodyPr/>
                    <a:lstStyle/>
                    <a:p>
                      <a:endParaRPr lang="ru-RU"/>
                    </a:p>
                  </a:txBody>
                  <a:tcPr/>
                </a:tc>
                <a:tc vMerge="1">
                  <a:txBody>
                    <a:bodyPr/>
                    <a:lstStyle/>
                    <a:p>
                      <a:endParaRPr lang="ru-RU"/>
                    </a:p>
                  </a:txBody>
                  <a:tcPr/>
                </a:tc>
                <a:tc>
                  <a:txBody>
                    <a:bodyPr/>
                    <a:lstStyle/>
                    <a:p>
                      <a:pPr algn="ctr">
                        <a:lnSpc>
                          <a:spcPct val="106000"/>
                        </a:lnSpc>
                        <a:spcAft>
                          <a:spcPts val="0"/>
                        </a:spcAft>
                      </a:pPr>
                      <a:r>
                        <a:rPr lang="ru-RU" sz="1200">
                          <a:effectLst/>
                        </a:rPr>
                        <a:t>Затратный</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6978" marR="46978" marT="0" marB="0" anchor="ctr"/>
                </a:tc>
                <a:tc>
                  <a:txBody>
                    <a:bodyPr/>
                    <a:lstStyle/>
                    <a:p>
                      <a:pPr algn="ctr">
                        <a:lnSpc>
                          <a:spcPct val="106000"/>
                        </a:lnSpc>
                        <a:spcAft>
                          <a:spcPts val="0"/>
                        </a:spcAft>
                      </a:pPr>
                      <a:r>
                        <a:rPr lang="ru-RU" sz="1200">
                          <a:effectLst/>
                        </a:rPr>
                        <a:t>Не применялся</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6978" marR="46978" marT="0" marB="0" anchor="ctr"/>
                </a:tc>
                <a:extLst>
                  <a:ext uri="{0D108BD9-81ED-4DB2-BD59-A6C34878D82A}">
                    <a16:rowId xmlns:a16="http://schemas.microsoft.com/office/drawing/2014/main" val="1710656150"/>
                  </a:ext>
                </a:extLst>
              </a:tr>
              <a:tr h="123886">
                <a:tc vMerge="1">
                  <a:txBody>
                    <a:bodyPr/>
                    <a:lstStyle/>
                    <a:p>
                      <a:endParaRPr lang="ru-RU"/>
                    </a:p>
                  </a:txBody>
                  <a:tcPr/>
                </a:tc>
                <a:tc rowSpan="3">
                  <a:txBody>
                    <a:bodyPr/>
                    <a:lstStyle/>
                    <a:p>
                      <a:pPr algn="ctr">
                        <a:lnSpc>
                          <a:spcPct val="106000"/>
                        </a:lnSpc>
                        <a:spcAft>
                          <a:spcPts val="0"/>
                        </a:spcAft>
                      </a:pPr>
                      <a:r>
                        <a:rPr lang="ru-RU" sz="1200">
                          <a:effectLst/>
                        </a:rPr>
                        <a:t>4.3</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6978" marR="46978" marT="0" marB="0" anchor="ctr"/>
                </a:tc>
                <a:tc>
                  <a:txBody>
                    <a:bodyPr/>
                    <a:lstStyle/>
                    <a:p>
                      <a:pPr algn="ctr">
                        <a:lnSpc>
                          <a:spcPct val="106000"/>
                        </a:lnSpc>
                        <a:spcAft>
                          <a:spcPts val="0"/>
                        </a:spcAft>
                      </a:pPr>
                      <a:r>
                        <a:rPr lang="ru-RU" sz="1200">
                          <a:effectLst/>
                        </a:rPr>
                        <a:t>Доходный</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6978" marR="46978" marT="0" marB="0" anchor="ctr"/>
                </a:tc>
                <a:tc>
                  <a:txBody>
                    <a:bodyPr/>
                    <a:lstStyle/>
                    <a:p>
                      <a:pPr algn="ctr">
                        <a:lnSpc>
                          <a:spcPct val="106000"/>
                        </a:lnSpc>
                        <a:spcAft>
                          <a:spcPts val="0"/>
                        </a:spcAft>
                      </a:pPr>
                      <a:r>
                        <a:rPr lang="ru-RU" sz="1200">
                          <a:effectLst/>
                        </a:rPr>
                        <a:t>Не применялся</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6978" marR="46978" marT="0" marB="0" anchor="ctr"/>
                </a:tc>
                <a:extLst>
                  <a:ext uri="{0D108BD9-81ED-4DB2-BD59-A6C34878D82A}">
                    <a16:rowId xmlns:a16="http://schemas.microsoft.com/office/drawing/2014/main" val="966335336"/>
                  </a:ext>
                </a:extLst>
              </a:tr>
              <a:tr h="124732">
                <a:tc vMerge="1">
                  <a:txBody>
                    <a:bodyPr/>
                    <a:lstStyle/>
                    <a:p>
                      <a:endParaRPr lang="ru-RU"/>
                    </a:p>
                  </a:txBody>
                  <a:tcPr/>
                </a:tc>
                <a:tc vMerge="1">
                  <a:txBody>
                    <a:bodyPr/>
                    <a:lstStyle/>
                    <a:p>
                      <a:endParaRPr lang="ru-RU"/>
                    </a:p>
                  </a:txBody>
                  <a:tcPr/>
                </a:tc>
                <a:tc>
                  <a:txBody>
                    <a:bodyPr/>
                    <a:lstStyle/>
                    <a:p>
                      <a:pPr algn="ctr">
                        <a:lnSpc>
                          <a:spcPct val="106000"/>
                        </a:lnSpc>
                        <a:spcAft>
                          <a:spcPts val="0"/>
                        </a:spcAft>
                      </a:pPr>
                      <a:r>
                        <a:rPr lang="ru-RU" sz="1200">
                          <a:effectLst/>
                        </a:rPr>
                        <a:t>Сравнительный</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6978" marR="46978" marT="0" marB="0" anchor="ctr"/>
                </a:tc>
                <a:tc>
                  <a:txBody>
                    <a:bodyPr/>
                    <a:lstStyle/>
                    <a:p>
                      <a:pPr algn="ctr">
                        <a:lnSpc>
                          <a:spcPct val="106000"/>
                        </a:lnSpc>
                        <a:spcAft>
                          <a:spcPts val="0"/>
                        </a:spcAft>
                      </a:pPr>
                      <a:r>
                        <a:rPr lang="ru-RU" sz="1200">
                          <a:effectLst/>
                        </a:rPr>
                        <a:t>Метод индексации прошлых результатов</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6978" marR="46978" marT="0" marB="0" anchor="ctr"/>
                </a:tc>
                <a:extLst>
                  <a:ext uri="{0D108BD9-81ED-4DB2-BD59-A6C34878D82A}">
                    <a16:rowId xmlns:a16="http://schemas.microsoft.com/office/drawing/2014/main" val="3203867731"/>
                  </a:ext>
                </a:extLst>
              </a:tr>
              <a:tr h="124732">
                <a:tc vMerge="1">
                  <a:txBody>
                    <a:bodyPr/>
                    <a:lstStyle/>
                    <a:p>
                      <a:endParaRPr lang="ru-RU"/>
                    </a:p>
                  </a:txBody>
                  <a:tcPr/>
                </a:tc>
                <a:tc vMerge="1">
                  <a:txBody>
                    <a:bodyPr/>
                    <a:lstStyle/>
                    <a:p>
                      <a:endParaRPr lang="ru-RU"/>
                    </a:p>
                  </a:txBody>
                  <a:tcPr/>
                </a:tc>
                <a:tc>
                  <a:txBody>
                    <a:bodyPr/>
                    <a:lstStyle/>
                    <a:p>
                      <a:pPr algn="ctr">
                        <a:lnSpc>
                          <a:spcPct val="106000"/>
                        </a:lnSpc>
                        <a:spcAft>
                          <a:spcPts val="0"/>
                        </a:spcAft>
                      </a:pPr>
                      <a:r>
                        <a:rPr lang="ru-RU" sz="1200">
                          <a:effectLst/>
                        </a:rPr>
                        <a:t>Затратный</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6978" marR="46978" marT="0" marB="0" anchor="ctr"/>
                </a:tc>
                <a:tc>
                  <a:txBody>
                    <a:bodyPr/>
                    <a:lstStyle/>
                    <a:p>
                      <a:pPr algn="ctr">
                        <a:lnSpc>
                          <a:spcPct val="106000"/>
                        </a:lnSpc>
                        <a:spcAft>
                          <a:spcPts val="0"/>
                        </a:spcAft>
                      </a:pPr>
                      <a:r>
                        <a:rPr lang="ru-RU" sz="1200" dirty="0">
                          <a:effectLst/>
                        </a:rPr>
                        <a:t>Не применялся</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978" marR="46978" marT="0" marB="0" anchor="ctr"/>
                </a:tc>
                <a:extLst>
                  <a:ext uri="{0D108BD9-81ED-4DB2-BD59-A6C34878D82A}">
                    <a16:rowId xmlns:a16="http://schemas.microsoft.com/office/drawing/2014/main" val="3219013518"/>
                  </a:ext>
                </a:extLst>
              </a:tr>
            </a:tbl>
          </a:graphicData>
        </a:graphic>
      </p:graphicFrame>
    </p:spTree>
    <p:extLst>
      <p:ext uri="{BB962C8B-B14F-4D97-AF65-F5344CB8AC3E}">
        <p14:creationId xmlns:p14="http://schemas.microsoft.com/office/powerpoint/2010/main" val="11272578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7CA4F49-9757-AA44-B31E-766417EBC107}"/>
              </a:ext>
            </a:extLst>
          </p:cNvPr>
          <p:cNvSpPr>
            <a:spLocks noGrp="1"/>
          </p:cNvSpPr>
          <p:nvPr>
            <p:ph type="title"/>
          </p:nvPr>
        </p:nvSpPr>
        <p:spPr>
          <a:xfrm>
            <a:off x="838200" y="984766"/>
            <a:ext cx="10801574" cy="915035"/>
          </a:xfrm>
        </p:spPr>
        <p:txBody>
          <a:bodyPr>
            <a:normAutofit fontScale="90000"/>
          </a:bodyPr>
          <a:lstStyle/>
          <a:p>
            <a:r>
              <a:rPr lang="ru-RU" sz="4000" b="1" dirty="0">
                <a:latin typeface="+mn-lt"/>
              </a:rPr>
              <a:t>Основные этапы процедуры оценки при затратном подходе:</a:t>
            </a:r>
          </a:p>
        </p:txBody>
      </p:sp>
      <p:sp>
        <p:nvSpPr>
          <p:cNvPr id="5" name="Номер слайда 4">
            <a:extLst>
              <a:ext uri="{FF2B5EF4-FFF2-40B4-BE49-F238E27FC236}">
                <a16:creationId xmlns:a16="http://schemas.microsoft.com/office/drawing/2014/main" id="{05C39A59-698C-AD4C-B7DB-D302431092D7}"/>
              </a:ext>
            </a:extLst>
          </p:cNvPr>
          <p:cNvSpPr>
            <a:spLocks noGrp="1"/>
          </p:cNvSpPr>
          <p:nvPr>
            <p:ph type="sldNum" sz="quarter" idx="12"/>
          </p:nvPr>
        </p:nvSpPr>
        <p:spPr/>
        <p:txBody>
          <a:bodyPr/>
          <a:lstStyle/>
          <a:p>
            <a:fld id="{1B3261D6-CC2A-9E49-88E2-AEC025041568}" type="slidenum">
              <a:rPr lang="ru-RU" smtClean="0"/>
              <a:t>74</a:t>
            </a:fld>
            <a:endParaRPr lang="ru-RU" dirty="0"/>
          </a:p>
        </p:txBody>
      </p:sp>
      <p:sp>
        <p:nvSpPr>
          <p:cNvPr id="9" name="Объект 8">
            <a:extLst>
              <a:ext uri="{FF2B5EF4-FFF2-40B4-BE49-F238E27FC236}">
                <a16:creationId xmlns:a16="http://schemas.microsoft.com/office/drawing/2014/main" id="{C70636CC-A939-7A41-9508-8C4546A267BE}"/>
              </a:ext>
            </a:extLst>
          </p:cNvPr>
          <p:cNvSpPr>
            <a:spLocks noGrp="1"/>
          </p:cNvSpPr>
          <p:nvPr>
            <p:ph idx="1"/>
          </p:nvPr>
        </p:nvSpPr>
        <p:spPr>
          <a:xfrm>
            <a:off x="838200" y="2359206"/>
            <a:ext cx="10515600" cy="4351338"/>
          </a:xfrm>
        </p:spPr>
        <p:txBody>
          <a:bodyPr/>
          <a:lstStyle/>
          <a:p>
            <a:r>
              <a:rPr lang="ru-RU" dirty="0"/>
              <a:t>определение суммы затрат на строительство оцениваемого объекта недвижимости;</a:t>
            </a:r>
          </a:p>
          <a:p>
            <a:r>
              <a:rPr lang="ru-RU" dirty="0"/>
              <a:t>определение прибыли предпринимателя;</a:t>
            </a:r>
          </a:p>
          <a:p>
            <a:r>
              <a:rPr lang="ru-RU" dirty="0"/>
              <a:t>определение величины износа и </a:t>
            </a:r>
            <a:r>
              <a:rPr lang="ru-RU" dirty="0" err="1"/>
              <a:t>устареваний</a:t>
            </a:r>
            <a:r>
              <a:rPr lang="ru-RU" dirty="0"/>
              <a:t>;</a:t>
            </a:r>
          </a:p>
          <a:p>
            <a:r>
              <a:rPr lang="ru-RU" dirty="0"/>
              <a:t>определение стоимости объекта капитального строительства путем суммирования затрат на создание этого объекта и прибыли предпринимателя и вычитания их физического износа и </a:t>
            </a:r>
            <a:r>
              <a:rPr lang="ru-RU" dirty="0" err="1"/>
              <a:t>устареваний</a:t>
            </a:r>
            <a:r>
              <a:rPr lang="ru-RU" dirty="0"/>
              <a:t>.</a:t>
            </a:r>
          </a:p>
          <a:p>
            <a:pPr marL="0" indent="0">
              <a:buNone/>
            </a:pPr>
            <a:endParaRPr lang="ru-RU" dirty="0"/>
          </a:p>
        </p:txBody>
      </p:sp>
    </p:spTree>
    <p:extLst>
      <p:ext uri="{BB962C8B-B14F-4D97-AF65-F5344CB8AC3E}">
        <p14:creationId xmlns:p14="http://schemas.microsoft.com/office/powerpoint/2010/main" val="32922409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7CA4F49-9757-AA44-B31E-766417EBC107}"/>
              </a:ext>
            </a:extLst>
          </p:cNvPr>
          <p:cNvSpPr>
            <a:spLocks noGrp="1"/>
          </p:cNvSpPr>
          <p:nvPr>
            <p:ph type="title"/>
          </p:nvPr>
        </p:nvSpPr>
        <p:spPr>
          <a:xfrm>
            <a:off x="838200" y="451185"/>
            <a:ext cx="10801574" cy="915035"/>
          </a:xfrm>
        </p:spPr>
        <p:txBody>
          <a:bodyPr>
            <a:normAutofit/>
          </a:bodyPr>
          <a:lstStyle/>
          <a:p>
            <a:r>
              <a:rPr lang="ru-RU" sz="3800" b="1" dirty="0">
                <a:latin typeface="+mn-lt"/>
              </a:rPr>
              <a:t>Классификация конструктивных систем КО-Инвест</a:t>
            </a:r>
          </a:p>
        </p:txBody>
      </p:sp>
      <p:sp>
        <p:nvSpPr>
          <p:cNvPr id="5" name="Номер слайда 4">
            <a:extLst>
              <a:ext uri="{FF2B5EF4-FFF2-40B4-BE49-F238E27FC236}">
                <a16:creationId xmlns:a16="http://schemas.microsoft.com/office/drawing/2014/main" id="{05C39A59-698C-AD4C-B7DB-D302431092D7}"/>
              </a:ext>
            </a:extLst>
          </p:cNvPr>
          <p:cNvSpPr>
            <a:spLocks noGrp="1"/>
          </p:cNvSpPr>
          <p:nvPr>
            <p:ph type="sldNum" sz="quarter" idx="12"/>
          </p:nvPr>
        </p:nvSpPr>
        <p:spPr/>
        <p:txBody>
          <a:bodyPr/>
          <a:lstStyle/>
          <a:p>
            <a:fld id="{1B3261D6-CC2A-9E49-88E2-AEC025041568}" type="slidenum">
              <a:rPr lang="ru-RU" smtClean="0"/>
              <a:t>75</a:t>
            </a:fld>
            <a:endParaRPr lang="ru-RU" dirty="0"/>
          </a:p>
        </p:txBody>
      </p:sp>
      <p:graphicFrame>
        <p:nvGraphicFramePr>
          <p:cNvPr id="6" name="Объект 5">
            <a:extLst>
              <a:ext uri="{FF2B5EF4-FFF2-40B4-BE49-F238E27FC236}">
                <a16:creationId xmlns:a16="http://schemas.microsoft.com/office/drawing/2014/main" id="{07D63D24-5F0C-894A-A59B-B6217894CB7C}"/>
              </a:ext>
            </a:extLst>
          </p:cNvPr>
          <p:cNvGraphicFramePr>
            <a:graphicFrameLocks noGrp="1"/>
          </p:cNvGraphicFramePr>
          <p:nvPr>
            <p:ph idx="1"/>
          </p:nvPr>
        </p:nvGraphicFramePr>
        <p:xfrm>
          <a:off x="957430" y="1366220"/>
          <a:ext cx="10241279" cy="5040011"/>
        </p:xfrm>
        <a:graphic>
          <a:graphicData uri="http://schemas.openxmlformats.org/drawingml/2006/table">
            <a:tbl>
              <a:tblPr>
                <a:tableStyleId>{5C22544A-7EE6-4342-B048-85BDC9FD1C3A}</a:tableStyleId>
              </a:tblPr>
              <a:tblGrid>
                <a:gridCol w="3413079">
                  <a:extLst>
                    <a:ext uri="{9D8B030D-6E8A-4147-A177-3AD203B41FA5}">
                      <a16:colId xmlns:a16="http://schemas.microsoft.com/office/drawing/2014/main" val="2536884618"/>
                    </a:ext>
                  </a:extLst>
                </a:gridCol>
                <a:gridCol w="3414100">
                  <a:extLst>
                    <a:ext uri="{9D8B030D-6E8A-4147-A177-3AD203B41FA5}">
                      <a16:colId xmlns:a16="http://schemas.microsoft.com/office/drawing/2014/main" val="4039417778"/>
                    </a:ext>
                  </a:extLst>
                </a:gridCol>
                <a:gridCol w="3414100">
                  <a:extLst>
                    <a:ext uri="{9D8B030D-6E8A-4147-A177-3AD203B41FA5}">
                      <a16:colId xmlns:a16="http://schemas.microsoft.com/office/drawing/2014/main" val="4194329861"/>
                    </a:ext>
                  </a:extLst>
                </a:gridCol>
              </a:tblGrid>
              <a:tr h="299172">
                <a:tc gridSpan="3">
                  <a:txBody>
                    <a:bodyPr/>
                    <a:lstStyle/>
                    <a:p>
                      <a:pPr indent="18415" algn="ctr">
                        <a:lnSpc>
                          <a:spcPct val="106000"/>
                        </a:lnSpc>
                        <a:spcAft>
                          <a:spcPts val="0"/>
                        </a:spcAft>
                      </a:pPr>
                      <a:r>
                        <a:rPr lang="ru-RU" sz="1400" kern="150" dirty="0">
                          <a:effectLst/>
                        </a:rPr>
                        <a:t>ЗДАНИЯ</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931845210"/>
                  </a:ext>
                </a:extLst>
              </a:tr>
              <a:tr h="396264">
                <a:tc>
                  <a:txBody>
                    <a:bodyPr/>
                    <a:lstStyle/>
                    <a:p>
                      <a:pPr indent="18415" algn="ctr">
                        <a:lnSpc>
                          <a:spcPct val="106000"/>
                        </a:lnSpc>
                        <a:spcAft>
                          <a:spcPts val="0"/>
                        </a:spcAft>
                      </a:pPr>
                      <a:r>
                        <a:rPr lang="ru-RU" sz="1400" kern="150">
                          <a:effectLst/>
                        </a:rPr>
                        <a:t>Основной материал ограждающих конструкций</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415" algn="ctr">
                        <a:lnSpc>
                          <a:spcPct val="106000"/>
                        </a:lnSpc>
                        <a:spcAft>
                          <a:spcPts val="0"/>
                        </a:spcAft>
                      </a:pPr>
                      <a:r>
                        <a:rPr lang="ru-RU" sz="1400" kern="150">
                          <a:effectLst/>
                        </a:rPr>
                        <a:t>Основной материал несущих конструкций</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415" algn="ctr">
                        <a:lnSpc>
                          <a:spcPct val="106000"/>
                        </a:lnSpc>
                        <a:spcAft>
                          <a:spcPts val="0"/>
                        </a:spcAft>
                      </a:pPr>
                      <a:r>
                        <a:rPr lang="ru-RU" sz="1400" kern="150">
                          <a:effectLst/>
                        </a:rPr>
                        <a:t>Класс конструктивной системы</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21416185"/>
                  </a:ext>
                </a:extLst>
              </a:tr>
              <a:tr h="193306">
                <a:tc>
                  <a:txBody>
                    <a:bodyPr/>
                    <a:lstStyle/>
                    <a:p>
                      <a:pPr indent="18415" algn="ctr">
                        <a:lnSpc>
                          <a:spcPct val="106000"/>
                        </a:lnSpc>
                        <a:spcAft>
                          <a:spcPts val="0"/>
                        </a:spcAft>
                      </a:pPr>
                      <a:r>
                        <a:rPr lang="ru-RU" sz="1400" kern="150">
                          <a:effectLst/>
                        </a:rPr>
                        <a:t>Кирпич</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415" algn="ctr">
                        <a:lnSpc>
                          <a:spcPct val="106000"/>
                        </a:lnSpc>
                        <a:spcAft>
                          <a:spcPts val="0"/>
                        </a:spcAft>
                      </a:pPr>
                      <a:r>
                        <a:rPr lang="ru-RU" sz="1400" kern="150">
                          <a:effectLst/>
                        </a:rPr>
                        <a:t>Железобетон, сталь, кирпич</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415" algn="ctr">
                        <a:lnSpc>
                          <a:spcPct val="106000"/>
                        </a:lnSpc>
                        <a:spcAft>
                          <a:spcPts val="0"/>
                        </a:spcAft>
                      </a:pPr>
                      <a:r>
                        <a:rPr lang="ru-RU" sz="1400" kern="150">
                          <a:effectLst/>
                        </a:rPr>
                        <a:t>КС-1</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0553917"/>
                  </a:ext>
                </a:extLst>
              </a:tr>
              <a:tr h="396264">
                <a:tc>
                  <a:txBody>
                    <a:bodyPr/>
                    <a:lstStyle/>
                    <a:p>
                      <a:pPr indent="18415" algn="ctr">
                        <a:lnSpc>
                          <a:spcPct val="106000"/>
                        </a:lnSpc>
                        <a:spcAft>
                          <a:spcPts val="0"/>
                        </a:spcAft>
                      </a:pPr>
                      <a:r>
                        <a:rPr lang="ru-RU" sz="1400" kern="150">
                          <a:effectLst/>
                        </a:rPr>
                        <a:t>Мелкие стеновые ячеистые и слоистые блоки</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415" algn="ctr">
                        <a:lnSpc>
                          <a:spcPct val="106000"/>
                        </a:lnSpc>
                        <a:spcAft>
                          <a:spcPts val="0"/>
                        </a:spcAft>
                      </a:pPr>
                      <a:r>
                        <a:rPr lang="ru-RU" sz="1400" kern="150">
                          <a:effectLst/>
                        </a:rPr>
                        <a:t>Железобетон, сталь</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415" algn="ctr">
                        <a:lnSpc>
                          <a:spcPct val="106000"/>
                        </a:lnSpc>
                        <a:spcAft>
                          <a:spcPts val="0"/>
                        </a:spcAft>
                      </a:pPr>
                      <a:r>
                        <a:rPr lang="ru-RU" sz="1400" kern="150">
                          <a:effectLst/>
                        </a:rPr>
                        <a:t>КС-1а</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69279278"/>
                  </a:ext>
                </a:extLst>
              </a:tr>
              <a:tr h="193306">
                <a:tc>
                  <a:txBody>
                    <a:bodyPr/>
                    <a:lstStyle/>
                    <a:p>
                      <a:pPr indent="18415" algn="ctr">
                        <a:lnSpc>
                          <a:spcPct val="106000"/>
                        </a:lnSpc>
                        <a:spcAft>
                          <a:spcPts val="0"/>
                        </a:spcAft>
                      </a:pPr>
                      <a:r>
                        <a:rPr lang="ru-RU" sz="1400" kern="150">
                          <a:effectLst/>
                        </a:rPr>
                        <a:t>Кирпич</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415" algn="ctr">
                        <a:lnSpc>
                          <a:spcPct val="106000"/>
                        </a:lnSpc>
                        <a:spcAft>
                          <a:spcPts val="0"/>
                        </a:spcAft>
                      </a:pPr>
                      <a:r>
                        <a:rPr lang="ru-RU" sz="1400" kern="150">
                          <a:effectLst/>
                        </a:rPr>
                        <a:t>Древесина</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415" algn="ctr">
                        <a:lnSpc>
                          <a:spcPct val="106000"/>
                        </a:lnSpc>
                        <a:spcAft>
                          <a:spcPts val="0"/>
                        </a:spcAft>
                      </a:pPr>
                      <a:r>
                        <a:rPr lang="ru-RU" sz="1400" kern="150">
                          <a:effectLst/>
                        </a:rPr>
                        <a:t>КС-2</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89571841"/>
                  </a:ext>
                </a:extLst>
              </a:tr>
              <a:tr h="396264">
                <a:tc>
                  <a:txBody>
                    <a:bodyPr/>
                    <a:lstStyle/>
                    <a:p>
                      <a:pPr indent="18415" algn="ctr">
                        <a:lnSpc>
                          <a:spcPct val="106000"/>
                        </a:lnSpc>
                        <a:spcAft>
                          <a:spcPts val="0"/>
                        </a:spcAft>
                      </a:pPr>
                      <a:r>
                        <a:rPr lang="ru-RU" sz="1400" kern="150">
                          <a:effectLst/>
                        </a:rPr>
                        <a:t>Железобетон</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415" algn="ctr">
                        <a:lnSpc>
                          <a:spcPct val="106000"/>
                        </a:lnSpc>
                        <a:spcAft>
                          <a:spcPts val="0"/>
                        </a:spcAft>
                      </a:pPr>
                      <a:r>
                        <a:rPr lang="ru-RU" sz="1400" kern="150">
                          <a:effectLst/>
                        </a:rPr>
                        <a:t>Железобетон в бескаркасных системах</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415" algn="ctr">
                        <a:lnSpc>
                          <a:spcPct val="106000"/>
                        </a:lnSpc>
                        <a:spcAft>
                          <a:spcPts val="0"/>
                        </a:spcAft>
                      </a:pPr>
                      <a:r>
                        <a:rPr lang="ru-RU" sz="1400" kern="150">
                          <a:effectLst/>
                        </a:rPr>
                        <a:t>КС-3</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28327919"/>
                  </a:ext>
                </a:extLst>
              </a:tr>
              <a:tr h="193306">
                <a:tc>
                  <a:txBody>
                    <a:bodyPr/>
                    <a:lstStyle/>
                    <a:p>
                      <a:pPr indent="18415" algn="ctr">
                        <a:lnSpc>
                          <a:spcPct val="106000"/>
                        </a:lnSpc>
                        <a:spcAft>
                          <a:spcPts val="0"/>
                        </a:spcAft>
                      </a:pPr>
                      <a:r>
                        <a:rPr lang="ru-RU" sz="1400" kern="150">
                          <a:effectLst/>
                        </a:rPr>
                        <a:t>Железобетон</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415" algn="ctr">
                        <a:lnSpc>
                          <a:spcPct val="106000"/>
                        </a:lnSpc>
                        <a:spcAft>
                          <a:spcPts val="0"/>
                        </a:spcAft>
                      </a:pPr>
                      <a:r>
                        <a:rPr lang="ru-RU" sz="1400" kern="150">
                          <a:effectLst/>
                        </a:rPr>
                        <a:t>Железобетон в каркасных системах</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415" algn="ctr">
                        <a:lnSpc>
                          <a:spcPct val="106000"/>
                        </a:lnSpc>
                        <a:spcAft>
                          <a:spcPts val="0"/>
                        </a:spcAft>
                      </a:pPr>
                      <a:r>
                        <a:rPr lang="ru-RU" sz="1400" kern="150">
                          <a:effectLst/>
                        </a:rPr>
                        <a:t>КС-4</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19819993"/>
                  </a:ext>
                </a:extLst>
              </a:tr>
              <a:tr h="193306">
                <a:tc>
                  <a:txBody>
                    <a:bodyPr/>
                    <a:lstStyle/>
                    <a:p>
                      <a:pPr indent="18415" algn="ctr">
                        <a:lnSpc>
                          <a:spcPct val="106000"/>
                        </a:lnSpc>
                        <a:spcAft>
                          <a:spcPts val="0"/>
                        </a:spcAft>
                      </a:pPr>
                      <a:r>
                        <a:rPr lang="ru-RU" sz="1400" kern="150">
                          <a:effectLst/>
                        </a:rPr>
                        <a:t>Железобетон</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415" algn="ctr">
                        <a:lnSpc>
                          <a:spcPct val="106000"/>
                        </a:lnSpc>
                        <a:spcAft>
                          <a:spcPts val="0"/>
                        </a:spcAft>
                      </a:pPr>
                      <a:r>
                        <a:rPr lang="ru-RU" sz="1400" kern="150">
                          <a:effectLst/>
                        </a:rPr>
                        <a:t>Сталь</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415" algn="ctr">
                        <a:lnSpc>
                          <a:spcPct val="106000"/>
                        </a:lnSpc>
                        <a:spcAft>
                          <a:spcPts val="0"/>
                        </a:spcAft>
                      </a:pPr>
                      <a:r>
                        <a:rPr lang="ru-RU" sz="1400" kern="150">
                          <a:effectLst/>
                        </a:rPr>
                        <a:t>КС-5</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50155486"/>
                  </a:ext>
                </a:extLst>
              </a:tr>
              <a:tr h="802181">
                <a:tc>
                  <a:txBody>
                    <a:bodyPr/>
                    <a:lstStyle/>
                    <a:p>
                      <a:pPr indent="18415" algn="ctr">
                        <a:lnSpc>
                          <a:spcPct val="106000"/>
                        </a:lnSpc>
                        <a:spcAft>
                          <a:spcPts val="0"/>
                        </a:spcAft>
                      </a:pPr>
                      <a:r>
                        <a:rPr lang="ru-RU" sz="1400" kern="150">
                          <a:effectLst/>
                        </a:rPr>
                        <a:t>Комбинация тонкого металлического листа и эффективных теплоизоляционных материалов</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415" algn="ctr">
                        <a:lnSpc>
                          <a:spcPct val="106000"/>
                        </a:lnSpc>
                        <a:spcAft>
                          <a:spcPts val="0"/>
                        </a:spcAft>
                      </a:pPr>
                      <a:r>
                        <a:rPr lang="ru-RU" sz="1400" kern="150">
                          <a:effectLst/>
                        </a:rPr>
                        <a:t>Железобетон, сталь (кроме ЛСТК)</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415" algn="ctr">
                        <a:lnSpc>
                          <a:spcPct val="106000"/>
                        </a:lnSpc>
                        <a:spcAft>
                          <a:spcPts val="0"/>
                        </a:spcAft>
                      </a:pPr>
                      <a:r>
                        <a:rPr lang="ru-RU" sz="1400" kern="150">
                          <a:effectLst/>
                        </a:rPr>
                        <a:t>КС-6</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69032034"/>
                  </a:ext>
                </a:extLst>
              </a:tr>
              <a:tr h="396264">
                <a:tc>
                  <a:txBody>
                    <a:bodyPr/>
                    <a:lstStyle/>
                    <a:p>
                      <a:pPr indent="18415" algn="ctr">
                        <a:lnSpc>
                          <a:spcPct val="106000"/>
                        </a:lnSpc>
                        <a:spcAft>
                          <a:spcPts val="0"/>
                        </a:spcAft>
                      </a:pPr>
                      <a:r>
                        <a:rPr lang="ru-RU" sz="1400" kern="150">
                          <a:effectLst/>
                        </a:rPr>
                        <a:t>Стекло, светопрозрачные материалы</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415" algn="ctr">
                        <a:lnSpc>
                          <a:spcPct val="106000"/>
                        </a:lnSpc>
                        <a:spcAft>
                          <a:spcPts val="0"/>
                        </a:spcAft>
                      </a:pPr>
                      <a:r>
                        <a:rPr lang="ru-RU" sz="1400" kern="150">
                          <a:effectLst/>
                        </a:rPr>
                        <a:t>Железобетон, сталь (кроме ЛСТК)</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415" algn="ctr">
                        <a:lnSpc>
                          <a:spcPct val="106000"/>
                        </a:lnSpc>
                        <a:spcAft>
                          <a:spcPts val="0"/>
                        </a:spcAft>
                      </a:pPr>
                      <a:r>
                        <a:rPr lang="ru-RU" sz="1400" kern="150">
                          <a:effectLst/>
                        </a:rPr>
                        <a:t>КС-6а</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50858055"/>
                  </a:ext>
                </a:extLst>
              </a:tr>
              <a:tr h="802181">
                <a:tc>
                  <a:txBody>
                    <a:bodyPr/>
                    <a:lstStyle/>
                    <a:p>
                      <a:pPr indent="18415" algn="ctr">
                        <a:lnSpc>
                          <a:spcPct val="106000"/>
                        </a:lnSpc>
                        <a:spcAft>
                          <a:spcPts val="0"/>
                        </a:spcAft>
                      </a:pPr>
                      <a:r>
                        <a:rPr lang="ru-RU" sz="1400" kern="150">
                          <a:effectLst/>
                        </a:rPr>
                        <a:t>Комбинация тонкого металлического листа и эффективных теплоизоляционных материалов</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415" algn="ctr">
                        <a:lnSpc>
                          <a:spcPct val="106000"/>
                        </a:lnSpc>
                        <a:spcAft>
                          <a:spcPts val="0"/>
                        </a:spcAft>
                      </a:pPr>
                      <a:r>
                        <a:rPr lang="ru-RU" sz="1400" kern="150">
                          <a:effectLst/>
                        </a:rPr>
                        <a:t>ЛСТК (легкие стальные тонкостенные конструкции)</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415" algn="ctr">
                        <a:lnSpc>
                          <a:spcPct val="106000"/>
                        </a:lnSpc>
                        <a:spcAft>
                          <a:spcPts val="0"/>
                        </a:spcAft>
                      </a:pPr>
                      <a:r>
                        <a:rPr lang="ru-RU" sz="1400" kern="150">
                          <a:effectLst/>
                        </a:rPr>
                        <a:t>КС-6б</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21421561"/>
                  </a:ext>
                </a:extLst>
              </a:tr>
              <a:tr h="599223">
                <a:tc>
                  <a:txBody>
                    <a:bodyPr/>
                    <a:lstStyle/>
                    <a:p>
                      <a:pPr indent="18415" algn="ctr">
                        <a:lnSpc>
                          <a:spcPct val="106000"/>
                        </a:lnSpc>
                        <a:spcAft>
                          <a:spcPts val="0"/>
                        </a:spcAft>
                      </a:pPr>
                      <a:r>
                        <a:rPr lang="ru-RU" sz="1400" kern="150">
                          <a:effectLst/>
                        </a:rPr>
                        <a:t>Древесина</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415" algn="ctr">
                        <a:lnSpc>
                          <a:spcPct val="106000"/>
                        </a:lnSpc>
                        <a:spcAft>
                          <a:spcPts val="0"/>
                        </a:spcAft>
                      </a:pPr>
                      <a:r>
                        <a:rPr lang="ru-RU" sz="1400" kern="150">
                          <a:effectLst/>
                        </a:rPr>
                        <a:t>Древесина и другие конструктивные</a:t>
                      </a:r>
                      <a:endParaRPr lang="ru-RU" sz="1400">
                        <a:effectLst/>
                      </a:endParaRPr>
                    </a:p>
                    <a:p>
                      <a:pPr indent="18415" algn="ctr">
                        <a:lnSpc>
                          <a:spcPct val="106000"/>
                        </a:lnSpc>
                        <a:spcAft>
                          <a:spcPts val="0"/>
                        </a:spcAft>
                      </a:pPr>
                      <a:r>
                        <a:rPr lang="ru-RU" sz="1400" kern="150">
                          <a:effectLst/>
                        </a:rPr>
                        <a:t>материалы</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415" algn="ctr">
                        <a:lnSpc>
                          <a:spcPct val="106000"/>
                        </a:lnSpc>
                        <a:spcAft>
                          <a:spcPts val="0"/>
                        </a:spcAft>
                      </a:pPr>
                      <a:r>
                        <a:rPr lang="ru-RU" sz="1400" kern="150" dirty="0">
                          <a:effectLst/>
                        </a:rPr>
                        <a:t>КС-7</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93140609"/>
                  </a:ext>
                </a:extLst>
              </a:tr>
            </a:tbl>
          </a:graphicData>
        </a:graphic>
      </p:graphicFrame>
    </p:spTree>
    <p:extLst>
      <p:ext uri="{BB962C8B-B14F-4D97-AF65-F5344CB8AC3E}">
        <p14:creationId xmlns:p14="http://schemas.microsoft.com/office/powerpoint/2010/main" val="28771599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7CA4F49-9757-AA44-B31E-766417EBC107}"/>
              </a:ext>
            </a:extLst>
          </p:cNvPr>
          <p:cNvSpPr>
            <a:spLocks noGrp="1"/>
          </p:cNvSpPr>
          <p:nvPr>
            <p:ph type="title"/>
          </p:nvPr>
        </p:nvSpPr>
        <p:spPr>
          <a:xfrm>
            <a:off x="838200" y="789098"/>
            <a:ext cx="10801574" cy="915035"/>
          </a:xfrm>
        </p:spPr>
        <p:txBody>
          <a:bodyPr>
            <a:normAutofit/>
          </a:bodyPr>
          <a:lstStyle/>
          <a:p>
            <a:r>
              <a:rPr lang="ru-RU" sz="4000" b="1" dirty="0">
                <a:latin typeface="+mn-lt"/>
              </a:rPr>
              <a:t>Определение класса качества по</a:t>
            </a:r>
            <a:r>
              <a:rPr lang="ru-RU" sz="3800" b="1" dirty="0">
                <a:latin typeface="+mn-lt"/>
              </a:rPr>
              <a:t> КО-Инвест</a:t>
            </a:r>
          </a:p>
        </p:txBody>
      </p:sp>
      <p:sp>
        <p:nvSpPr>
          <p:cNvPr id="5" name="Номер слайда 4">
            <a:extLst>
              <a:ext uri="{FF2B5EF4-FFF2-40B4-BE49-F238E27FC236}">
                <a16:creationId xmlns:a16="http://schemas.microsoft.com/office/drawing/2014/main" id="{05C39A59-698C-AD4C-B7DB-D302431092D7}"/>
              </a:ext>
            </a:extLst>
          </p:cNvPr>
          <p:cNvSpPr>
            <a:spLocks noGrp="1"/>
          </p:cNvSpPr>
          <p:nvPr>
            <p:ph type="sldNum" sz="quarter" idx="12"/>
          </p:nvPr>
        </p:nvSpPr>
        <p:spPr/>
        <p:txBody>
          <a:bodyPr/>
          <a:lstStyle/>
          <a:p>
            <a:fld id="{1B3261D6-CC2A-9E49-88E2-AEC025041568}" type="slidenum">
              <a:rPr lang="ru-RU" smtClean="0"/>
              <a:t>76</a:t>
            </a:fld>
            <a:endParaRPr lang="ru-RU" dirty="0"/>
          </a:p>
        </p:txBody>
      </p:sp>
      <p:sp>
        <p:nvSpPr>
          <p:cNvPr id="4" name="Объект 3">
            <a:extLst>
              <a:ext uri="{FF2B5EF4-FFF2-40B4-BE49-F238E27FC236}">
                <a16:creationId xmlns:a16="http://schemas.microsoft.com/office/drawing/2014/main" id="{88242187-C871-D443-B92F-9832D19D7B93}"/>
              </a:ext>
            </a:extLst>
          </p:cNvPr>
          <p:cNvSpPr>
            <a:spLocks noGrp="1"/>
          </p:cNvSpPr>
          <p:nvPr>
            <p:ph idx="1"/>
          </p:nvPr>
        </p:nvSpPr>
        <p:spPr/>
        <p:txBody>
          <a:bodyPr>
            <a:normAutofit/>
          </a:bodyPr>
          <a:lstStyle/>
          <a:p>
            <a:pPr marL="0" indent="0">
              <a:buNone/>
            </a:pPr>
            <a:r>
              <a:rPr lang="ru-RU" dirty="0"/>
              <a:t>Для сборников КО-ИНВЕСТ качественные параметры здания соответствующего типа определены в соответствии с классами качества:</a:t>
            </a:r>
          </a:p>
          <a:p>
            <a:r>
              <a:rPr lang="ru-RU" dirty="0"/>
              <a:t>MINIMUM (</a:t>
            </a:r>
            <a:r>
              <a:rPr lang="ru-RU" dirty="0" err="1"/>
              <a:t>M</a:t>
            </a:r>
            <a:r>
              <a:rPr lang="ru-RU" dirty="0"/>
              <a:t>) (малобюджетный);</a:t>
            </a:r>
          </a:p>
          <a:p>
            <a:r>
              <a:rPr lang="ru-RU" dirty="0"/>
              <a:t>ECONOM (</a:t>
            </a:r>
            <a:r>
              <a:rPr lang="ru-RU" dirty="0" err="1"/>
              <a:t>E</a:t>
            </a:r>
            <a:r>
              <a:rPr lang="ru-RU" dirty="0"/>
              <a:t>) (экономичный);</a:t>
            </a:r>
          </a:p>
          <a:p>
            <a:r>
              <a:rPr lang="en-US" dirty="0"/>
              <a:t>STANDARD (S) (</a:t>
            </a:r>
            <a:r>
              <a:rPr lang="ru-RU" dirty="0"/>
              <a:t>средний</a:t>
            </a:r>
            <a:r>
              <a:rPr lang="en-US" dirty="0"/>
              <a:t>);</a:t>
            </a:r>
            <a:endParaRPr lang="ru-RU" dirty="0"/>
          </a:p>
          <a:p>
            <a:r>
              <a:rPr lang="en-US" dirty="0"/>
              <a:t>PREMIUM (P) (</a:t>
            </a:r>
            <a:r>
              <a:rPr lang="ru-RU" dirty="0"/>
              <a:t>улучшенный</a:t>
            </a:r>
            <a:r>
              <a:rPr lang="en-US" dirty="0"/>
              <a:t>);</a:t>
            </a:r>
            <a:endParaRPr lang="ru-RU" dirty="0"/>
          </a:p>
          <a:p>
            <a:r>
              <a:rPr lang="ru-RU" dirty="0"/>
              <a:t>DE LUXE (</a:t>
            </a:r>
            <a:r>
              <a:rPr lang="ru-RU" dirty="0" err="1"/>
              <a:t>L</a:t>
            </a:r>
            <a:r>
              <a:rPr lang="ru-RU" dirty="0"/>
              <a:t>) (люкс).</a:t>
            </a:r>
          </a:p>
          <a:p>
            <a:r>
              <a:rPr lang="ru-RU" dirty="0"/>
              <a:t>Без указания</a:t>
            </a:r>
          </a:p>
          <a:p>
            <a:pPr marL="0" indent="0">
              <a:buNone/>
            </a:pPr>
            <a:endParaRPr lang="ru-RU" dirty="0"/>
          </a:p>
        </p:txBody>
      </p:sp>
    </p:spTree>
    <p:extLst>
      <p:ext uri="{BB962C8B-B14F-4D97-AF65-F5344CB8AC3E}">
        <p14:creationId xmlns:p14="http://schemas.microsoft.com/office/powerpoint/2010/main" val="267100839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7CA4F49-9757-AA44-B31E-766417EBC107}"/>
              </a:ext>
            </a:extLst>
          </p:cNvPr>
          <p:cNvSpPr>
            <a:spLocks noGrp="1"/>
          </p:cNvSpPr>
          <p:nvPr>
            <p:ph type="title"/>
          </p:nvPr>
        </p:nvSpPr>
        <p:spPr>
          <a:xfrm>
            <a:off x="838200" y="52077"/>
            <a:ext cx="10801574" cy="915035"/>
          </a:xfrm>
        </p:spPr>
        <p:txBody>
          <a:bodyPr>
            <a:normAutofit fontScale="90000"/>
          </a:bodyPr>
          <a:lstStyle/>
          <a:p>
            <a:r>
              <a:rPr lang="ru-RU" sz="4000" b="1" dirty="0">
                <a:latin typeface="+mn-lt"/>
              </a:rPr>
              <a:t>Заявление об исправлении кадастровой ошибки</a:t>
            </a:r>
            <a:endParaRPr lang="ru-RU" sz="3800" b="1" dirty="0">
              <a:latin typeface="+mn-lt"/>
            </a:endParaRPr>
          </a:p>
        </p:txBody>
      </p:sp>
      <p:sp>
        <p:nvSpPr>
          <p:cNvPr id="5" name="Номер слайда 4">
            <a:extLst>
              <a:ext uri="{FF2B5EF4-FFF2-40B4-BE49-F238E27FC236}">
                <a16:creationId xmlns:a16="http://schemas.microsoft.com/office/drawing/2014/main" id="{05C39A59-698C-AD4C-B7DB-D302431092D7}"/>
              </a:ext>
            </a:extLst>
          </p:cNvPr>
          <p:cNvSpPr>
            <a:spLocks noGrp="1"/>
          </p:cNvSpPr>
          <p:nvPr>
            <p:ph type="sldNum" sz="quarter" idx="12"/>
          </p:nvPr>
        </p:nvSpPr>
        <p:spPr/>
        <p:txBody>
          <a:bodyPr/>
          <a:lstStyle/>
          <a:p>
            <a:fld id="{1B3261D6-CC2A-9E49-88E2-AEC025041568}" type="slidenum">
              <a:rPr lang="ru-RU" smtClean="0"/>
              <a:t>77</a:t>
            </a:fld>
            <a:endParaRPr lang="ru-RU" dirty="0"/>
          </a:p>
        </p:txBody>
      </p:sp>
      <p:graphicFrame>
        <p:nvGraphicFramePr>
          <p:cNvPr id="7" name="Объект 6">
            <a:extLst>
              <a:ext uri="{FF2B5EF4-FFF2-40B4-BE49-F238E27FC236}">
                <a16:creationId xmlns:a16="http://schemas.microsoft.com/office/drawing/2014/main" id="{E9E07533-741E-3E44-B246-72E8BB65B470}"/>
              </a:ext>
            </a:extLst>
          </p:cNvPr>
          <p:cNvGraphicFramePr>
            <a:graphicFrameLocks noGrp="1"/>
          </p:cNvGraphicFramePr>
          <p:nvPr>
            <p:ph idx="1"/>
            <p:extLst>
              <p:ext uri="{D42A27DB-BD31-4B8C-83A1-F6EECF244321}">
                <p14:modId xmlns:p14="http://schemas.microsoft.com/office/powerpoint/2010/main" val="1585034568"/>
              </p:ext>
            </p:extLst>
          </p:nvPr>
        </p:nvGraphicFramePr>
        <p:xfrm>
          <a:off x="838200" y="784549"/>
          <a:ext cx="10682342" cy="5754363"/>
        </p:xfrm>
        <a:graphic>
          <a:graphicData uri="http://schemas.openxmlformats.org/drawingml/2006/table">
            <a:tbl>
              <a:tblPr>
                <a:tableStyleId>{5C22544A-7EE6-4342-B048-85BDC9FD1C3A}</a:tableStyleId>
              </a:tblPr>
              <a:tblGrid>
                <a:gridCol w="438654">
                  <a:extLst>
                    <a:ext uri="{9D8B030D-6E8A-4147-A177-3AD203B41FA5}">
                      <a16:colId xmlns:a16="http://schemas.microsoft.com/office/drawing/2014/main" val="4056107109"/>
                    </a:ext>
                  </a:extLst>
                </a:gridCol>
                <a:gridCol w="3866338">
                  <a:extLst>
                    <a:ext uri="{9D8B030D-6E8A-4147-A177-3AD203B41FA5}">
                      <a16:colId xmlns:a16="http://schemas.microsoft.com/office/drawing/2014/main" val="3366415701"/>
                    </a:ext>
                  </a:extLst>
                </a:gridCol>
                <a:gridCol w="1343375">
                  <a:extLst>
                    <a:ext uri="{9D8B030D-6E8A-4147-A177-3AD203B41FA5}">
                      <a16:colId xmlns:a16="http://schemas.microsoft.com/office/drawing/2014/main" val="2505791625"/>
                    </a:ext>
                  </a:extLst>
                </a:gridCol>
                <a:gridCol w="4012442">
                  <a:extLst>
                    <a:ext uri="{9D8B030D-6E8A-4147-A177-3AD203B41FA5}">
                      <a16:colId xmlns:a16="http://schemas.microsoft.com/office/drawing/2014/main" val="241795264"/>
                    </a:ext>
                  </a:extLst>
                </a:gridCol>
                <a:gridCol w="1021533">
                  <a:extLst>
                    <a:ext uri="{9D8B030D-6E8A-4147-A177-3AD203B41FA5}">
                      <a16:colId xmlns:a16="http://schemas.microsoft.com/office/drawing/2014/main" val="1364845328"/>
                    </a:ext>
                  </a:extLst>
                </a:gridCol>
              </a:tblGrid>
              <a:tr h="159821">
                <a:tc gridSpan="5">
                  <a:txBody>
                    <a:bodyPr/>
                    <a:lstStyle/>
                    <a:p>
                      <a:pPr algn="ctr">
                        <a:lnSpc>
                          <a:spcPct val="115000"/>
                        </a:lnSpc>
                        <a:spcBef>
                          <a:spcPts val="600"/>
                        </a:spcBef>
                        <a:spcAft>
                          <a:spcPts val="600"/>
                        </a:spcAft>
                      </a:pPr>
                      <a:r>
                        <a:rPr lang="en-US" sz="1100">
                          <a:effectLst/>
                        </a:rPr>
                        <a:t>III</a:t>
                      </a:r>
                      <a:r>
                        <a:rPr lang="ru-RU" sz="1100">
                          <a:effectLst/>
                        </a:rPr>
                        <a:t>. Сведения об ошибках, допущенных при определении кадастровой стоимости</a:t>
                      </a:r>
                      <a:endParaRPr lang="ru-RU" sz="1100">
                        <a:effectLst/>
                        <a:latin typeface="Times New Roman" panose="02020603050405020304" pitchFamily="18" charset="0"/>
                        <a:ea typeface="Times New Roman" panose="02020603050405020304" pitchFamily="18" charset="0"/>
                      </a:endParaRPr>
                    </a:p>
                  </a:txBody>
                  <a:tcPr marL="9385" marR="9385"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669973590"/>
                  </a:ext>
                </a:extLst>
              </a:tr>
              <a:tr h="1866519">
                <a:tc>
                  <a:txBody>
                    <a:bodyPr/>
                    <a:lstStyle/>
                    <a:p>
                      <a:pPr algn="ctr">
                        <a:lnSpc>
                          <a:spcPct val="115000"/>
                        </a:lnSpc>
                        <a:spcBef>
                          <a:spcPts val="600"/>
                        </a:spcBef>
                        <a:spcAft>
                          <a:spcPts val="600"/>
                        </a:spcAft>
                      </a:pPr>
                      <a:r>
                        <a:rPr lang="ru-RU" sz="1100">
                          <a:effectLst/>
                        </a:rPr>
                        <a:t>№ </a:t>
                      </a:r>
                      <a:br>
                        <a:rPr lang="ru-RU" sz="1100">
                          <a:effectLst/>
                        </a:rPr>
                      </a:br>
                      <a:r>
                        <a:rPr lang="ru-RU" sz="1100">
                          <a:effectLst/>
                        </a:rPr>
                        <a:t>п/п</a:t>
                      </a:r>
                      <a:endParaRPr lang="ru-RU" sz="1100">
                        <a:effectLst/>
                        <a:latin typeface="Times New Roman" panose="02020603050405020304" pitchFamily="18" charset="0"/>
                        <a:ea typeface="Times New Roman" panose="02020603050405020304" pitchFamily="18" charset="0"/>
                      </a:endParaRPr>
                    </a:p>
                  </a:txBody>
                  <a:tcPr marL="9385" marR="9385" marT="0" marB="0"/>
                </a:tc>
                <a:tc>
                  <a:txBody>
                    <a:bodyPr/>
                    <a:lstStyle/>
                    <a:p>
                      <a:pPr algn="ctr">
                        <a:lnSpc>
                          <a:spcPct val="115000"/>
                        </a:lnSpc>
                        <a:spcBef>
                          <a:spcPts val="600"/>
                        </a:spcBef>
                        <a:spcAft>
                          <a:spcPts val="600"/>
                        </a:spcAft>
                      </a:pPr>
                      <a:r>
                        <a:rPr lang="ru-RU" sz="1100" dirty="0">
                          <a:effectLst/>
                        </a:rPr>
                        <a:t>Содержание ошибок, допущенных при определении кадастровой стоимости</a:t>
                      </a:r>
                      <a:endParaRPr lang="ru-RU" sz="1100" dirty="0">
                        <a:effectLst/>
                        <a:latin typeface="Times New Roman" panose="02020603050405020304" pitchFamily="18" charset="0"/>
                        <a:ea typeface="Times New Roman" panose="02020603050405020304" pitchFamily="18" charset="0"/>
                      </a:endParaRPr>
                    </a:p>
                  </a:txBody>
                  <a:tcPr marL="9385" marR="9385" marT="0" marB="0"/>
                </a:tc>
                <a:tc>
                  <a:txBody>
                    <a:bodyPr/>
                    <a:lstStyle/>
                    <a:p>
                      <a:pPr algn="ctr">
                        <a:lnSpc>
                          <a:spcPct val="115000"/>
                        </a:lnSpc>
                        <a:spcBef>
                          <a:spcPts val="600"/>
                        </a:spcBef>
                        <a:spcAft>
                          <a:spcPts val="600"/>
                        </a:spcAft>
                      </a:pPr>
                      <a:r>
                        <a:rPr lang="ru-RU" sz="1100">
                          <a:effectLst/>
                        </a:rPr>
                        <a:t>Номера страниц </a:t>
                      </a:r>
                      <a:br>
                        <a:rPr lang="ru-RU" sz="1100">
                          <a:effectLst/>
                        </a:rPr>
                      </a:br>
                      <a:r>
                        <a:rPr lang="ru-RU" sz="1100">
                          <a:effectLst/>
                        </a:rPr>
                        <a:t>(разделов) отчета </a:t>
                      </a:r>
                      <a:br>
                        <a:rPr lang="ru-RU" sz="1100">
                          <a:effectLst/>
                        </a:rPr>
                      </a:br>
                      <a:r>
                        <a:rPr lang="ru-RU" sz="1100">
                          <a:effectLst/>
                        </a:rPr>
                        <a:t>об итогах государственной кадастровой оценки </a:t>
                      </a:r>
                      <a:br>
                        <a:rPr lang="ru-RU" sz="1100">
                          <a:effectLst/>
                        </a:rPr>
                      </a:br>
                      <a:r>
                        <a:rPr lang="ru-RU" sz="1100">
                          <a:effectLst/>
                        </a:rPr>
                        <a:t>(далее – отчет), </a:t>
                      </a:r>
                      <a:br>
                        <a:rPr lang="ru-RU" sz="1100">
                          <a:effectLst/>
                        </a:rPr>
                      </a:br>
                      <a:r>
                        <a:rPr lang="ru-RU" sz="1100">
                          <a:effectLst/>
                        </a:rPr>
                        <a:t>приложений к отчету, </a:t>
                      </a:r>
                      <a:br>
                        <a:rPr lang="ru-RU" sz="1100">
                          <a:effectLst/>
                        </a:rPr>
                      </a:br>
                      <a:r>
                        <a:rPr lang="ru-RU" sz="1100">
                          <a:effectLst/>
                        </a:rPr>
                        <a:t>где содержатся соответствующие ошибки (при необходимости)</a:t>
                      </a:r>
                      <a:endParaRPr lang="ru-RU" sz="1100">
                        <a:effectLst/>
                        <a:latin typeface="Times New Roman" panose="02020603050405020304" pitchFamily="18" charset="0"/>
                        <a:ea typeface="Times New Roman" panose="02020603050405020304" pitchFamily="18" charset="0"/>
                      </a:endParaRPr>
                    </a:p>
                  </a:txBody>
                  <a:tcPr marL="9385" marR="9385" marT="0" marB="0"/>
                </a:tc>
                <a:tc>
                  <a:txBody>
                    <a:bodyPr/>
                    <a:lstStyle/>
                    <a:p>
                      <a:pPr algn="ctr">
                        <a:lnSpc>
                          <a:spcPct val="115000"/>
                        </a:lnSpc>
                        <a:spcBef>
                          <a:spcPts val="600"/>
                        </a:spcBef>
                        <a:spcAft>
                          <a:spcPts val="600"/>
                        </a:spcAft>
                      </a:pPr>
                      <a:r>
                        <a:rPr lang="ru-RU" sz="1100">
                          <a:effectLst/>
                        </a:rPr>
                        <a:t>Обоснование отнесения соответствующих сведений, указанных в отчете, </a:t>
                      </a:r>
                      <a:br>
                        <a:rPr lang="ru-RU" sz="1100">
                          <a:effectLst/>
                        </a:rPr>
                      </a:br>
                      <a:r>
                        <a:rPr lang="ru-RU" sz="1100">
                          <a:effectLst/>
                        </a:rPr>
                        <a:t>к ошибочным сведениям</a:t>
                      </a:r>
                      <a:endParaRPr lang="ru-RU" sz="1100">
                        <a:effectLst/>
                        <a:latin typeface="Times New Roman" panose="02020603050405020304" pitchFamily="18" charset="0"/>
                        <a:ea typeface="Times New Roman" panose="02020603050405020304" pitchFamily="18" charset="0"/>
                      </a:endParaRPr>
                    </a:p>
                  </a:txBody>
                  <a:tcPr marL="9385" marR="9385" marT="0" marB="0"/>
                </a:tc>
                <a:tc>
                  <a:txBody>
                    <a:bodyPr/>
                    <a:lstStyle/>
                    <a:p>
                      <a:pPr algn="ctr">
                        <a:lnSpc>
                          <a:spcPct val="115000"/>
                        </a:lnSpc>
                        <a:spcBef>
                          <a:spcPts val="600"/>
                        </a:spcBef>
                        <a:spcAft>
                          <a:spcPts val="600"/>
                        </a:spcAft>
                      </a:pPr>
                      <a:r>
                        <a:rPr lang="ru-RU" sz="1100">
                          <a:effectLst/>
                        </a:rPr>
                        <a:t>Документы, подтверждающие </a:t>
                      </a:r>
                      <a:br>
                        <a:rPr lang="ru-RU" sz="1100">
                          <a:effectLst/>
                        </a:rPr>
                      </a:br>
                      <a:r>
                        <a:rPr lang="ru-RU" sz="1100">
                          <a:effectLst/>
                        </a:rPr>
                        <a:t>наличие ошибок, допущенных </a:t>
                      </a:r>
                      <a:br>
                        <a:rPr lang="ru-RU" sz="1100">
                          <a:effectLst/>
                        </a:rPr>
                      </a:br>
                      <a:r>
                        <a:rPr lang="ru-RU" sz="1100">
                          <a:effectLst/>
                        </a:rPr>
                        <a:t>при определении кадастровой </a:t>
                      </a:r>
                      <a:br>
                        <a:rPr lang="ru-RU" sz="1100">
                          <a:effectLst/>
                        </a:rPr>
                      </a:br>
                      <a:r>
                        <a:rPr lang="ru-RU" sz="1100">
                          <a:effectLst/>
                        </a:rPr>
                        <a:t>стоимости</a:t>
                      </a:r>
                      <a:endParaRPr lang="ru-RU" sz="1100">
                        <a:effectLst/>
                        <a:latin typeface="Times New Roman" panose="02020603050405020304" pitchFamily="18" charset="0"/>
                        <a:ea typeface="Times New Roman" panose="02020603050405020304" pitchFamily="18" charset="0"/>
                      </a:endParaRPr>
                    </a:p>
                  </a:txBody>
                  <a:tcPr marL="9385" marR="9385" marT="0" marB="0"/>
                </a:tc>
                <a:extLst>
                  <a:ext uri="{0D108BD9-81ED-4DB2-BD59-A6C34878D82A}">
                    <a16:rowId xmlns:a16="http://schemas.microsoft.com/office/drawing/2014/main" val="2707907797"/>
                  </a:ext>
                </a:extLst>
              </a:tr>
              <a:tr h="3465441">
                <a:tc>
                  <a:txBody>
                    <a:bodyPr/>
                    <a:lstStyle/>
                    <a:p>
                      <a:pPr algn="ctr">
                        <a:lnSpc>
                          <a:spcPct val="115000"/>
                        </a:lnSpc>
                        <a:spcBef>
                          <a:spcPts val="600"/>
                        </a:spcBef>
                        <a:spcAft>
                          <a:spcPts val="600"/>
                        </a:spcAft>
                      </a:pPr>
                      <a:r>
                        <a:rPr lang="ru-RU" sz="1100">
                          <a:effectLst/>
                        </a:rPr>
                        <a:t>3.1</a:t>
                      </a:r>
                      <a:endParaRPr lang="ru-RU" sz="1100">
                        <a:effectLst/>
                        <a:latin typeface="Times New Roman" panose="02020603050405020304" pitchFamily="18" charset="0"/>
                        <a:ea typeface="Times New Roman" panose="02020603050405020304" pitchFamily="18" charset="0"/>
                      </a:endParaRPr>
                    </a:p>
                  </a:txBody>
                  <a:tcPr marL="9385" marR="9385" marT="0" marB="0"/>
                </a:tc>
                <a:tc>
                  <a:txBody>
                    <a:bodyPr/>
                    <a:lstStyle/>
                    <a:p>
                      <a:pPr marR="76835" algn="just">
                        <a:lnSpc>
                          <a:spcPct val="115000"/>
                        </a:lnSpc>
                        <a:spcAft>
                          <a:spcPts val="0"/>
                        </a:spcAft>
                      </a:pPr>
                      <a:r>
                        <a:rPr lang="ru-RU" sz="1100" dirty="0">
                          <a:effectLst/>
                        </a:rPr>
                        <a:t>При определении кадастровой стоимости здания с кадастровым номером ********** в рамках государственной кадастровой оценки на территории Нижегородской области в 2024 году было ошибочно определено значение </a:t>
                      </a:r>
                      <a:r>
                        <a:rPr lang="ru-RU" sz="1100" dirty="0" err="1">
                          <a:effectLst/>
                        </a:rPr>
                        <a:t>ценообразующего</a:t>
                      </a:r>
                      <a:r>
                        <a:rPr lang="ru-RU" sz="1100" dirty="0">
                          <a:effectLst/>
                        </a:rPr>
                        <a:t> фактора КС (Класс конструктивной системы). Материалу стен объекта (сэндвич-панели), соответствует класс конструктивной системы «КС-6», а при определении кадастровой стоимости используется данные, относящиеся к «КС-3».</a:t>
                      </a:r>
                      <a:endParaRPr lang="ru-RU" sz="1100" dirty="0">
                        <a:effectLst/>
                        <a:latin typeface="Times New Roman" panose="02020603050405020304" pitchFamily="18" charset="0"/>
                        <a:ea typeface="Times New Roman" panose="02020603050405020304" pitchFamily="18" charset="0"/>
                      </a:endParaRPr>
                    </a:p>
                  </a:txBody>
                  <a:tcPr marL="9385" marR="9385" marT="0" marB="0"/>
                </a:tc>
                <a:tc>
                  <a:txBody>
                    <a:bodyPr/>
                    <a:lstStyle/>
                    <a:p>
                      <a:pPr algn="ctr">
                        <a:lnSpc>
                          <a:spcPct val="115000"/>
                        </a:lnSpc>
                        <a:spcBef>
                          <a:spcPts val="600"/>
                        </a:spcBef>
                        <a:spcAft>
                          <a:spcPts val="600"/>
                        </a:spcAft>
                      </a:pPr>
                      <a:r>
                        <a:rPr lang="ru-RU" sz="1100" dirty="0">
                          <a:effectLst/>
                        </a:rPr>
                        <a:t> </a:t>
                      </a:r>
                      <a:endParaRPr lang="ru-RU" sz="1100" dirty="0">
                        <a:effectLst/>
                        <a:latin typeface="Times New Roman" panose="02020603050405020304" pitchFamily="18" charset="0"/>
                        <a:ea typeface="Times New Roman" panose="02020603050405020304" pitchFamily="18" charset="0"/>
                      </a:endParaRPr>
                    </a:p>
                  </a:txBody>
                  <a:tcPr marL="9385" marR="9385" marT="0" marB="0"/>
                </a:tc>
                <a:tc>
                  <a:txBody>
                    <a:bodyPr/>
                    <a:lstStyle/>
                    <a:p>
                      <a:pPr>
                        <a:lnSpc>
                          <a:spcPct val="115000"/>
                        </a:lnSpc>
                        <a:spcAft>
                          <a:spcPts val="0"/>
                        </a:spcAft>
                      </a:pPr>
                      <a:r>
                        <a:rPr lang="ru-RU" sz="1100" dirty="0">
                          <a:effectLst/>
                        </a:rPr>
                        <a:t>В техническом паспорте (выдан Нижегородским филиалом ФГУП «</a:t>
                      </a:r>
                      <a:r>
                        <a:rPr lang="ru-RU" sz="1100" dirty="0" err="1">
                          <a:effectLst/>
                        </a:rPr>
                        <a:t>Ростехинвентаризация</a:t>
                      </a:r>
                      <a:r>
                        <a:rPr lang="ru-RU" sz="1100" dirty="0">
                          <a:effectLst/>
                        </a:rPr>
                        <a:t>-Федеральное БТИ» *******г. в разделе VII «Описание конструктивных элементов здания и определение износа» содержится информация о характеристиках «наружные и внутренние капитальные стены» - панели типа «сэндвич», колонны железобетонные, пенобетонные блоки, каркасно-обшивные, кирпичные.</a:t>
                      </a:r>
                    </a:p>
                    <a:p>
                      <a:pPr>
                        <a:lnSpc>
                          <a:spcPct val="115000"/>
                        </a:lnSpc>
                        <a:spcAft>
                          <a:spcPts val="0"/>
                        </a:spcAft>
                      </a:pPr>
                      <a:r>
                        <a:rPr lang="ru-RU" sz="1100" dirty="0">
                          <a:effectLst/>
                        </a:rPr>
                        <a:t>В результате проведенного анализа технической документации (Технический паспорт) и результатов натурного обследования здания на месте его расположения, было выявлено, что наружные ограждающие конструкции объекта выполнены из сэндвич-панелей.</a:t>
                      </a:r>
                    </a:p>
                    <a:p>
                      <a:pPr>
                        <a:lnSpc>
                          <a:spcPct val="115000"/>
                        </a:lnSpc>
                        <a:spcAft>
                          <a:spcPts val="0"/>
                        </a:spcAft>
                      </a:pPr>
                      <a:r>
                        <a:rPr lang="ru-RU" sz="1100" dirty="0">
                          <a:effectLst/>
                        </a:rPr>
                        <a:t>Прошу исправить ошибки, допущенные при определении кадастровой стоимости объекта недвижимости с кадастровым номером *********, а именно определить для Объекта значение </a:t>
                      </a:r>
                      <a:r>
                        <a:rPr lang="ru-RU" sz="1100" dirty="0" err="1">
                          <a:effectLst/>
                        </a:rPr>
                        <a:t>ценообразующего</a:t>
                      </a:r>
                      <a:r>
                        <a:rPr lang="ru-RU" sz="1100" dirty="0">
                          <a:effectLst/>
                        </a:rPr>
                        <a:t> фактора «Класс конструктивной системы» - «КС-6».</a:t>
                      </a:r>
                      <a:endParaRPr lang="ru-RU" sz="1100" dirty="0">
                        <a:effectLst/>
                        <a:latin typeface="Times New Roman" panose="02020603050405020304" pitchFamily="18" charset="0"/>
                        <a:ea typeface="Times New Roman" panose="02020603050405020304" pitchFamily="18" charset="0"/>
                      </a:endParaRPr>
                    </a:p>
                  </a:txBody>
                  <a:tcPr marL="9385" marR="9385" marT="0" marB="0"/>
                </a:tc>
                <a:tc>
                  <a:txBody>
                    <a:bodyPr/>
                    <a:lstStyle/>
                    <a:p>
                      <a:pPr>
                        <a:lnSpc>
                          <a:spcPct val="115000"/>
                        </a:lnSpc>
                        <a:spcBef>
                          <a:spcPts val="600"/>
                        </a:spcBef>
                        <a:spcAft>
                          <a:spcPts val="600"/>
                        </a:spcAft>
                      </a:pPr>
                      <a:r>
                        <a:rPr lang="ru-RU" sz="1100" dirty="0">
                          <a:effectLst/>
                        </a:rPr>
                        <a:t> Технический паспорт</a:t>
                      </a:r>
                      <a:endParaRPr lang="ru-RU" sz="1100" dirty="0">
                        <a:effectLst/>
                        <a:latin typeface="Times New Roman" panose="02020603050405020304" pitchFamily="18" charset="0"/>
                        <a:ea typeface="Times New Roman" panose="02020603050405020304" pitchFamily="18" charset="0"/>
                      </a:endParaRPr>
                    </a:p>
                  </a:txBody>
                  <a:tcPr marL="9385" marR="9385" marT="0" marB="0"/>
                </a:tc>
                <a:extLst>
                  <a:ext uri="{0D108BD9-81ED-4DB2-BD59-A6C34878D82A}">
                    <a16:rowId xmlns:a16="http://schemas.microsoft.com/office/drawing/2014/main" val="1242561227"/>
                  </a:ext>
                </a:extLst>
              </a:tr>
            </a:tbl>
          </a:graphicData>
        </a:graphic>
      </p:graphicFrame>
    </p:spTree>
    <p:extLst>
      <p:ext uri="{BB962C8B-B14F-4D97-AF65-F5344CB8AC3E}">
        <p14:creationId xmlns:p14="http://schemas.microsoft.com/office/powerpoint/2010/main" val="337881927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336331" y="949506"/>
            <a:ext cx="11351172" cy="471080"/>
          </a:xfrm>
        </p:spPr>
        <p:txBody>
          <a:bodyPr>
            <a:normAutofit fontScale="90000"/>
          </a:bodyPr>
          <a:lstStyle/>
          <a:p>
            <a:r>
              <a:rPr lang="ru-RU" sz="3200" b="1" dirty="0">
                <a:latin typeface="+mn-lt"/>
                <a:cs typeface="Times New Roman" panose="02020603050405020304" pitchFamily="18" charset="0"/>
              </a:rPr>
              <a:t>Рекомендации для владельцев объектами  недвижимости:</a:t>
            </a:r>
            <a:endParaRPr lang="ru-RU" sz="3200" dirty="0">
              <a:latin typeface="+mn-lt"/>
            </a:endParaRPr>
          </a:p>
        </p:txBody>
      </p:sp>
      <p:sp>
        <p:nvSpPr>
          <p:cNvPr id="4" name="Подзаголовок 3"/>
          <p:cNvSpPr>
            <a:spLocks noGrp="1"/>
          </p:cNvSpPr>
          <p:nvPr>
            <p:ph type="subTitle" idx="1"/>
          </p:nvPr>
        </p:nvSpPr>
        <p:spPr>
          <a:xfrm>
            <a:off x="1045029" y="1737586"/>
            <a:ext cx="9622971" cy="3837214"/>
          </a:xfrm>
        </p:spPr>
        <p:txBody>
          <a:bodyPr>
            <a:normAutofit lnSpcReduction="10000"/>
          </a:bodyPr>
          <a:lstStyle/>
          <a:p>
            <a:pPr marL="514350" indent="-514350" algn="just">
              <a:buFont typeface="+mj-lt"/>
              <a:buAutoNum type="arabicPeriod"/>
            </a:pPr>
            <a:r>
              <a:rPr lang="ru-RU" sz="1800" dirty="0">
                <a:cs typeface="Times New Roman" panose="02020603050405020304" pitchFamily="18" charset="0"/>
              </a:rPr>
              <a:t>Владение недвижимостью дает не только право использования и распоряжения, но влечёт обязанность платить налоги.  </a:t>
            </a:r>
            <a:r>
              <a:rPr lang="ru-RU" sz="1800" b="1" dirty="0">
                <a:cs typeface="Times New Roman" panose="02020603050405020304" pitchFamily="18" charset="0"/>
              </a:rPr>
              <a:t>«Платить налоги и умереть должен каждый»</a:t>
            </a:r>
            <a:r>
              <a:rPr lang="ru-RU" sz="1800" dirty="0">
                <a:cs typeface="Times New Roman" panose="02020603050405020304" pitchFamily="18" charset="0"/>
              </a:rPr>
              <a:t> </a:t>
            </a:r>
            <a:r>
              <a:rPr lang="ru-RU" sz="1800" dirty="0" err="1">
                <a:cs typeface="Times New Roman" panose="02020603050405020304" pitchFamily="18" charset="0"/>
              </a:rPr>
              <a:t>Б.Франклин</a:t>
            </a:r>
            <a:r>
              <a:rPr lang="ru-RU" sz="1800" dirty="0">
                <a:cs typeface="Times New Roman" panose="02020603050405020304" pitchFamily="18" charset="0"/>
              </a:rPr>
              <a:t>.</a:t>
            </a:r>
          </a:p>
          <a:p>
            <a:pPr marL="514350" indent="-514350" algn="just">
              <a:buFont typeface="+mj-lt"/>
              <a:buAutoNum type="arabicPeriod"/>
            </a:pPr>
            <a:r>
              <a:rPr lang="ru-RU" sz="1800" dirty="0">
                <a:cs typeface="Times New Roman" panose="02020603050405020304" pitchFamily="18" charset="0"/>
              </a:rPr>
              <a:t>Собственник должен на регулярной основе раз в полгода должен получать выписки из ЕГРН для уточнения кадастровой стоимости и проверять её на соответствие рынку.</a:t>
            </a:r>
          </a:p>
          <a:p>
            <a:pPr marL="514350" indent="-514350" algn="just">
              <a:buFont typeface="+mj-lt"/>
              <a:buAutoNum type="arabicPeriod"/>
            </a:pPr>
            <a:r>
              <a:rPr lang="ru-RU" sz="1800" dirty="0">
                <a:cs typeface="Times New Roman" panose="02020603050405020304" pitchFamily="18" charset="0"/>
              </a:rPr>
              <a:t>Собственник должен проверить соответствие данных своих объектов недвижимости данным в отчетах ГБУ. При расхождении подать декларацию.</a:t>
            </a:r>
          </a:p>
          <a:p>
            <a:pPr marL="514350" indent="-514350" algn="just">
              <a:buFont typeface="+mj-lt"/>
              <a:buAutoNum type="arabicPeriod"/>
            </a:pPr>
            <a:r>
              <a:rPr lang="ru-RU" sz="1800" dirty="0">
                <a:cs typeface="Times New Roman" panose="02020603050405020304" pitchFamily="18" charset="0"/>
              </a:rPr>
              <a:t>Собственник должен помнить, что изменение характеристик объекта – смена зоны расположения, ври, группы капитальности, площади – приведет к изменению кадастровой стоимости.</a:t>
            </a:r>
          </a:p>
          <a:p>
            <a:pPr marL="514350" indent="-514350" algn="just">
              <a:buFont typeface="+mj-lt"/>
              <a:buAutoNum type="arabicPeriod"/>
            </a:pPr>
            <a:r>
              <a:rPr lang="ru-RU" sz="1800" dirty="0">
                <a:cs typeface="Times New Roman" panose="02020603050405020304" pitchFamily="18" charset="0"/>
              </a:rPr>
              <a:t>ВРИ </a:t>
            </a:r>
            <a:r>
              <a:rPr lang="ru-RU" sz="1800" dirty="0" err="1">
                <a:cs typeface="Times New Roman" panose="02020603050405020304" pitchFamily="18" charset="0"/>
              </a:rPr>
              <a:t>ОКСа</a:t>
            </a:r>
            <a:r>
              <a:rPr lang="ru-RU" sz="1800" dirty="0">
                <a:cs typeface="Times New Roman" panose="02020603050405020304" pitchFamily="18" charset="0"/>
              </a:rPr>
              <a:t> и фактическое использование влияют на включение или исключение из перечня 2%.</a:t>
            </a:r>
          </a:p>
          <a:p>
            <a:pPr marL="514350" indent="-514350" algn="just">
              <a:buFont typeface="+mj-lt"/>
              <a:buAutoNum type="arabicPeriod"/>
            </a:pPr>
            <a:r>
              <a:rPr lang="ru-RU" sz="1800" b="1" dirty="0">
                <a:cs typeface="Times New Roman" panose="02020603050405020304" pitchFamily="18" charset="0"/>
              </a:rPr>
              <a:t>Принимая во внимание рост цен и длительность установления кадастровой стоимости в размере рыночной не откладывать этот вопрос</a:t>
            </a:r>
            <a:r>
              <a:rPr lang="ru-RU" sz="1800" dirty="0">
                <a:latin typeface="Times New Roman" panose="02020603050405020304" pitchFamily="18" charset="0"/>
                <a:cs typeface="Times New Roman" panose="02020603050405020304" pitchFamily="18" charset="0"/>
              </a:rPr>
              <a:t>.</a:t>
            </a:r>
          </a:p>
        </p:txBody>
      </p:sp>
      <p:sp>
        <p:nvSpPr>
          <p:cNvPr id="5" name="Номер слайда 4">
            <a:extLst>
              <a:ext uri="{FF2B5EF4-FFF2-40B4-BE49-F238E27FC236}">
                <a16:creationId xmlns:a16="http://schemas.microsoft.com/office/drawing/2014/main" id="{7838520A-5E16-7646-B1C0-7CA2102D1D0F}"/>
              </a:ext>
            </a:extLst>
          </p:cNvPr>
          <p:cNvSpPr>
            <a:spLocks noGrp="1"/>
          </p:cNvSpPr>
          <p:nvPr>
            <p:ph type="sldNum" sz="quarter" idx="12"/>
          </p:nvPr>
        </p:nvSpPr>
        <p:spPr/>
        <p:txBody>
          <a:bodyPr/>
          <a:lstStyle/>
          <a:p>
            <a:fld id="{1B3261D6-CC2A-9E49-88E2-AEC025041568}" type="slidenum">
              <a:rPr lang="ru-RU" smtClean="0"/>
              <a:t>78</a:t>
            </a:fld>
            <a:endParaRPr lang="ru-RU"/>
          </a:p>
        </p:txBody>
      </p:sp>
    </p:spTree>
    <p:extLst>
      <p:ext uri="{BB962C8B-B14F-4D97-AF65-F5344CB8AC3E}">
        <p14:creationId xmlns:p14="http://schemas.microsoft.com/office/powerpoint/2010/main" val="5705005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B8140EDA-FFBC-3747-8DE8-5BD7343DB2B7}"/>
              </a:ext>
            </a:extLst>
          </p:cNvPr>
          <p:cNvPicPr>
            <a:picLocks noChangeAspect="1"/>
          </p:cNvPicPr>
          <p:nvPr/>
        </p:nvPicPr>
        <p:blipFill>
          <a:blip r:embed="rId3"/>
          <a:srcRect r="72864"/>
          <a:stretch>
            <a:fillRect/>
          </a:stretch>
        </p:blipFill>
        <p:spPr>
          <a:xfrm>
            <a:off x="273131" y="1455057"/>
            <a:ext cx="3490696" cy="1973943"/>
          </a:xfrm>
          <a:prstGeom prst="rect">
            <a:avLst/>
          </a:prstGeom>
        </p:spPr>
      </p:pic>
      <p:sp>
        <p:nvSpPr>
          <p:cNvPr id="9" name="TextBox 8">
            <a:extLst>
              <a:ext uri="{FF2B5EF4-FFF2-40B4-BE49-F238E27FC236}">
                <a16:creationId xmlns:a16="http://schemas.microsoft.com/office/drawing/2014/main" id="{653DE681-1629-F44F-A9FF-899C5D013A16}"/>
              </a:ext>
            </a:extLst>
          </p:cNvPr>
          <p:cNvSpPr txBox="1"/>
          <p:nvPr/>
        </p:nvSpPr>
        <p:spPr>
          <a:xfrm>
            <a:off x="273131" y="3170712"/>
            <a:ext cx="11080669" cy="3139321"/>
          </a:xfrm>
          <a:prstGeom prst="rect">
            <a:avLst/>
          </a:prstGeom>
          <a:noFill/>
        </p:spPr>
        <p:txBody>
          <a:bodyPr wrap="square" rtlCol="0">
            <a:spAutoFit/>
          </a:bodyPr>
          <a:lstStyle/>
          <a:p>
            <a:endParaRPr lang="ru-RU" dirty="0"/>
          </a:p>
          <a:p>
            <a:pPr algn="ctr"/>
            <a:r>
              <a:rPr lang="ru-RU" sz="3600" dirty="0"/>
              <a:t>СПАСИБО ЗА ВНИМАНИЕ!</a:t>
            </a:r>
          </a:p>
          <a:p>
            <a:endParaRPr lang="ru-RU" dirty="0"/>
          </a:p>
          <a:p>
            <a:endParaRPr lang="ru-RU" dirty="0"/>
          </a:p>
          <a:p>
            <a:r>
              <a:rPr lang="ru-RU" b="1" dirty="0">
                <a:latin typeface="Times New Roman" panose="02020603050405020304" pitchFamily="18" charset="0"/>
                <a:cs typeface="Times New Roman" panose="02020603050405020304" pitchFamily="18" charset="0"/>
              </a:rPr>
              <a:t>ООО «Компания «ОСТ»</a:t>
            </a:r>
          </a:p>
          <a:p>
            <a:r>
              <a:rPr lang="en-GB" b="1" dirty="0">
                <a:latin typeface="Times New Roman" panose="02020603050405020304" pitchFamily="18" charset="0"/>
                <a:cs typeface="Times New Roman" panose="02020603050405020304" pitchFamily="18" charset="0"/>
                <a:hlinkClick r:id="rId4"/>
              </a:rPr>
              <a:t>ost-nn.ru</a:t>
            </a:r>
            <a:br>
              <a:rPr lang="en-GB" b="1" dirty="0">
                <a:latin typeface="Times New Roman" panose="02020603050405020304" pitchFamily="18" charset="0"/>
                <a:cs typeface="Times New Roman" panose="02020603050405020304" pitchFamily="18" charset="0"/>
              </a:rPr>
            </a:br>
            <a:r>
              <a:rPr lang="en-GB" b="1" dirty="0">
                <a:latin typeface="Times New Roman" panose="02020603050405020304" pitchFamily="18" charset="0"/>
                <a:cs typeface="Times New Roman" panose="02020603050405020304" pitchFamily="18" charset="0"/>
              </a:rPr>
              <a:t>603005, </a:t>
            </a:r>
            <a:r>
              <a:rPr lang="ru-RU" b="1" dirty="0" err="1">
                <a:latin typeface="Times New Roman" panose="02020603050405020304" pitchFamily="18" charset="0"/>
                <a:cs typeface="Times New Roman" panose="02020603050405020304" pitchFamily="18" charset="0"/>
              </a:rPr>
              <a:t>г.Н.Новгород</a:t>
            </a:r>
            <a:r>
              <a:rPr lang="ru-RU" b="1" dirty="0">
                <a:latin typeface="Times New Roman" panose="02020603050405020304" pitchFamily="18" charset="0"/>
                <a:cs typeface="Times New Roman" panose="02020603050405020304" pitchFamily="18" charset="0"/>
              </a:rPr>
              <a:t>, ул. Ульянова, д.8.</a:t>
            </a:r>
          </a:p>
          <a:p>
            <a:r>
              <a:rPr lang="ru-RU" b="1" dirty="0">
                <a:latin typeface="Times New Roman" panose="02020603050405020304" pitchFamily="18" charset="0"/>
                <a:cs typeface="Times New Roman" panose="02020603050405020304" pitchFamily="18" charset="0"/>
              </a:rPr>
              <a:t>тел: +79601669995</a:t>
            </a:r>
          </a:p>
          <a:p>
            <a:endParaRPr lang="ru-RU" dirty="0"/>
          </a:p>
          <a:p>
            <a:endParaRPr lang="ru-RU" dirty="0"/>
          </a:p>
        </p:txBody>
      </p:sp>
      <p:sp>
        <p:nvSpPr>
          <p:cNvPr id="3" name="Номер слайда 2">
            <a:extLst>
              <a:ext uri="{FF2B5EF4-FFF2-40B4-BE49-F238E27FC236}">
                <a16:creationId xmlns:a16="http://schemas.microsoft.com/office/drawing/2014/main" id="{4701FA26-A5DA-3244-8B38-86B7379AFC4B}"/>
              </a:ext>
            </a:extLst>
          </p:cNvPr>
          <p:cNvSpPr>
            <a:spLocks noGrp="1"/>
          </p:cNvSpPr>
          <p:nvPr>
            <p:ph type="sldNum" sz="quarter" idx="12"/>
          </p:nvPr>
        </p:nvSpPr>
        <p:spPr/>
        <p:txBody>
          <a:bodyPr/>
          <a:lstStyle/>
          <a:p>
            <a:fld id="{1B3261D6-CC2A-9E49-88E2-AEC025041568}" type="slidenum">
              <a:rPr lang="ru-RU" smtClean="0"/>
              <a:t>79</a:t>
            </a:fld>
            <a:endParaRPr lang="ru-RU"/>
          </a:p>
        </p:txBody>
      </p:sp>
    </p:spTree>
    <p:extLst>
      <p:ext uri="{BB962C8B-B14F-4D97-AF65-F5344CB8AC3E}">
        <p14:creationId xmlns:p14="http://schemas.microsoft.com/office/powerpoint/2010/main" val="76140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1" name="TextBox 1">
            <a:extLst>
              <a:ext uri="{FF2B5EF4-FFF2-40B4-BE49-F238E27FC236}">
                <a16:creationId xmlns:a16="http://schemas.microsoft.com/office/drawing/2014/main" id="{599860D1-5366-9A44-987A-561EE2E6DD34}"/>
              </a:ext>
            </a:extLst>
          </p:cNvPr>
          <p:cNvSpPr txBox="1">
            <a:spLocks noChangeArrowheads="1"/>
          </p:cNvSpPr>
          <p:nvPr/>
        </p:nvSpPr>
        <p:spPr bwMode="auto">
          <a:xfrm>
            <a:off x="585788" y="412135"/>
            <a:ext cx="109585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ru-RU" altLang="ru-RU" sz="4000" b="1" dirty="0"/>
              <a:t>Региональные ставки налогов</a:t>
            </a:r>
          </a:p>
        </p:txBody>
      </p:sp>
      <p:graphicFrame>
        <p:nvGraphicFramePr>
          <p:cNvPr id="2" name="Таблица 1">
            <a:extLst>
              <a:ext uri="{FF2B5EF4-FFF2-40B4-BE49-F238E27FC236}">
                <a16:creationId xmlns:a16="http://schemas.microsoft.com/office/drawing/2014/main" id="{B870D722-E30D-E24D-9569-4B6B1FF16F42}"/>
              </a:ext>
            </a:extLst>
          </p:cNvPr>
          <p:cNvGraphicFramePr>
            <a:graphicFrameLocks noGrp="1"/>
          </p:cNvGraphicFramePr>
          <p:nvPr>
            <p:extLst>
              <p:ext uri="{D42A27DB-BD31-4B8C-83A1-F6EECF244321}">
                <p14:modId xmlns:p14="http://schemas.microsoft.com/office/powerpoint/2010/main" val="3528573408"/>
              </p:ext>
            </p:extLst>
          </p:nvPr>
        </p:nvGraphicFramePr>
        <p:xfrm>
          <a:off x="468313" y="1013798"/>
          <a:ext cx="11360150" cy="5465784"/>
        </p:xfrm>
        <a:graphic>
          <a:graphicData uri="http://schemas.openxmlformats.org/drawingml/2006/table">
            <a:tbl>
              <a:tblPr>
                <a:tableStyleId>{5C22544A-7EE6-4342-B048-85BDC9FD1C3A}</a:tableStyleId>
              </a:tblPr>
              <a:tblGrid>
                <a:gridCol w="493545">
                  <a:extLst>
                    <a:ext uri="{9D8B030D-6E8A-4147-A177-3AD203B41FA5}">
                      <a16:colId xmlns:a16="http://schemas.microsoft.com/office/drawing/2014/main" val="1794166629"/>
                    </a:ext>
                  </a:extLst>
                </a:gridCol>
                <a:gridCol w="3332985">
                  <a:extLst>
                    <a:ext uri="{9D8B030D-6E8A-4147-A177-3AD203B41FA5}">
                      <a16:colId xmlns:a16="http://schemas.microsoft.com/office/drawing/2014/main" val="1471657042"/>
                    </a:ext>
                  </a:extLst>
                </a:gridCol>
                <a:gridCol w="1528893">
                  <a:extLst>
                    <a:ext uri="{9D8B030D-6E8A-4147-A177-3AD203B41FA5}">
                      <a16:colId xmlns:a16="http://schemas.microsoft.com/office/drawing/2014/main" val="2885404717"/>
                    </a:ext>
                  </a:extLst>
                </a:gridCol>
                <a:gridCol w="3327174">
                  <a:extLst>
                    <a:ext uri="{9D8B030D-6E8A-4147-A177-3AD203B41FA5}">
                      <a16:colId xmlns:a16="http://schemas.microsoft.com/office/drawing/2014/main" val="2300749687"/>
                    </a:ext>
                  </a:extLst>
                </a:gridCol>
                <a:gridCol w="2677553">
                  <a:extLst>
                    <a:ext uri="{9D8B030D-6E8A-4147-A177-3AD203B41FA5}">
                      <a16:colId xmlns:a16="http://schemas.microsoft.com/office/drawing/2014/main" val="57266498"/>
                    </a:ext>
                  </a:extLst>
                </a:gridCol>
              </a:tblGrid>
              <a:tr h="982998">
                <a:tc>
                  <a:txBody>
                    <a:bodyPr/>
                    <a:lstStyle/>
                    <a:p>
                      <a:pPr algn="ctr" fontAlgn="auto"/>
                      <a:r>
                        <a:rPr lang="ru-RU" sz="1600" u="none" strike="noStrike" dirty="0">
                          <a:effectLst/>
                        </a:rPr>
                        <a:t>№</a:t>
                      </a:r>
                      <a:endParaRPr lang="ru-RU" sz="1600" b="0" i="0" u="none" strike="noStrike" dirty="0">
                        <a:solidFill>
                          <a:srgbClr val="000000"/>
                        </a:solidFill>
                        <a:effectLst/>
                        <a:latin typeface="Calibri" panose="020F0502020204030204" pitchFamily="34" charset="0"/>
                      </a:endParaRPr>
                    </a:p>
                  </a:txBody>
                  <a:tcPr marL="7661" marR="7661" marT="7660" marB="0" anchor="ctr"/>
                </a:tc>
                <a:tc>
                  <a:txBody>
                    <a:bodyPr/>
                    <a:lstStyle/>
                    <a:p>
                      <a:pPr algn="ctr" fontAlgn="auto"/>
                      <a:r>
                        <a:rPr lang="ru-RU" sz="1600" u="none" strike="noStrike" dirty="0">
                          <a:effectLst/>
                        </a:rPr>
                        <a:t>Субъекты</a:t>
                      </a:r>
                      <a:endParaRPr lang="ru-RU" sz="1600" b="0" i="0" u="none" strike="noStrike" dirty="0">
                        <a:solidFill>
                          <a:srgbClr val="000000"/>
                        </a:solidFill>
                        <a:effectLst/>
                        <a:latin typeface="Calibri" panose="020F0502020204030204" pitchFamily="34" charset="0"/>
                      </a:endParaRPr>
                    </a:p>
                  </a:txBody>
                  <a:tcPr marL="7661" marR="7661" marT="7660" marB="0" anchor="ctr"/>
                </a:tc>
                <a:tc>
                  <a:txBody>
                    <a:bodyPr/>
                    <a:lstStyle/>
                    <a:p>
                      <a:pPr algn="ctr" fontAlgn="auto"/>
                      <a:r>
                        <a:rPr lang="ru-RU" sz="1600" u="none" strike="noStrike" dirty="0">
                          <a:effectLst/>
                        </a:rPr>
                        <a:t>Ставка для объектов ст.378.2</a:t>
                      </a:r>
                      <a:endParaRPr lang="ru-RU" sz="1600" b="0" i="0" u="none" strike="noStrike" dirty="0">
                        <a:solidFill>
                          <a:srgbClr val="000000"/>
                        </a:solidFill>
                        <a:effectLst/>
                        <a:latin typeface="Calibri" panose="020F0502020204030204" pitchFamily="34" charset="0"/>
                      </a:endParaRPr>
                    </a:p>
                  </a:txBody>
                  <a:tcPr marL="7661" marR="7661" marT="7660" marB="0" anchor="ctr"/>
                </a:tc>
                <a:tc>
                  <a:txBody>
                    <a:bodyPr/>
                    <a:lstStyle/>
                    <a:p>
                      <a:pPr algn="ctr" fontAlgn="auto"/>
                      <a:r>
                        <a:rPr lang="ru-RU" sz="1600" u="none" strike="noStrike" dirty="0">
                          <a:effectLst/>
                        </a:rPr>
                        <a:t>Объекты, кадастровая стоимость каждого из которых превышает 300 миллионов рублей</a:t>
                      </a:r>
                      <a:endParaRPr lang="ru-RU" sz="1600" b="0" i="0" u="none" strike="noStrike" dirty="0">
                        <a:solidFill>
                          <a:srgbClr val="000000"/>
                        </a:solidFill>
                        <a:effectLst/>
                        <a:latin typeface="Helvetica" pitchFamily="2" charset="0"/>
                      </a:endParaRPr>
                    </a:p>
                  </a:txBody>
                  <a:tcPr marL="7661" marR="7661" marT="7660" marB="0" anchor="ctr"/>
                </a:tc>
                <a:tc>
                  <a:txBody>
                    <a:bodyPr/>
                    <a:lstStyle/>
                    <a:p>
                      <a:pPr algn="ctr" fontAlgn="auto"/>
                      <a:r>
                        <a:rPr lang="ru-RU" sz="1600" u="none" strike="noStrike" dirty="0">
                          <a:effectLst/>
                        </a:rPr>
                        <a:t>Жилые помещения кадастровая стоимость каждого превышает 300 миллионов рублей</a:t>
                      </a:r>
                      <a:endParaRPr lang="ru-RU" sz="1600" b="0" i="0" u="none" strike="noStrike" dirty="0">
                        <a:solidFill>
                          <a:srgbClr val="000000"/>
                        </a:solidFill>
                        <a:effectLst/>
                        <a:latin typeface="Helvetica" pitchFamily="2" charset="0"/>
                      </a:endParaRPr>
                    </a:p>
                  </a:txBody>
                  <a:tcPr marL="7661" marR="7661" marT="7660" marB="0" anchor="ctr"/>
                </a:tc>
                <a:extLst>
                  <a:ext uri="{0D108BD9-81ED-4DB2-BD59-A6C34878D82A}">
                    <a16:rowId xmlns:a16="http://schemas.microsoft.com/office/drawing/2014/main" val="774574350"/>
                  </a:ext>
                </a:extLst>
              </a:tr>
              <a:tr h="263692">
                <a:tc>
                  <a:txBody>
                    <a:bodyPr/>
                    <a:lstStyle/>
                    <a:p>
                      <a:pPr algn="r" fontAlgn="b"/>
                      <a:r>
                        <a:rPr lang="ru-RU" sz="1600" u="none" strike="noStrike">
                          <a:effectLst/>
                        </a:rPr>
                        <a:t>1</a:t>
                      </a:r>
                      <a:endParaRPr lang="ru-RU" sz="1600" b="0" i="0" u="none" strike="noStrike">
                        <a:solidFill>
                          <a:srgbClr val="000000"/>
                        </a:solidFill>
                        <a:effectLst/>
                        <a:latin typeface="Calibri" panose="020F0502020204030204" pitchFamily="34" charset="0"/>
                      </a:endParaRPr>
                    </a:p>
                  </a:txBody>
                  <a:tcPr marL="7661" marR="7661" marT="7660" marB="0" anchor="b"/>
                </a:tc>
                <a:tc>
                  <a:txBody>
                    <a:bodyPr/>
                    <a:lstStyle/>
                    <a:p>
                      <a:pPr algn="l" fontAlgn="b"/>
                      <a:r>
                        <a:rPr lang="ru-RU" sz="1600" u="none" strike="noStrike">
                          <a:effectLst/>
                        </a:rPr>
                        <a:t>Республика Крым</a:t>
                      </a:r>
                      <a:endParaRPr lang="ru-RU" sz="1600" b="0" i="0" u="none" strike="noStrike">
                        <a:solidFill>
                          <a:srgbClr val="000000"/>
                        </a:solidFill>
                        <a:effectLst/>
                        <a:latin typeface="Calibri" panose="020F0502020204030204" pitchFamily="34" charset="0"/>
                      </a:endParaRPr>
                    </a:p>
                  </a:txBody>
                  <a:tcPr marL="7661" marR="7661" marT="7660" marB="0" anchor="b"/>
                </a:tc>
                <a:tc>
                  <a:txBody>
                    <a:bodyPr/>
                    <a:lstStyle/>
                    <a:p>
                      <a:pPr algn="r" fontAlgn="b"/>
                      <a:r>
                        <a:rPr lang="ru-RU" sz="1600" u="none" strike="noStrike" dirty="0">
                          <a:effectLst/>
                        </a:rPr>
                        <a:t>1,00%</a:t>
                      </a:r>
                      <a:endParaRPr lang="ru-RU" sz="1600" b="0" i="0" u="none" strike="noStrike" dirty="0">
                        <a:solidFill>
                          <a:srgbClr val="000000"/>
                        </a:solidFill>
                        <a:effectLst/>
                        <a:latin typeface="Calibri" panose="020F0502020204030204" pitchFamily="34" charset="0"/>
                      </a:endParaRPr>
                    </a:p>
                  </a:txBody>
                  <a:tcPr marL="7661" marR="7661" marT="7660" marB="0" anchor="b"/>
                </a:tc>
                <a:tc>
                  <a:txBody>
                    <a:bodyPr/>
                    <a:lstStyle/>
                    <a:p>
                      <a:pPr algn="l" fontAlgn="b"/>
                      <a:r>
                        <a:rPr lang="ru-RU" sz="1600" u="none" strike="noStrike" dirty="0">
                          <a:effectLst/>
                        </a:rPr>
                        <a:t> </a:t>
                      </a:r>
                      <a:endParaRPr lang="ru-RU" sz="1600" b="0" i="0" u="none" strike="noStrike" dirty="0">
                        <a:solidFill>
                          <a:srgbClr val="000000"/>
                        </a:solidFill>
                        <a:effectLst/>
                        <a:latin typeface="Calibri" panose="020F0502020204030204" pitchFamily="34" charset="0"/>
                      </a:endParaRPr>
                    </a:p>
                  </a:txBody>
                  <a:tcPr marL="7661" marR="7661" marT="7660" marB="0" anchor="b"/>
                </a:tc>
                <a:tc>
                  <a:txBody>
                    <a:bodyPr/>
                    <a:lstStyle/>
                    <a:p>
                      <a:pPr algn="l" fontAlgn="b"/>
                      <a:r>
                        <a:rPr lang="ru-RU" sz="1600" u="none" strike="noStrike">
                          <a:effectLst/>
                        </a:rPr>
                        <a:t> </a:t>
                      </a:r>
                      <a:endParaRPr lang="ru-RU" sz="1600" b="0" i="0" u="none" strike="noStrike">
                        <a:solidFill>
                          <a:srgbClr val="000000"/>
                        </a:solidFill>
                        <a:effectLst/>
                        <a:latin typeface="Calibri" panose="020F0502020204030204" pitchFamily="34" charset="0"/>
                      </a:endParaRPr>
                    </a:p>
                  </a:txBody>
                  <a:tcPr marL="7661" marR="7661" marT="7660" marB="0" anchor="b"/>
                </a:tc>
                <a:extLst>
                  <a:ext uri="{0D108BD9-81ED-4DB2-BD59-A6C34878D82A}">
                    <a16:rowId xmlns:a16="http://schemas.microsoft.com/office/drawing/2014/main" val="2950226123"/>
                  </a:ext>
                </a:extLst>
              </a:tr>
              <a:tr h="263692">
                <a:tc>
                  <a:txBody>
                    <a:bodyPr/>
                    <a:lstStyle/>
                    <a:p>
                      <a:pPr algn="r" fontAlgn="b"/>
                      <a:r>
                        <a:rPr lang="ru-RU" sz="1600" u="none" strike="noStrike">
                          <a:effectLst/>
                        </a:rPr>
                        <a:t>2</a:t>
                      </a:r>
                      <a:endParaRPr lang="ru-RU" sz="1600" b="0" i="0" u="none" strike="noStrike">
                        <a:solidFill>
                          <a:srgbClr val="000000"/>
                        </a:solidFill>
                        <a:effectLst/>
                        <a:latin typeface="Calibri" panose="020F0502020204030204" pitchFamily="34" charset="0"/>
                      </a:endParaRPr>
                    </a:p>
                  </a:txBody>
                  <a:tcPr marL="7661" marR="7661" marT="7660" marB="0" anchor="b"/>
                </a:tc>
                <a:tc>
                  <a:txBody>
                    <a:bodyPr/>
                    <a:lstStyle/>
                    <a:p>
                      <a:pPr algn="l" fontAlgn="b"/>
                      <a:r>
                        <a:rPr lang="ru-RU" sz="1600" u="none" strike="noStrike" dirty="0">
                          <a:effectLst/>
                        </a:rPr>
                        <a:t>Республика Дагестан</a:t>
                      </a:r>
                      <a:endParaRPr lang="ru-RU" sz="1600" b="0" i="0" u="none" strike="noStrike" dirty="0">
                        <a:solidFill>
                          <a:srgbClr val="000000"/>
                        </a:solidFill>
                        <a:effectLst/>
                        <a:latin typeface="Calibri" panose="020F0502020204030204" pitchFamily="34" charset="0"/>
                      </a:endParaRPr>
                    </a:p>
                  </a:txBody>
                  <a:tcPr marL="7661" marR="7661" marT="7660" marB="0" anchor="b"/>
                </a:tc>
                <a:tc>
                  <a:txBody>
                    <a:bodyPr/>
                    <a:lstStyle/>
                    <a:p>
                      <a:pPr algn="r" fontAlgn="b"/>
                      <a:r>
                        <a:rPr lang="ru-RU" sz="1600" u="none" strike="noStrike">
                          <a:effectLst/>
                        </a:rPr>
                        <a:t>1,00%</a:t>
                      </a:r>
                      <a:endParaRPr lang="ru-RU" sz="1600" b="0" i="0" u="none" strike="noStrike">
                        <a:solidFill>
                          <a:srgbClr val="000000"/>
                        </a:solidFill>
                        <a:effectLst/>
                        <a:latin typeface="Calibri" panose="020F0502020204030204" pitchFamily="34" charset="0"/>
                      </a:endParaRPr>
                    </a:p>
                  </a:txBody>
                  <a:tcPr marL="7661" marR="7661" marT="7660" marB="0" anchor="b"/>
                </a:tc>
                <a:tc>
                  <a:txBody>
                    <a:bodyPr/>
                    <a:lstStyle/>
                    <a:p>
                      <a:pPr algn="l" fontAlgn="b"/>
                      <a:r>
                        <a:rPr lang="ru-RU" sz="1600" u="none" strike="noStrike" dirty="0">
                          <a:effectLst/>
                        </a:rPr>
                        <a:t> </a:t>
                      </a:r>
                      <a:endParaRPr lang="ru-RU" sz="1600" b="0" i="0" u="none" strike="noStrike" dirty="0">
                        <a:solidFill>
                          <a:srgbClr val="000000"/>
                        </a:solidFill>
                        <a:effectLst/>
                        <a:latin typeface="Calibri" panose="020F0502020204030204" pitchFamily="34" charset="0"/>
                      </a:endParaRPr>
                    </a:p>
                  </a:txBody>
                  <a:tcPr marL="7661" marR="7661" marT="7660" marB="0" anchor="b"/>
                </a:tc>
                <a:tc>
                  <a:txBody>
                    <a:bodyPr/>
                    <a:lstStyle/>
                    <a:p>
                      <a:pPr algn="l" fontAlgn="b"/>
                      <a:r>
                        <a:rPr lang="ru-RU" sz="1600" u="none" strike="noStrike">
                          <a:effectLst/>
                        </a:rPr>
                        <a:t> </a:t>
                      </a:r>
                      <a:endParaRPr lang="ru-RU" sz="1600" b="0" i="0" u="none" strike="noStrike">
                        <a:solidFill>
                          <a:srgbClr val="000000"/>
                        </a:solidFill>
                        <a:effectLst/>
                        <a:latin typeface="Calibri" panose="020F0502020204030204" pitchFamily="34" charset="0"/>
                      </a:endParaRPr>
                    </a:p>
                  </a:txBody>
                  <a:tcPr marL="7661" marR="7661" marT="7660" marB="0" anchor="b"/>
                </a:tc>
                <a:extLst>
                  <a:ext uri="{0D108BD9-81ED-4DB2-BD59-A6C34878D82A}">
                    <a16:rowId xmlns:a16="http://schemas.microsoft.com/office/drawing/2014/main" val="3045202952"/>
                  </a:ext>
                </a:extLst>
              </a:tr>
              <a:tr h="263692">
                <a:tc>
                  <a:txBody>
                    <a:bodyPr/>
                    <a:lstStyle/>
                    <a:p>
                      <a:pPr algn="r" fontAlgn="b"/>
                      <a:r>
                        <a:rPr lang="ru-RU" sz="1600" u="none" strike="noStrike">
                          <a:effectLst/>
                        </a:rPr>
                        <a:t>3</a:t>
                      </a:r>
                      <a:endParaRPr lang="ru-RU" sz="1600" b="0" i="0" u="none" strike="noStrike">
                        <a:solidFill>
                          <a:srgbClr val="000000"/>
                        </a:solidFill>
                        <a:effectLst/>
                        <a:latin typeface="Calibri" panose="020F0502020204030204" pitchFamily="34" charset="0"/>
                      </a:endParaRPr>
                    </a:p>
                  </a:txBody>
                  <a:tcPr marL="7661" marR="7661" marT="7660" marB="0" anchor="b"/>
                </a:tc>
                <a:tc>
                  <a:txBody>
                    <a:bodyPr/>
                    <a:lstStyle/>
                    <a:p>
                      <a:pPr algn="l" fontAlgn="b"/>
                      <a:r>
                        <a:rPr lang="ru-RU" sz="1600" u="none" strike="noStrike" dirty="0">
                          <a:effectLst/>
                        </a:rPr>
                        <a:t>Сахалинская область</a:t>
                      </a:r>
                      <a:endParaRPr lang="ru-RU" sz="1600" b="0" i="0" u="none" strike="noStrike" dirty="0">
                        <a:solidFill>
                          <a:srgbClr val="000000"/>
                        </a:solidFill>
                        <a:effectLst/>
                        <a:latin typeface="Calibri" panose="020F0502020204030204" pitchFamily="34" charset="0"/>
                      </a:endParaRPr>
                    </a:p>
                  </a:txBody>
                  <a:tcPr marL="7661" marR="7661" marT="7660" marB="0" anchor="b"/>
                </a:tc>
                <a:tc>
                  <a:txBody>
                    <a:bodyPr/>
                    <a:lstStyle/>
                    <a:p>
                      <a:pPr algn="r" fontAlgn="b"/>
                      <a:r>
                        <a:rPr lang="ru-RU" sz="1600" u="none" strike="noStrike" dirty="0">
                          <a:effectLst/>
                        </a:rPr>
                        <a:t>1,25%</a:t>
                      </a:r>
                      <a:endParaRPr lang="ru-RU" sz="1600" b="0" i="0" u="none" strike="noStrike" dirty="0">
                        <a:solidFill>
                          <a:srgbClr val="000000"/>
                        </a:solidFill>
                        <a:effectLst/>
                        <a:latin typeface="Calibri" panose="020F0502020204030204" pitchFamily="34" charset="0"/>
                      </a:endParaRPr>
                    </a:p>
                  </a:txBody>
                  <a:tcPr marL="7661" marR="7661" marT="7660" marB="0" anchor="b"/>
                </a:tc>
                <a:tc>
                  <a:txBody>
                    <a:bodyPr/>
                    <a:lstStyle/>
                    <a:p>
                      <a:pPr algn="l" fontAlgn="b"/>
                      <a:r>
                        <a:rPr lang="ru-RU" sz="1600" u="none" strike="noStrike" dirty="0">
                          <a:effectLst/>
                        </a:rPr>
                        <a:t> </a:t>
                      </a:r>
                      <a:endParaRPr lang="ru-RU" sz="1600" b="0" i="0" u="none" strike="noStrike" dirty="0">
                        <a:solidFill>
                          <a:srgbClr val="000000"/>
                        </a:solidFill>
                        <a:effectLst/>
                        <a:latin typeface="Calibri" panose="020F0502020204030204" pitchFamily="34" charset="0"/>
                      </a:endParaRPr>
                    </a:p>
                  </a:txBody>
                  <a:tcPr marL="7661" marR="7661" marT="7660" marB="0" anchor="b"/>
                </a:tc>
                <a:tc>
                  <a:txBody>
                    <a:bodyPr/>
                    <a:lstStyle/>
                    <a:p>
                      <a:pPr algn="l" fontAlgn="b"/>
                      <a:r>
                        <a:rPr lang="ru-RU" sz="1600" u="none" strike="noStrike">
                          <a:effectLst/>
                        </a:rPr>
                        <a:t> </a:t>
                      </a:r>
                      <a:endParaRPr lang="ru-RU" sz="1600" b="0" i="0" u="none" strike="noStrike">
                        <a:solidFill>
                          <a:srgbClr val="000000"/>
                        </a:solidFill>
                        <a:effectLst/>
                        <a:latin typeface="Calibri" panose="020F0502020204030204" pitchFamily="34" charset="0"/>
                      </a:endParaRPr>
                    </a:p>
                  </a:txBody>
                  <a:tcPr marL="7661" marR="7661" marT="7660" marB="0" anchor="b"/>
                </a:tc>
                <a:extLst>
                  <a:ext uri="{0D108BD9-81ED-4DB2-BD59-A6C34878D82A}">
                    <a16:rowId xmlns:a16="http://schemas.microsoft.com/office/drawing/2014/main" val="445106396"/>
                  </a:ext>
                </a:extLst>
              </a:tr>
              <a:tr h="263692">
                <a:tc>
                  <a:txBody>
                    <a:bodyPr/>
                    <a:lstStyle/>
                    <a:p>
                      <a:pPr algn="r" fontAlgn="b"/>
                      <a:r>
                        <a:rPr lang="ru-RU" sz="1600" u="none" strike="noStrike">
                          <a:effectLst/>
                        </a:rPr>
                        <a:t>4</a:t>
                      </a:r>
                      <a:endParaRPr lang="ru-RU" sz="1600" b="0" i="0" u="none" strike="noStrike">
                        <a:solidFill>
                          <a:srgbClr val="000000"/>
                        </a:solidFill>
                        <a:effectLst/>
                        <a:latin typeface="Calibri" panose="020F0502020204030204" pitchFamily="34" charset="0"/>
                      </a:endParaRPr>
                    </a:p>
                  </a:txBody>
                  <a:tcPr marL="7661" marR="7661" marT="7660" marB="0" anchor="b"/>
                </a:tc>
                <a:tc>
                  <a:txBody>
                    <a:bodyPr/>
                    <a:lstStyle/>
                    <a:p>
                      <a:pPr algn="l" fontAlgn="b"/>
                      <a:r>
                        <a:rPr lang="ru-RU" sz="1600" u="none" strike="noStrike">
                          <a:effectLst/>
                        </a:rPr>
                        <a:t>Республика Калмыкия</a:t>
                      </a:r>
                      <a:endParaRPr lang="ru-RU" sz="1600" b="0" i="0" u="none" strike="noStrike">
                        <a:solidFill>
                          <a:srgbClr val="000000"/>
                        </a:solidFill>
                        <a:effectLst/>
                        <a:latin typeface="Calibri" panose="020F0502020204030204" pitchFamily="34" charset="0"/>
                      </a:endParaRPr>
                    </a:p>
                  </a:txBody>
                  <a:tcPr marL="7661" marR="7661" marT="7660" marB="0" anchor="b"/>
                </a:tc>
                <a:tc>
                  <a:txBody>
                    <a:bodyPr/>
                    <a:lstStyle/>
                    <a:p>
                      <a:pPr algn="r" fontAlgn="b"/>
                      <a:r>
                        <a:rPr lang="ru-RU" sz="1600" u="none" strike="noStrike">
                          <a:effectLst/>
                        </a:rPr>
                        <a:t>1,50%</a:t>
                      </a:r>
                      <a:endParaRPr lang="ru-RU" sz="1600" b="0" i="0" u="none" strike="noStrike">
                        <a:solidFill>
                          <a:srgbClr val="000000"/>
                        </a:solidFill>
                        <a:effectLst/>
                        <a:latin typeface="Calibri" panose="020F0502020204030204" pitchFamily="34" charset="0"/>
                      </a:endParaRPr>
                    </a:p>
                  </a:txBody>
                  <a:tcPr marL="7661" marR="7661" marT="7660" marB="0" anchor="b"/>
                </a:tc>
                <a:tc>
                  <a:txBody>
                    <a:bodyPr/>
                    <a:lstStyle/>
                    <a:p>
                      <a:pPr algn="r" fontAlgn="b"/>
                      <a:r>
                        <a:rPr lang="ru-RU" sz="1600" u="none" strike="noStrike">
                          <a:effectLst/>
                        </a:rPr>
                        <a:t>2,5%</a:t>
                      </a:r>
                      <a:endParaRPr lang="ru-RU" sz="1600" b="0" i="0" u="none" strike="noStrike">
                        <a:solidFill>
                          <a:srgbClr val="000000"/>
                        </a:solidFill>
                        <a:effectLst/>
                        <a:latin typeface="Calibri" panose="020F0502020204030204" pitchFamily="34" charset="0"/>
                      </a:endParaRPr>
                    </a:p>
                  </a:txBody>
                  <a:tcPr marL="7661" marR="7661" marT="7660" marB="0" anchor="b"/>
                </a:tc>
                <a:tc>
                  <a:txBody>
                    <a:bodyPr/>
                    <a:lstStyle/>
                    <a:p>
                      <a:pPr algn="r" fontAlgn="b"/>
                      <a:r>
                        <a:rPr lang="ru-RU" sz="1600" u="none" strike="noStrike">
                          <a:effectLst/>
                        </a:rPr>
                        <a:t>0,30%</a:t>
                      </a:r>
                      <a:endParaRPr lang="ru-RU" sz="1600" b="0" i="0" u="none" strike="noStrike">
                        <a:solidFill>
                          <a:srgbClr val="000000"/>
                        </a:solidFill>
                        <a:effectLst/>
                        <a:latin typeface="Calibri" panose="020F0502020204030204" pitchFamily="34" charset="0"/>
                      </a:endParaRPr>
                    </a:p>
                  </a:txBody>
                  <a:tcPr marL="7661" marR="7661" marT="7660" marB="0" anchor="b"/>
                </a:tc>
                <a:extLst>
                  <a:ext uri="{0D108BD9-81ED-4DB2-BD59-A6C34878D82A}">
                    <a16:rowId xmlns:a16="http://schemas.microsoft.com/office/drawing/2014/main" val="64310523"/>
                  </a:ext>
                </a:extLst>
              </a:tr>
              <a:tr h="263692">
                <a:tc>
                  <a:txBody>
                    <a:bodyPr/>
                    <a:lstStyle/>
                    <a:p>
                      <a:pPr algn="r" fontAlgn="b"/>
                      <a:r>
                        <a:rPr lang="ru-RU" sz="1600" u="none" strike="noStrike">
                          <a:effectLst/>
                        </a:rPr>
                        <a:t>5</a:t>
                      </a:r>
                      <a:endParaRPr lang="ru-RU" sz="1600" b="0" i="0" u="none" strike="noStrike">
                        <a:solidFill>
                          <a:srgbClr val="000000"/>
                        </a:solidFill>
                        <a:effectLst/>
                        <a:latin typeface="Calibri" panose="020F0502020204030204" pitchFamily="34" charset="0"/>
                      </a:endParaRPr>
                    </a:p>
                  </a:txBody>
                  <a:tcPr marL="7661" marR="7661" marT="7660" marB="0" anchor="b"/>
                </a:tc>
                <a:tc>
                  <a:txBody>
                    <a:bodyPr/>
                    <a:lstStyle/>
                    <a:p>
                      <a:pPr algn="l" fontAlgn="b"/>
                      <a:r>
                        <a:rPr lang="ru-RU" sz="1600" u="none" strike="noStrike" dirty="0">
                          <a:effectLst/>
                        </a:rPr>
                        <a:t>Санкт-Петербург</a:t>
                      </a:r>
                      <a:endParaRPr lang="ru-RU" sz="1600" b="0" i="0" u="none" strike="noStrike" dirty="0">
                        <a:solidFill>
                          <a:srgbClr val="000000"/>
                        </a:solidFill>
                        <a:effectLst/>
                        <a:latin typeface="Calibri" panose="020F0502020204030204" pitchFamily="34" charset="0"/>
                      </a:endParaRPr>
                    </a:p>
                  </a:txBody>
                  <a:tcPr marL="7661" marR="7661" marT="7660" marB="0" anchor="b"/>
                </a:tc>
                <a:tc>
                  <a:txBody>
                    <a:bodyPr/>
                    <a:lstStyle/>
                    <a:p>
                      <a:pPr algn="r" fontAlgn="b"/>
                      <a:r>
                        <a:rPr lang="ru-RU" sz="1600" u="none" strike="noStrike" dirty="0">
                          <a:effectLst/>
                        </a:rPr>
                        <a:t>1,50%</a:t>
                      </a:r>
                      <a:endParaRPr lang="ru-RU" sz="1600" b="0" i="0" u="none" strike="noStrike" dirty="0">
                        <a:solidFill>
                          <a:srgbClr val="000000"/>
                        </a:solidFill>
                        <a:effectLst/>
                        <a:latin typeface="Calibri" panose="020F0502020204030204" pitchFamily="34" charset="0"/>
                      </a:endParaRPr>
                    </a:p>
                  </a:txBody>
                  <a:tcPr marL="7661" marR="7661" marT="7660" marB="0" anchor="b"/>
                </a:tc>
                <a:tc>
                  <a:txBody>
                    <a:bodyPr/>
                    <a:lstStyle/>
                    <a:p>
                      <a:pPr algn="r" fontAlgn="b"/>
                      <a:r>
                        <a:rPr lang="ru-RU" sz="1600" u="none" strike="noStrike" dirty="0">
                          <a:effectLst/>
                        </a:rPr>
                        <a:t>2,5%</a:t>
                      </a:r>
                      <a:endParaRPr lang="ru-RU" sz="1600" b="0" i="0" u="none" strike="noStrike" dirty="0">
                        <a:solidFill>
                          <a:srgbClr val="000000"/>
                        </a:solidFill>
                        <a:effectLst/>
                        <a:latin typeface="Calibri" panose="020F0502020204030204" pitchFamily="34" charset="0"/>
                      </a:endParaRPr>
                    </a:p>
                  </a:txBody>
                  <a:tcPr marL="7661" marR="7661" marT="7660" marB="0" anchor="b"/>
                </a:tc>
                <a:tc>
                  <a:txBody>
                    <a:bodyPr/>
                    <a:lstStyle/>
                    <a:p>
                      <a:pPr algn="r" fontAlgn="b"/>
                      <a:r>
                        <a:rPr lang="ru-RU" sz="1600" u="none" strike="noStrike">
                          <a:effectLst/>
                        </a:rPr>
                        <a:t>0,30%</a:t>
                      </a:r>
                      <a:endParaRPr lang="ru-RU" sz="1600" b="0" i="0" u="none" strike="noStrike">
                        <a:solidFill>
                          <a:srgbClr val="000000"/>
                        </a:solidFill>
                        <a:effectLst/>
                        <a:latin typeface="Calibri" panose="020F0502020204030204" pitchFamily="34" charset="0"/>
                      </a:endParaRPr>
                    </a:p>
                  </a:txBody>
                  <a:tcPr marL="7661" marR="7661" marT="7660" marB="0" anchor="b"/>
                </a:tc>
                <a:extLst>
                  <a:ext uri="{0D108BD9-81ED-4DB2-BD59-A6C34878D82A}">
                    <a16:rowId xmlns:a16="http://schemas.microsoft.com/office/drawing/2014/main" val="2141329632"/>
                  </a:ext>
                </a:extLst>
              </a:tr>
              <a:tr h="263692">
                <a:tc>
                  <a:txBody>
                    <a:bodyPr/>
                    <a:lstStyle/>
                    <a:p>
                      <a:pPr algn="r" fontAlgn="b"/>
                      <a:r>
                        <a:rPr lang="ru-RU" sz="1600" u="none" strike="noStrike">
                          <a:effectLst/>
                        </a:rPr>
                        <a:t>6</a:t>
                      </a:r>
                      <a:endParaRPr lang="ru-RU" sz="1600" b="0" i="0" u="none" strike="noStrike">
                        <a:solidFill>
                          <a:srgbClr val="000000"/>
                        </a:solidFill>
                        <a:effectLst/>
                        <a:latin typeface="Calibri" panose="020F0502020204030204" pitchFamily="34" charset="0"/>
                      </a:endParaRPr>
                    </a:p>
                  </a:txBody>
                  <a:tcPr marL="7661" marR="7661" marT="7660" marB="0" anchor="b"/>
                </a:tc>
                <a:tc>
                  <a:txBody>
                    <a:bodyPr/>
                    <a:lstStyle/>
                    <a:p>
                      <a:pPr algn="l" fontAlgn="b"/>
                      <a:r>
                        <a:rPr lang="ru-RU" sz="1600" u="none" strike="noStrike">
                          <a:effectLst/>
                        </a:rPr>
                        <a:t>Челябинская область</a:t>
                      </a:r>
                      <a:endParaRPr lang="ru-RU" sz="1600" b="0" i="0" u="none" strike="noStrike">
                        <a:solidFill>
                          <a:srgbClr val="000000"/>
                        </a:solidFill>
                        <a:effectLst/>
                        <a:latin typeface="Calibri" panose="020F0502020204030204" pitchFamily="34" charset="0"/>
                      </a:endParaRPr>
                    </a:p>
                  </a:txBody>
                  <a:tcPr marL="7661" marR="7661" marT="7660" marB="0" anchor="b"/>
                </a:tc>
                <a:tc>
                  <a:txBody>
                    <a:bodyPr/>
                    <a:lstStyle/>
                    <a:p>
                      <a:pPr algn="r" fontAlgn="b"/>
                      <a:r>
                        <a:rPr lang="ru-RU" sz="1600" u="none" strike="noStrike">
                          <a:effectLst/>
                        </a:rPr>
                        <a:t>1,50%</a:t>
                      </a:r>
                      <a:endParaRPr lang="ru-RU" sz="1600" b="0" i="0" u="none" strike="noStrike">
                        <a:solidFill>
                          <a:srgbClr val="000000"/>
                        </a:solidFill>
                        <a:effectLst/>
                        <a:latin typeface="Calibri" panose="020F0502020204030204" pitchFamily="34" charset="0"/>
                      </a:endParaRPr>
                    </a:p>
                  </a:txBody>
                  <a:tcPr marL="7661" marR="7661" marT="7660" marB="0" anchor="b"/>
                </a:tc>
                <a:tc>
                  <a:txBody>
                    <a:bodyPr/>
                    <a:lstStyle/>
                    <a:p>
                      <a:pPr algn="l" fontAlgn="b"/>
                      <a:r>
                        <a:rPr lang="ru-RU" sz="1600" u="none" strike="noStrike" dirty="0">
                          <a:effectLst/>
                        </a:rPr>
                        <a:t> </a:t>
                      </a:r>
                      <a:endParaRPr lang="ru-RU" sz="1600" b="0" i="0" u="none" strike="noStrike" dirty="0">
                        <a:solidFill>
                          <a:srgbClr val="000000"/>
                        </a:solidFill>
                        <a:effectLst/>
                        <a:latin typeface="Calibri" panose="020F0502020204030204" pitchFamily="34" charset="0"/>
                      </a:endParaRPr>
                    </a:p>
                  </a:txBody>
                  <a:tcPr marL="7661" marR="7661" marT="7660" marB="0" anchor="b"/>
                </a:tc>
                <a:tc>
                  <a:txBody>
                    <a:bodyPr/>
                    <a:lstStyle/>
                    <a:p>
                      <a:pPr algn="l" fontAlgn="b"/>
                      <a:r>
                        <a:rPr lang="ru-RU" sz="1600" u="none" strike="noStrike">
                          <a:effectLst/>
                        </a:rPr>
                        <a:t> </a:t>
                      </a:r>
                      <a:endParaRPr lang="ru-RU" sz="1600" b="0" i="0" u="none" strike="noStrike">
                        <a:solidFill>
                          <a:srgbClr val="000000"/>
                        </a:solidFill>
                        <a:effectLst/>
                        <a:latin typeface="Calibri" panose="020F0502020204030204" pitchFamily="34" charset="0"/>
                      </a:endParaRPr>
                    </a:p>
                  </a:txBody>
                  <a:tcPr marL="7661" marR="7661" marT="7660" marB="0" anchor="b"/>
                </a:tc>
                <a:extLst>
                  <a:ext uri="{0D108BD9-81ED-4DB2-BD59-A6C34878D82A}">
                    <a16:rowId xmlns:a16="http://schemas.microsoft.com/office/drawing/2014/main" val="3794146123"/>
                  </a:ext>
                </a:extLst>
              </a:tr>
              <a:tr h="263692">
                <a:tc>
                  <a:txBody>
                    <a:bodyPr/>
                    <a:lstStyle/>
                    <a:p>
                      <a:pPr algn="r" fontAlgn="b"/>
                      <a:r>
                        <a:rPr lang="ru-RU" sz="1600" u="none" strike="noStrike">
                          <a:effectLst/>
                        </a:rPr>
                        <a:t>7</a:t>
                      </a:r>
                      <a:endParaRPr lang="ru-RU" sz="1600" b="0" i="0" u="none" strike="noStrike">
                        <a:solidFill>
                          <a:srgbClr val="000000"/>
                        </a:solidFill>
                        <a:effectLst/>
                        <a:latin typeface="Calibri" panose="020F0502020204030204" pitchFamily="34" charset="0"/>
                      </a:endParaRPr>
                    </a:p>
                  </a:txBody>
                  <a:tcPr marL="7661" marR="7661" marT="7660" marB="0" anchor="b"/>
                </a:tc>
                <a:tc>
                  <a:txBody>
                    <a:bodyPr/>
                    <a:lstStyle/>
                    <a:p>
                      <a:pPr algn="l" fontAlgn="b"/>
                      <a:r>
                        <a:rPr lang="ru-RU" sz="1600" u="none" strike="noStrike">
                          <a:effectLst/>
                        </a:rPr>
                        <a:t>Забайкальский край</a:t>
                      </a:r>
                      <a:endParaRPr lang="ru-RU" sz="1600" b="0" i="0" u="none" strike="noStrike">
                        <a:solidFill>
                          <a:srgbClr val="000000"/>
                        </a:solidFill>
                        <a:effectLst/>
                        <a:latin typeface="Calibri" panose="020F0502020204030204" pitchFamily="34" charset="0"/>
                      </a:endParaRPr>
                    </a:p>
                  </a:txBody>
                  <a:tcPr marL="7661" marR="7661" marT="7660" marB="0" anchor="b"/>
                </a:tc>
                <a:tc>
                  <a:txBody>
                    <a:bodyPr/>
                    <a:lstStyle/>
                    <a:p>
                      <a:pPr algn="r" fontAlgn="b"/>
                      <a:r>
                        <a:rPr lang="ru-RU" sz="1600" u="none" strike="noStrike">
                          <a:effectLst/>
                        </a:rPr>
                        <a:t>1,50%</a:t>
                      </a:r>
                      <a:endParaRPr lang="ru-RU" sz="1600" b="0" i="0" u="none" strike="noStrike">
                        <a:solidFill>
                          <a:srgbClr val="000000"/>
                        </a:solidFill>
                        <a:effectLst/>
                        <a:latin typeface="Calibri" panose="020F0502020204030204" pitchFamily="34" charset="0"/>
                      </a:endParaRPr>
                    </a:p>
                  </a:txBody>
                  <a:tcPr marL="7661" marR="7661" marT="7660" marB="0" anchor="b"/>
                </a:tc>
                <a:tc>
                  <a:txBody>
                    <a:bodyPr/>
                    <a:lstStyle/>
                    <a:p>
                      <a:pPr algn="r" fontAlgn="b"/>
                      <a:r>
                        <a:rPr lang="ru-RU" sz="1600" u="none" strike="noStrike">
                          <a:effectLst/>
                        </a:rPr>
                        <a:t>2,5%</a:t>
                      </a:r>
                      <a:endParaRPr lang="ru-RU" sz="1600" b="0" i="0" u="none" strike="noStrike">
                        <a:solidFill>
                          <a:srgbClr val="000000"/>
                        </a:solidFill>
                        <a:effectLst/>
                        <a:latin typeface="Calibri" panose="020F0502020204030204" pitchFamily="34" charset="0"/>
                      </a:endParaRPr>
                    </a:p>
                  </a:txBody>
                  <a:tcPr marL="7661" marR="7661" marT="7660" marB="0" anchor="b"/>
                </a:tc>
                <a:tc>
                  <a:txBody>
                    <a:bodyPr/>
                    <a:lstStyle/>
                    <a:p>
                      <a:pPr algn="r" fontAlgn="b"/>
                      <a:r>
                        <a:rPr lang="ru-RU" sz="1600" u="none" strike="noStrike">
                          <a:effectLst/>
                        </a:rPr>
                        <a:t>0,30%</a:t>
                      </a:r>
                      <a:endParaRPr lang="ru-RU" sz="1600" b="0" i="0" u="none" strike="noStrike">
                        <a:solidFill>
                          <a:srgbClr val="000000"/>
                        </a:solidFill>
                        <a:effectLst/>
                        <a:latin typeface="Calibri" panose="020F0502020204030204" pitchFamily="34" charset="0"/>
                      </a:endParaRPr>
                    </a:p>
                  </a:txBody>
                  <a:tcPr marL="7661" marR="7661" marT="7660" marB="0" anchor="b"/>
                </a:tc>
                <a:extLst>
                  <a:ext uri="{0D108BD9-81ED-4DB2-BD59-A6C34878D82A}">
                    <a16:rowId xmlns:a16="http://schemas.microsoft.com/office/drawing/2014/main" val="1458647302"/>
                  </a:ext>
                </a:extLst>
              </a:tr>
              <a:tr h="263692">
                <a:tc>
                  <a:txBody>
                    <a:bodyPr/>
                    <a:lstStyle/>
                    <a:p>
                      <a:pPr algn="r" fontAlgn="b"/>
                      <a:r>
                        <a:rPr lang="ru-RU" sz="1600" u="none" strike="noStrike">
                          <a:effectLst/>
                        </a:rPr>
                        <a:t>8</a:t>
                      </a:r>
                      <a:endParaRPr lang="ru-RU" sz="1600" b="0" i="0" u="none" strike="noStrike">
                        <a:solidFill>
                          <a:srgbClr val="000000"/>
                        </a:solidFill>
                        <a:effectLst/>
                        <a:latin typeface="Calibri" panose="020F0502020204030204" pitchFamily="34" charset="0"/>
                      </a:endParaRPr>
                    </a:p>
                  </a:txBody>
                  <a:tcPr marL="7661" marR="7661" marT="7660" marB="0" anchor="b"/>
                </a:tc>
                <a:tc>
                  <a:txBody>
                    <a:bodyPr/>
                    <a:lstStyle/>
                    <a:p>
                      <a:pPr algn="l" fontAlgn="b"/>
                      <a:r>
                        <a:rPr lang="ru-RU" sz="1600" u="none" strike="noStrike">
                          <a:effectLst/>
                        </a:rPr>
                        <a:t>Республика Северная Осетия-Алания</a:t>
                      </a:r>
                      <a:endParaRPr lang="ru-RU" sz="1600" b="0" i="0" u="none" strike="noStrike">
                        <a:solidFill>
                          <a:srgbClr val="000000"/>
                        </a:solidFill>
                        <a:effectLst/>
                        <a:latin typeface="Calibri" panose="020F0502020204030204" pitchFamily="34" charset="0"/>
                      </a:endParaRPr>
                    </a:p>
                  </a:txBody>
                  <a:tcPr marL="7661" marR="7661" marT="7660" marB="0" anchor="b"/>
                </a:tc>
                <a:tc>
                  <a:txBody>
                    <a:bodyPr/>
                    <a:lstStyle/>
                    <a:p>
                      <a:pPr algn="r" fontAlgn="b"/>
                      <a:r>
                        <a:rPr lang="ru-RU" sz="1600" u="none" strike="noStrike">
                          <a:effectLst/>
                        </a:rPr>
                        <a:t>1,60%</a:t>
                      </a:r>
                      <a:endParaRPr lang="ru-RU" sz="1600" b="0" i="0" u="none" strike="noStrike">
                        <a:solidFill>
                          <a:srgbClr val="000000"/>
                        </a:solidFill>
                        <a:effectLst/>
                        <a:latin typeface="Calibri" panose="020F0502020204030204" pitchFamily="34" charset="0"/>
                      </a:endParaRPr>
                    </a:p>
                  </a:txBody>
                  <a:tcPr marL="7661" marR="7661" marT="7660" marB="0" anchor="b"/>
                </a:tc>
                <a:tc>
                  <a:txBody>
                    <a:bodyPr/>
                    <a:lstStyle/>
                    <a:p>
                      <a:pPr algn="r" fontAlgn="b"/>
                      <a:r>
                        <a:rPr lang="ru-RU" sz="1600" u="none" strike="noStrike">
                          <a:effectLst/>
                        </a:rPr>
                        <a:t>1,6%</a:t>
                      </a:r>
                      <a:endParaRPr lang="ru-RU" sz="1600" b="0" i="0" u="none" strike="noStrike">
                        <a:solidFill>
                          <a:srgbClr val="000000"/>
                        </a:solidFill>
                        <a:effectLst/>
                        <a:latin typeface="Calibri" panose="020F0502020204030204" pitchFamily="34" charset="0"/>
                      </a:endParaRPr>
                    </a:p>
                  </a:txBody>
                  <a:tcPr marL="7661" marR="7661" marT="7660" marB="0" anchor="b"/>
                </a:tc>
                <a:tc>
                  <a:txBody>
                    <a:bodyPr/>
                    <a:lstStyle/>
                    <a:p>
                      <a:pPr algn="r" fontAlgn="b"/>
                      <a:r>
                        <a:rPr lang="ru-RU" sz="1600" u="none" strike="noStrike" dirty="0">
                          <a:effectLst/>
                        </a:rPr>
                        <a:t>0,30%</a:t>
                      </a:r>
                      <a:endParaRPr lang="ru-RU" sz="1600" b="0" i="0" u="none" strike="noStrike" dirty="0">
                        <a:solidFill>
                          <a:srgbClr val="000000"/>
                        </a:solidFill>
                        <a:effectLst/>
                        <a:latin typeface="Calibri" panose="020F0502020204030204" pitchFamily="34" charset="0"/>
                      </a:endParaRPr>
                    </a:p>
                  </a:txBody>
                  <a:tcPr marL="7661" marR="7661" marT="7660" marB="0" anchor="b"/>
                </a:tc>
                <a:extLst>
                  <a:ext uri="{0D108BD9-81ED-4DB2-BD59-A6C34878D82A}">
                    <a16:rowId xmlns:a16="http://schemas.microsoft.com/office/drawing/2014/main" val="1837573079"/>
                  </a:ext>
                </a:extLst>
              </a:tr>
              <a:tr h="263692">
                <a:tc>
                  <a:txBody>
                    <a:bodyPr/>
                    <a:lstStyle/>
                    <a:p>
                      <a:pPr algn="r" fontAlgn="b"/>
                      <a:r>
                        <a:rPr lang="ru-RU" sz="1600" u="none" strike="noStrike">
                          <a:effectLst/>
                        </a:rPr>
                        <a:t>9</a:t>
                      </a:r>
                      <a:endParaRPr lang="ru-RU" sz="1600" b="0" i="0" u="none" strike="noStrike">
                        <a:solidFill>
                          <a:srgbClr val="000000"/>
                        </a:solidFill>
                        <a:effectLst/>
                        <a:latin typeface="Calibri" panose="020F0502020204030204" pitchFamily="34" charset="0"/>
                      </a:endParaRPr>
                    </a:p>
                  </a:txBody>
                  <a:tcPr marL="7661" marR="7661" marT="7660" marB="0" anchor="b"/>
                </a:tc>
                <a:tc>
                  <a:txBody>
                    <a:bodyPr/>
                    <a:lstStyle/>
                    <a:p>
                      <a:pPr algn="l" fontAlgn="b"/>
                      <a:r>
                        <a:rPr lang="ru-RU" sz="1600" u="none" strike="noStrike">
                          <a:effectLst/>
                        </a:rPr>
                        <a:t>Омская область </a:t>
                      </a:r>
                      <a:endParaRPr lang="ru-RU" sz="1600" b="0" i="0" u="none" strike="noStrike">
                        <a:solidFill>
                          <a:srgbClr val="000000"/>
                        </a:solidFill>
                        <a:effectLst/>
                        <a:latin typeface="Calibri" panose="020F0502020204030204" pitchFamily="34" charset="0"/>
                      </a:endParaRPr>
                    </a:p>
                  </a:txBody>
                  <a:tcPr marL="7661" marR="7661" marT="7660" marB="0" anchor="b"/>
                </a:tc>
                <a:tc>
                  <a:txBody>
                    <a:bodyPr/>
                    <a:lstStyle/>
                    <a:p>
                      <a:pPr algn="r" fontAlgn="b"/>
                      <a:r>
                        <a:rPr lang="ru-RU" sz="1600" u="none" strike="noStrike">
                          <a:effectLst/>
                        </a:rPr>
                        <a:t>1,70%</a:t>
                      </a:r>
                      <a:endParaRPr lang="ru-RU" sz="1600" b="0" i="0" u="none" strike="noStrike">
                        <a:solidFill>
                          <a:srgbClr val="000000"/>
                        </a:solidFill>
                        <a:effectLst/>
                        <a:latin typeface="Calibri" panose="020F0502020204030204" pitchFamily="34" charset="0"/>
                      </a:endParaRPr>
                    </a:p>
                  </a:txBody>
                  <a:tcPr marL="7661" marR="7661" marT="7660" marB="0" anchor="b"/>
                </a:tc>
                <a:tc>
                  <a:txBody>
                    <a:bodyPr/>
                    <a:lstStyle/>
                    <a:p>
                      <a:pPr algn="l" fontAlgn="b"/>
                      <a:r>
                        <a:rPr lang="ru-RU" sz="1600" u="none" strike="noStrike">
                          <a:effectLst/>
                        </a:rPr>
                        <a:t> </a:t>
                      </a:r>
                      <a:endParaRPr lang="ru-RU" sz="1600" b="0" i="0" u="none" strike="noStrike">
                        <a:solidFill>
                          <a:srgbClr val="000000"/>
                        </a:solidFill>
                        <a:effectLst/>
                        <a:latin typeface="Calibri" panose="020F0502020204030204" pitchFamily="34" charset="0"/>
                      </a:endParaRPr>
                    </a:p>
                  </a:txBody>
                  <a:tcPr marL="7661" marR="7661" marT="7660" marB="0" anchor="b"/>
                </a:tc>
                <a:tc>
                  <a:txBody>
                    <a:bodyPr/>
                    <a:lstStyle/>
                    <a:p>
                      <a:pPr algn="l" fontAlgn="b"/>
                      <a:r>
                        <a:rPr lang="ru-RU" sz="1600" u="none" strike="noStrike" dirty="0">
                          <a:effectLst/>
                        </a:rPr>
                        <a:t> </a:t>
                      </a:r>
                      <a:endParaRPr lang="ru-RU" sz="1600" b="0" i="0" u="none" strike="noStrike" dirty="0">
                        <a:solidFill>
                          <a:srgbClr val="000000"/>
                        </a:solidFill>
                        <a:effectLst/>
                        <a:latin typeface="Calibri" panose="020F0502020204030204" pitchFamily="34" charset="0"/>
                      </a:endParaRPr>
                    </a:p>
                  </a:txBody>
                  <a:tcPr marL="7661" marR="7661" marT="7660" marB="0" anchor="b"/>
                </a:tc>
                <a:extLst>
                  <a:ext uri="{0D108BD9-81ED-4DB2-BD59-A6C34878D82A}">
                    <a16:rowId xmlns:a16="http://schemas.microsoft.com/office/drawing/2014/main" val="618809797"/>
                  </a:ext>
                </a:extLst>
              </a:tr>
              <a:tr h="263692">
                <a:tc>
                  <a:txBody>
                    <a:bodyPr/>
                    <a:lstStyle/>
                    <a:p>
                      <a:pPr algn="r" fontAlgn="b"/>
                      <a:r>
                        <a:rPr lang="ru-RU" sz="1600" u="none" strike="noStrike">
                          <a:effectLst/>
                        </a:rPr>
                        <a:t>10</a:t>
                      </a:r>
                      <a:endParaRPr lang="ru-RU" sz="1600" b="0" i="0" u="none" strike="noStrike">
                        <a:solidFill>
                          <a:srgbClr val="000000"/>
                        </a:solidFill>
                        <a:effectLst/>
                        <a:latin typeface="Calibri" panose="020F0502020204030204" pitchFamily="34" charset="0"/>
                      </a:endParaRPr>
                    </a:p>
                  </a:txBody>
                  <a:tcPr marL="7661" marR="7661" marT="7660" marB="0" anchor="b"/>
                </a:tc>
                <a:tc>
                  <a:txBody>
                    <a:bodyPr/>
                    <a:lstStyle/>
                    <a:p>
                      <a:pPr algn="l" fontAlgn="b"/>
                      <a:r>
                        <a:rPr lang="ru-RU" sz="1600" u="none" strike="noStrike">
                          <a:effectLst/>
                        </a:rPr>
                        <a:t>Пермский край</a:t>
                      </a:r>
                      <a:endParaRPr lang="ru-RU" sz="1600" b="0" i="0" u="none" strike="noStrike">
                        <a:solidFill>
                          <a:srgbClr val="000000"/>
                        </a:solidFill>
                        <a:effectLst/>
                        <a:latin typeface="Calibri" panose="020F0502020204030204" pitchFamily="34" charset="0"/>
                      </a:endParaRPr>
                    </a:p>
                  </a:txBody>
                  <a:tcPr marL="7661" marR="7661" marT="7660" marB="0" anchor="b"/>
                </a:tc>
                <a:tc>
                  <a:txBody>
                    <a:bodyPr/>
                    <a:lstStyle/>
                    <a:p>
                      <a:pPr algn="r" fontAlgn="b"/>
                      <a:r>
                        <a:rPr lang="ru-RU" sz="1600" u="none" strike="noStrike">
                          <a:effectLst/>
                        </a:rPr>
                        <a:t>1,90%</a:t>
                      </a:r>
                      <a:endParaRPr lang="ru-RU" sz="1600" b="0" i="0" u="none" strike="noStrike">
                        <a:solidFill>
                          <a:srgbClr val="000000"/>
                        </a:solidFill>
                        <a:effectLst/>
                        <a:latin typeface="Calibri" panose="020F0502020204030204" pitchFamily="34" charset="0"/>
                      </a:endParaRPr>
                    </a:p>
                  </a:txBody>
                  <a:tcPr marL="7661" marR="7661" marT="7660" marB="0" anchor="b"/>
                </a:tc>
                <a:tc>
                  <a:txBody>
                    <a:bodyPr/>
                    <a:lstStyle/>
                    <a:p>
                      <a:pPr algn="l" fontAlgn="b"/>
                      <a:r>
                        <a:rPr lang="ru-RU" sz="1600" u="none" strike="noStrike" dirty="0">
                          <a:effectLst/>
                        </a:rPr>
                        <a:t> </a:t>
                      </a:r>
                      <a:endParaRPr lang="ru-RU" sz="1600" b="0" i="0" u="none" strike="noStrike" dirty="0">
                        <a:solidFill>
                          <a:srgbClr val="000000"/>
                        </a:solidFill>
                        <a:effectLst/>
                        <a:latin typeface="Calibri" panose="020F0502020204030204" pitchFamily="34" charset="0"/>
                      </a:endParaRPr>
                    </a:p>
                  </a:txBody>
                  <a:tcPr marL="7661" marR="7661" marT="7660" marB="0" anchor="b"/>
                </a:tc>
                <a:tc>
                  <a:txBody>
                    <a:bodyPr/>
                    <a:lstStyle/>
                    <a:p>
                      <a:pPr algn="l" fontAlgn="b"/>
                      <a:r>
                        <a:rPr lang="ru-RU" sz="1600" u="none" strike="noStrike" dirty="0">
                          <a:effectLst/>
                        </a:rPr>
                        <a:t> </a:t>
                      </a:r>
                      <a:endParaRPr lang="ru-RU" sz="1600" b="0" i="0" u="none" strike="noStrike" dirty="0">
                        <a:solidFill>
                          <a:srgbClr val="000000"/>
                        </a:solidFill>
                        <a:effectLst/>
                        <a:latin typeface="Calibri" panose="020F0502020204030204" pitchFamily="34" charset="0"/>
                      </a:endParaRPr>
                    </a:p>
                  </a:txBody>
                  <a:tcPr marL="7661" marR="7661" marT="7660" marB="0" anchor="b"/>
                </a:tc>
                <a:extLst>
                  <a:ext uri="{0D108BD9-81ED-4DB2-BD59-A6C34878D82A}">
                    <a16:rowId xmlns:a16="http://schemas.microsoft.com/office/drawing/2014/main" val="706215258"/>
                  </a:ext>
                </a:extLst>
              </a:tr>
              <a:tr h="263692">
                <a:tc>
                  <a:txBody>
                    <a:bodyPr/>
                    <a:lstStyle/>
                    <a:p>
                      <a:pPr algn="r" fontAlgn="b"/>
                      <a:r>
                        <a:rPr lang="ru-RU" sz="1600" u="none" strike="noStrike">
                          <a:effectLst/>
                        </a:rPr>
                        <a:t>11</a:t>
                      </a:r>
                      <a:endParaRPr lang="ru-RU" sz="1600" b="0" i="0" u="none" strike="noStrike">
                        <a:solidFill>
                          <a:srgbClr val="000000"/>
                        </a:solidFill>
                        <a:effectLst/>
                        <a:latin typeface="Calibri" panose="020F0502020204030204" pitchFamily="34" charset="0"/>
                      </a:endParaRPr>
                    </a:p>
                  </a:txBody>
                  <a:tcPr marL="7661" marR="7661" marT="7660" marB="0" anchor="b"/>
                </a:tc>
                <a:tc>
                  <a:txBody>
                    <a:bodyPr/>
                    <a:lstStyle/>
                    <a:p>
                      <a:pPr algn="l" fontAlgn="b"/>
                      <a:r>
                        <a:rPr lang="ru-RU" sz="1600" u="none" strike="noStrike">
                          <a:effectLst/>
                        </a:rPr>
                        <a:t>Белгородсая область</a:t>
                      </a:r>
                      <a:endParaRPr lang="ru-RU" sz="1600" b="0" i="0" u="none" strike="noStrike">
                        <a:solidFill>
                          <a:srgbClr val="000000"/>
                        </a:solidFill>
                        <a:effectLst/>
                        <a:latin typeface="Calibri" panose="020F0502020204030204" pitchFamily="34" charset="0"/>
                      </a:endParaRPr>
                    </a:p>
                  </a:txBody>
                  <a:tcPr marL="7661" marR="7661" marT="7660" marB="0" anchor="b"/>
                </a:tc>
                <a:tc>
                  <a:txBody>
                    <a:bodyPr/>
                    <a:lstStyle/>
                    <a:p>
                      <a:pPr algn="r" fontAlgn="b"/>
                      <a:r>
                        <a:rPr lang="ru-RU" sz="1600" u="none" strike="noStrike">
                          <a:effectLst/>
                        </a:rPr>
                        <a:t>2,00%</a:t>
                      </a:r>
                      <a:endParaRPr lang="ru-RU" sz="1600" b="0" i="0" u="none" strike="noStrike">
                        <a:solidFill>
                          <a:srgbClr val="000000"/>
                        </a:solidFill>
                        <a:effectLst/>
                        <a:latin typeface="Calibri" panose="020F0502020204030204" pitchFamily="34" charset="0"/>
                      </a:endParaRPr>
                    </a:p>
                  </a:txBody>
                  <a:tcPr marL="7661" marR="7661" marT="7660" marB="0" anchor="b"/>
                </a:tc>
                <a:tc>
                  <a:txBody>
                    <a:bodyPr/>
                    <a:lstStyle/>
                    <a:p>
                      <a:pPr algn="r" fontAlgn="b"/>
                      <a:r>
                        <a:rPr lang="ru-RU" sz="1600" u="none" strike="noStrike" dirty="0">
                          <a:effectLst/>
                        </a:rPr>
                        <a:t>2,5%</a:t>
                      </a:r>
                      <a:endParaRPr lang="ru-RU" sz="1600" b="0" i="0" u="none" strike="noStrike" dirty="0">
                        <a:solidFill>
                          <a:srgbClr val="000000"/>
                        </a:solidFill>
                        <a:effectLst/>
                        <a:latin typeface="Calibri" panose="020F0502020204030204" pitchFamily="34" charset="0"/>
                      </a:endParaRPr>
                    </a:p>
                  </a:txBody>
                  <a:tcPr marL="7661" marR="7661" marT="7660" marB="0" anchor="b"/>
                </a:tc>
                <a:tc>
                  <a:txBody>
                    <a:bodyPr/>
                    <a:lstStyle/>
                    <a:p>
                      <a:pPr algn="l" fontAlgn="b"/>
                      <a:r>
                        <a:rPr lang="ru-RU" sz="1600" u="none" strike="noStrike">
                          <a:effectLst/>
                        </a:rPr>
                        <a:t> </a:t>
                      </a:r>
                      <a:endParaRPr lang="ru-RU" sz="1600" b="0" i="0" u="none" strike="noStrike">
                        <a:solidFill>
                          <a:srgbClr val="000000"/>
                        </a:solidFill>
                        <a:effectLst/>
                        <a:latin typeface="Calibri" panose="020F0502020204030204" pitchFamily="34" charset="0"/>
                      </a:endParaRPr>
                    </a:p>
                  </a:txBody>
                  <a:tcPr marL="7661" marR="7661" marT="7660" marB="0" anchor="b"/>
                </a:tc>
                <a:extLst>
                  <a:ext uri="{0D108BD9-81ED-4DB2-BD59-A6C34878D82A}">
                    <a16:rowId xmlns:a16="http://schemas.microsoft.com/office/drawing/2014/main" val="879405010"/>
                  </a:ext>
                </a:extLst>
              </a:tr>
              <a:tr h="263692">
                <a:tc>
                  <a:txBody>
                    <a:bodyPr/>
                    <a:lstStyle/>
                    <a:p>
                      <a:pPr algn="r" fontAlgn="b"/>
                      <a:r>
                        <a:rPr lang="ru-RU" sz="1600" u="none" strike="noStrike">
                          <a:effectLst/>
                        </a:rPr>
                        <a:t>12</a:t>
                      </a:r>
                      <a:endParaRPr lang="ru-RU" sz="1600" b="0" i="0" u="none" strike="noStrike">
                        <a:solidFill>
                          <a:srgbClr val="000000"/>
                        </a:solidFill>
                        <a:effectLst/>
                        <a:latin typeface="Calibri" panose="020F0502020204030204" pitchFamily="34" charset="0"/>
                      </a:endParaRPr>
                    </a:p>
                  </a:txBody>
                  <a:tcPr marL="7661" marR="7661" marT="7660" marB="0" anchor="b"/>
                </a:tc>
                <a:tc>
                  <a:txBody>
                    <a:bodyPr/>
                    <a:lstStyle/>
                    <a:p>
                      <a:pPr algn="l" fontAlgn="b"/>
                      <a:r>
                        <a:rPr lang="ru-RU" sz="1600" u="none" strike="noStrike">
                          <a:effectLst/>
                        </a:rPr>
                        <a:t>Брянская область</a:t>
                      </a:r>
                      <a:endParaRPr lang="ru-RU" sz="1600" b="0" i="0" u="none" strike="noStrike">
                        <a:solidFill>
                          <a:srgbClr val="000000"/>
                        </a:solidFill>
                        <a:effectLst/>
                        <a:latin typeface="Calibri" panose="020F0502020204030204" pitchFamily="34" charset="0"/>
                      </a:endParaRPr>
                    </a:p>
                  </a:txBody>
                  <a:tcPr marL="7661" marR="7661" marT="7660" marB="0" anchor="b"/>
                </a:tc>
                <a:tc>
                  <a:txBody>
                    <a:bodyPr/>
                    <a:lstStyle/>
                    <a:p>
                      <a:pPr algn="r" fontAlgn="b"/>
                      <a:r>
                        <a:rPr lang="ru-RU" sz="1600" u="none" strike="noStrike">
                          <a:effectLst/>
                        </a:rPr>
                        <a:t>2,00%</a:t>
                      </a:r>
                      <a:endParaRPr lang="ru-RU" sz="1600" b="0" i="0" u="none" strike="noStrike">
                        <a:solidFill>
                          <a:srgbClr val="000000"/>
                        </a:solidFill>
                        <a:effectLst/>
                        <a:latin typeface="Calibri" panose="020F0502020204030204" pitchFamily="34" charset="0"/>
                      </a:endParaRPr>
                    </a:p>
                  </a:txBody>
                  <a:tcPr marL="7661" marR="7661" marT="7660" marB="0" anchor="b"/>
                </a:tc>
                <a:tc>
                  <a:txBody>
                    <a:bodyPr/>
                    <a:lstStyle/>
                    <a:p>
                      <a:pPr algn="r" fontAlgn="b"/>
                      <a:r>
                        <a:rPr lang="ru-RU" sz="1600" u="none" strike="noStrike" dirty="0">
                          <a:effectLst/>
                        </a:rPr>
                        <a:t>2,5%</a:t>
                      </a:r>
                      <a:endParaRPr lang="ru-RU" sz="1600" b="0" i="0" u="none" strike="noStrike" dirty="0">
                        <a:solidFill>
                          <a:srgbClr val="000000"/>
                        </a:solidFill>
                        <a:effectLst/>
                        <a:latin typeface="Calibri" panose="020F0502020204030204" pitchFamily="34" charset="0"/>
                      </a:endParaRPr>
                    </a:p>
                  </a:txBody>
                  <a:tcPr marL="7661" marR="7661" marT="7660" marB="0" anchor="b"/>
                </a:tc>
                <a:tc>
                  <a:txBody>
                    <a:bodyPr/>
                    <a:lstStyle/>
                    <a:p>
                      <a:pPr algn="l" fontAlgn="b"/>
                      <a:r>
                        <a:rPr lang="ru-RU" sz="1600" u="none" strike="noStrike" dirty="0">
                          <a:effectLst/>
                        </a:rPr>
                        <a:t> </a:t>
                      </a:r>
                      <a:endParaRPr lang="ru-RU" sz="1600" b="0" i="0" u="none" strike="noStrike" dirty="0">
                        <a:solidFill>
                          <a:srgbClr val="000000"/>
                        </a:solidFill>
                        <a:effectLst/>
                        <a:latin typeface="Calibri" panose="020F0502020204030204" pitchFamily="34" charset="0"/>
                      </a:endParaRPr>
                    </a:p>
                  </a:txBody>
                  <a:tcPr marL="7661" marR="7661" marT="7660" marB="0" anchor="b"/>
                </a:tc>
                <a:extLst>
                  <a:ext uri="{0D108BD9-81ED-4DB2-BD59-A6C34878D82A}">
                    <a16:rowId xmlns:a16="http://schemas.microsoft.com/office/drawing/2014/main" val="1409120716"/>
                  </a:ext>
                </a:extLst>
              </a:tr>
              <a:tr h="263692">
                <a:tc>
                  <a:txBody>
                    <a:bodyPr/>
                    <a:lstStyle/>
                    <a:p>
                      <a:pPr algn="r" fontAlgn="b"/>
                      <a:r>
                        <a:rPr lang="ru-RU" sz="1600" u="none" strike="noStrike">
                          <a:effectLst/>
                        </a:rPr>
                        <a:t>13</a:t>
                      </a:r>
                      <a:endParaRPr lang="ru-RU" sz="1600" b="0" i="0" u="none" strike="noStrike">
                        <a:solidFill>
                          <a:srgbClr val="000000"/>
                        </a:solidFill>
                        <a:effectLst/>
                        <a:latin typeface="Calibri" panose="020F0502020204030204" pitchFamily="34" charset="0"/>
                      </a:endParaRPr>
                    </a:p>
                  </a:txBody>
                  <a:tcPr marL="7661" marR="7661" marT="7660" marB="0" anchor="b"/>
                </a:tc>
                <a:tc>
                  <a:txBody>
                    <a:bodyPr/>
                    <a:lstStyle/>
                    <a:p>
                      <a:pPr algn="l" fontAlgn="b"/>
                      <a:r>
                        <a:rPr lang="ru-RU" sz="1600" u="none" strike="noStrike">
                          <a:effectLst/>
                        </a:rPr>
                        <a:t>Владимирская область</a:t>
                      </a:r>
                      <a:endParaRPr lang="ru-RU" sz="1600" b="0" i="0" u="none" strike="noStrike">
                        <a:solidFill>
                          <a:srgbClr val="000000"/>
                        </a:solidFill>
                        <a:effectLst/>
                        <a:latin typeface="Calibri" panose="020F0502020204030204" pitchFamily="34" charset="0"/>
                      </a:endParaRPr>
                    </a:p>
                  </a:txBody>
                  <a:tcPr marL="7661" marR="7661" marT="7660" marB="0" anchor="b"/>
                </a:tc>
                <a:tc>
                  <a:txBody>
                    <a:bodyPr/>
                    <a:lstStyle/>
                    <a:p>
                      <a:pPr algn="r" fontAlgn="b"/>
                      <a:r>
                        <a:rPr lang="ru-RU" sz="1600" u="none" strike="noStrike">
                          <a:effectLst/>
                        </a:rPr>
                        <a:t>2,00%</a:t>
                      </a:r>
                      <a:endParaRPr lang="ru-RU" sz="1600" b="0" i="0" u="none" strike="noStrike">
                        <a:solidFill>
                          <a:srgbClr val="000000"/>
                        </a:solidFill>
                        <a:effectLst/>
                        <a:latin typeface="Calibri" panose="020F0502020204030204" pitchFamily="34" charset="0"/>
                      </a:endParaRPr>
                    </a:p>
                  </a:txBody>
                  <a:tcPr marL="7661" marR="7661" marT="7660" marB="0" anchor="b"/>
                </a:tc>
                <a:tc>
                  <a:txBody>
                    <a:bodyPr/>
                    <a:lstStyle/>
                    <a:p>
                      <a:pPr algn="r" fontAlgn="b"/>
                      <a:r>
                        <a:rPr lang="ru-RU" sz="1600" u="none" strike="noStrike" dirty="0">
                          <a:effectLst/>
                        </a:rPr>
                        <a:t>2,0%</a:t>
                      </a:r>
                      <a:endParaRPr lang="ru-RU" sz="1600" b="0" i="0" u="none" strike="noStrike" dirty="0">
                        <a:solidFill>
                          <a:srgbClr val="000000"/>
                        </a:solidFill>
                        <a:effectLst/>
                        <a:latin typeface="Calibri" panose="020F0502020204030204" pitchFamily="34" charset="0"/>
                      </a:endParaRPr>
                    </a:p>
                  </a:txBody>
                  <a:tcPr marL="7661" marR="7661" marT="7660" marB="0" anchor="b"/>
                </a:tc>
                <a:tc>
                  <a:txBody>
                    <a:bodyPr/>
                    <a:lstStyle/>
                    <a:p>
                      <a:pPr algn="l" fontAlgn="b"/>
                      <a:r>
                        <a:rPr lang="ru-RU" sz="1600" u="none" strike="noStrike" dirty="0">
                          <a:effectLst/>
                        </a:rPr>
                        <a:t> </a:t>
                      </a:r>
                      <a:endParaRPr lang="ru-RU" sz="1600" b="0" i="0" u="none" strike="noStrike" dirty="0">
                        <a:solidFill>
                          <a:srgbClr val="000000"/>
                        </a:solidFill>
                        <a:effectLst/>
                        <a:latin typeface="Calibri" panose="020F0502020204030204" pitchFamily="34" charset="0"/>
                      </a:endParaRPr>
                    </a:p>
                  </a:txBody>
                  <a:tcPr marL="7661" marR="7661" marT="7660" marB="0" anchor="b"/>
                </a:tc>
                <a:extLst>
                  <a:ext uri="{0D108BD9-81ED-4DB2-BD59-A6C34878D82A}">
                    <a16:rowId xmlns:a16="http://schemas.microsoft.com/office/drawing/2014/main" val="294514538"/>
                  </a:ext>
                </a:extLst>
              </a:tr>
              <a:tr h="263692">
                <a:tc>
                  <a:txBody>
                    <a:bodyPr/>
                    <a:lstStyle/>
                    <a:p>
                      <a:pPr algn="r" fontAlgn="b"/>
                      <a:r>
                        <a:rPr lang="ru-RU" sz="1600" u="none" strike="noStrike">
                          <a:effectLst/>
                        </a:rPr>
                        <a:t>14</a:t>
                      </a:r>
                      <a:endParaRPr lang="ru-RU" sz="1600" b="0" i="0" u="none" strike="noStrike">
                        <a:solidFill>
                          <a:srgbClr val="000000"/>
                        </a:solidFill>
                        <a:effectLst/>
                        <a:latin typeface="Calibri" panose="020F0502020204030204" pitchFamily="34" charset="0"/>
                      </a:endParaRPr>
                    </a:p>
                  </a:txBody>
                  <a:tcPr marL="7661" marR="7661" marT="7660" marB="0" anchor="b"/>
                </a:tc>
                <a:tc>
                  <a:txBody>
                    <a:bodyPr/>
                    <a:lstStyle/>
                    <a:p>
                      <a:pPr algn="l" fontAlgn="b"/>
                      <a:r>
                        <a:rPr lang="ru-RU" sz="1600" u="none" strike="noStrike">
                          <a:effectLst/>
                        </a:rPr>
                        <a:t>Воронежская область</a:t>
                      </a:r>
                      <a:endParaRPr lang="ru-RU" sz="1600" b="0" i="0" u="none" strike="noStrike">
                        <a:solidFill>
                          <a:srgbClr val="000000"/>
                        </a:solidFill>
                        <a:effectLst/>
                        <a:latin typeface="Calibri" panose="020F0502020204030204" pitchFamily="34" charset="0"/>
                      </a:endParaRPr>
                    </a:p>
                  </a:txBody>
                  <a:tcPr marL="7661" marR="7661" marT="7660" marB="0" anchor="b"/>
                </a:tc>
                <a:tc>
                  <a:txBody>
                    <a:bodyPr/>
                    <a:lstStyle/>
                    <a:p>
                      <a:pPr algn="r" fontAlgn="b"/>
                      <a:r>
                        <a:rPr lang="ru-RU" sz="1600" u="none" strike="noStrike">
                          <a:effectLst/>
                        </a:rPr>
                        <a:t>2,00%</a:t>
                      </a:r>
                      <a:endParaRPr lang="ru-RU" sz="1600" b="0" i="0" u="none" strike="noStrike">
                        <a:solidFill>
                          <a:srgbClr val="000000"/>
                        </a:solidFill>
                        <a:effectLst/>
                        <a:latin typeface="Calibri" panose="020F0502020204030204" pitchFamily="34" charset="0"/>
                      </a:endParaRPr>
                    </a:p>
                  </a:txBody>
                  <a:tcPr marL="7661" marR="7661" marT="7660" marB="0" anchor="b"/>
                </a:tc>
                <a:tc>
                  <a:txBody>
                    <a:bodyPr/>
                    <a:lstStyle/>
                    <a:p>
                      <a:pPr algn="r" fontAlgn="b"/>
                      <a:r>
                        <a:rPr lang="ru-RU" sz="1600" u="none" strike="noStrike">
                          <a:effectLst/>
                        </a:rPr>
                        <a:t>2,0%</a:t>
                      </a:r>
                      <a:endParaRPr lang="ru-RU" sz="1600" b="0" i="0" u="none" strike="noStrike">
                        <a:solidFill>
                          <a:srgbClr val="000000"/>
                        </a:solidFill>
                        <a:effectLst/>
                        <a:latin typeface="Calibri" panose="020F0502020204030204" pitchFamily="34" charset="0"/>
                      </a:endParaRPr>
                    </a:p>
                  </a:txBody>
                  <a:tcPr marL="7661" marR="7661" marT="7660" marB="0" anchor="b"/>
                </a:tc>
                <a:tc>
                  <a:txBody>
                    <a:bodyPr/>
                    <a:lstStyle/>
                    <a:p>
                      <a:pPr algn="r" fontAlgn="b"/>
                      <a:r>
                        <a:rPr lang="ru-RU" sz="1600" u="none" strike="noStrike" dirty="0">
                          <a:effectLst/>
                        </a:rPr>
                        <a:t>0,30%</a:t>
                      </a:r>
                      <a:endParaRPr lang="ru-RU" sz="1600" b="0" i="0" u="none" strike="noStrike" dirty="0">
                        <a:solidFill>
                          <a:srgbClr val="000000"/>
                        </a:solidFill>
                        <a:effectLst/>
                        <a:latin typeface="Calibri" panose="020F0502020204030204" pitchFamily="34" charset="0"/>
                      </a:endParaRPr>
                    </a:p>
                  </a:txBody>
                  <a:tcPr marL="7661" marR="7661" marT="7660" marB="0" anchor="b"/>
                </a:tc>
                <a:extLst>
                  <a:ext uri="{0D108BD9-81ED-4DB2-BD59-A6C34878D82A}">
                    <a16:rowId xmlns:a16="http://schemas.microsoft.com/office/drawing/2014/main" val="1909340045"/>
                  </a:ext>
                </a:extLst>
              </a:tr>
              <a:tr h="263692">
                <a:tc>
                  <a:txBody>
                    <a:bodyPr/>
                    <a:lstStyle/>
                    <a:p>
                      <a:pPr algn="r" fontAlgn="b"/>
                      <a:r>
                        <a:rPr lang="ru-RU" sz="1600" u="none" strike="noStrike">
                          <a:effectLst/>
                        </a:rPr>
                        <a:t>15</a:t>
                      </a:r>
                      <a:endParaRPr lang="ru-RU" sz="1600" b="0" i="0" u="none" strike="noStrike">
                        <a:solidFill>
                          <a:srgbClr val="000000"/>
                        </a:solidFill>
                        <a:effectLst/>
                        <a:latin typeface="Calibri" panose="020F0502020204030204" pitchFamily="34" charset="0"/>
                      </a:endParaRPr>
                    </a:p>
                  </a:txBody>
                  <a:tcPr marL="7661" marR="7661" marT="7660" marB="0" anchor="b"/>
                </a:tc>
                <a:tc>
                  <a:txBody>
                    <a:bodyPr/>
                    <a:lstStyle/>
                    <a:p>
                      <a:pPr algn="l" fontAlgn="b"/>
                      <a:r>
                        <a:rPr lang="ru-RU" sz="1600" u="none" strike="noStrike">
                          <a:effectLst/>
                        </a:rPr>
                        <a:t>Ивановская область</a:t>
                      </a:r>
                      <a:endParaRPr lang="ru-RU" sz="1600" b="0" i="0" u="none" strike="noStrike">
                        <a:solidFill>
                          <a:srgbClr val="000000"/>
                        </a:solidFill>
                        <a:effectLst/>
                        <a:latin typeface="Calibri" panose="020F0502020204030204" pitchFamily="34" charset="0"/>
                      </a:endParaRPr>
                    </a:p>
                  </a:txBody>
                  <a:tcPr marL="7661" marR="7661" marT="7660" marB="0" anchor="b"/>
                </a:tc>
                <a:tc>
                  <a:txBody>
                    <a:bodyPr/>
                    <a:lstStyle/>
                    <a:p>
                      <a:pPr algn="r" fontAlgn="b"/>
                      <a:r>
                        <a:rPr lang="ru-RU" sz="1600" u="none" strike="noStrike">
                          <a:effectLst/>
                        </a:rPr>
                        <a:t>2,00%</a:t>
                      </a:r>
                      <a:endParaRPr lang="ru-RU" sz="1600" b="0" i="0" u="none" strike="noStrike">
                        <a:solidFill>
                          <a:srgbClr val="000000"/>
                        </a:solidFill>
                        <a:effectLst/>
                        <a:latin typeface="Calibri" panose="020F0502020204030204" pitchFamily="34" charset="0"/>
                      </a:endParaRPr>
                    </a:p>
                  </a:txBody>
                  <a:tcPr marL="7661" marR="7661" marT="7660" marB="0" anchor="b"/>
                </a:tc>
                <a:tc>
                  <a:txBody>
                    <a:bodyPr/>
                    <a:lstStyle/>
                    <a:p>
                      <a:pPr algn="r" fontAlgn="b"/>
                      <a:r>
                        <a:rPr lang="ru-RU" sz="1600" u="none" strike="noStrike">
                          <a:effectLst/>
                        </a:rPr>
                        <a:t>2,0%</a:t>
                      </a:r>
                      <a:endParaRPr lang="ru-RU" sz="1600" b="0" i="0" u="none" strike="noStrike">
                        <a:solidFill>
                          <a:srgbClr val="000000"/>
                        </a:solidFill>
                        <a:effectLst/>
                        <a:latin typeface="Calibri" panose="020F0502020204030204" pitchFamily="34" charset="0"/>
                      </a:endParaRPr>
                    </a:p>
                  </a:txBody>
                  <a:tcPr marL="7661" marR="7661" marT="7660" marB="0" anchor="b"/>
                </a:tc>
                <a:tc>
                  <a:txBody>
                    <a:bodyPr/>
                    <a:lstStyle/>
                    <a:p>
                      <a:pPr algn="l" fontAlgn="b"/>
                      <a:r>
                        <a:rPr lang="ru-RU" sz="1600" u="none" strike="noStrike" dirty="0">
                          <a:effectLst/>
                        </a:rPr>
                        <a:t> </a:t>
                      </a:r>
                      <a:endParaRPr lang="ru-RU" sz="1600" b="0" i="0" u="none" strike="noStrike" dirty="0">
                        <a:solidFill>
                          <a:srgbClr val="000000"/>
                        </a:solidFill>
                        <a:effectLst/>
                        <a:latin typeface="Calibri" panose="020F0502020204030204" pitchFamily="34" charset="0"/>
                      </a:endParaRPr>
                    </a:p>
                  </a:txBody>
                  <a:tcPr marL="7661" marR="7661" marT="7660" marB="0" anchor="b"/>
                </a:tc>
                <a:extLst>
                  <a:ext uri="{0D108BD9-81ED-4DB2-BD59-A6C34878D82A}">
                    <a16:rowId xmlns:a16="http://schemas.microsoft.com/office/drawing/2014/main" val="568534556"/>
                  </a:ext>
                </a:extLst>
              </a:tr>
              <a:tr h="263692">
                <a:tc>
                  <a:txBody>
                    <a:bodyPr/>
                    <a:lstStyle/>
                    <a:p>
                      <a:pPr algn="r" fontAlgn="b"/>
                      <a:r>
                        <a:rPr lang="ru-RU" sz="1600" u="none" strike="noStrike">
                          <a:effectLst/>
                        </a:rPr>
                        <a:t>16</a:t>
                      </a:r>
                      <a:endParaRPr lang="ru-RU" sz="1600" b="0" i="0" u="none" strike="noStrike">
                        <a:solidFill>
                          <a:srgbClr val="000000"/>
                        </a:solidFill>
                        <a:effectLst/>
                        <a:latin typeface="Calibri" panose="020F0502020204030204" pitchFamily="34" charset="0"/>
                      </a:endParaRPr>
                    </a:p>
                  </a:txBody>
                  <a:tcPr marL="7661" marR="7661" marT="7660" marB="0" anchor="b"/>
                </a:tc>
                <a:tc>
                  <a:txBody>
                    <a:bodyPr/>
                    <a:lstStyle/>
                    <a:p>
                      <a:pPr algn="l" fontAlgn="b"/>
                      <a:r>
                        <a:rPr lang="ru-RU" sz="1600" u="none" strike="noStrike">
                          <a:effectLst/>
                        </a:rPr>
                        <a:t>Калужская область</a:t>
                      </a:r>
                      <a:endParaRPr lang="ru-RU" sz="1600" b="0" i="0" u="none" strike="noStrike">
                        <a:solidFill>
                          <a:srgbClr val="000000"/>
                        </a:solidFill>
                        <a:effectLst/>
                        <a:latin typeface="Calibri" panose="020F0502020204030204" pitchFamily="34" charset="0"/>
                      </a:endParaRPr>
                    </a:p>
                  </a:txBody>
                  <a:tcPr marL="7661" marR="7661" marT="7660" marB="0" anchor="b"/>
                </a:tc>
                <a:tc>
                  <a:txBody>
                    <a:bodyPr/>
                    <a:lstStyle/>
                    <a:p>
                      <a:pPr algn="r" fontAlgn="b"/>
                      <a:r>
                        <a:rPr lang="ru-RU" sz="1600" u="none" strike="noStrike">
                          <a:effectLst/>
                        </a:rPr>
                        <a:t>2,00%</a:t>
                      </a:r>
                      <a:endParaRPr lang="ru-RU" sz="1600" b="0" i="0" u="none" strike="noStrike">
                        <a:solidFill>
                          <a:srgbClr val="000000"/>
                        </a:solidFill>
                        <a:effectLst/>
                        <a:latin typeface="Calibri" panose="020F0502020204030204" pitchFamily="34" charset="0"/>
                      </a:endParaRPr>
                    </a:p>
                  </a:txBody>
                  <a:tcPr marL="7661" marR="7661" marT="7660" marB="0" anchor="b"/>
                </a:tc>
                <a:tc>
                  <a:txBody>
                    <a:bodyPr/>
                    <a:lstStyle/>
                    <a:p>
                      <a:pPr algn="r" fontAlgn="b"/>
                      <a:r>
                        <a:rPr lang="ru-RU" sz="1600" u="none" strike="noStrike">
                          <a:effectLst/>
                        </a:rPr>
                        <a:t>2,5%</a:t>
                      </a:r>
                      <a:endParaRPr lang="ru-RU" sz="1600" b="0" i="0" u="none" strike="noStrike">
                        <a:solidFill>
                          <a:srgbClr val="000000"/>
                        </a:solidFill>
                        <a:effectLst/>
                        <a:latin typeface="Calibri" panose="020F0502020204030204" pitchFamily="34" charset="0"/>
                      </a:endParaRPr>
                    </a:p>
                  </a:txBody>
                  <a:tcPr marL="7661" marR="7661" marT="7660" marB="0" anchor="b"/>
                </a:tc>
                <a:tc>
                  <a:txBody>
                    <a:bodyPr/>
                    <a:lstStyle/>
                    <a:p>
                      <a:pPr algn="r" fontAlgn="b"/>
                      <a:r>
                        <a:rPr lang="ru-RU" sz="1600" u="none" strike="noStrike" dirty="0">
                          <a:effectLst/>
                        </a:rPr>
                        <a:t>0,30%</a:t>
                      </a:r>
                      <a:endParaRPr lang="ru-RU" sz="1600" b="0" i="0" u="none" strike="noStrike" dirty="0">
                        <a:solidFill>
                          <a:srgbClr val="000000"/>
                        </a:solidFill>
                        <a:effectLst/>
                        <a:latin typeface="Calibri" panose="020F0502020204030204" pitchFamily="34" charset="0"/>
                      </a:endParaRPr>
                    </a:p>
                  </a:txBody>
                  <a:tcPr marL="7661" marR="7661" marT="7660" marB="0" anchor="b"/>
                </a:tc>
                <a:extLst>
                  <a:ext uri="{0D108BD9-81ED-4DB2-BD59-A6C34878D82A}">
                    <a16:rowId xmlns:a16="http://schemas.microsoft.com/office/drawing/2014/main" val="383822994"/>
                  </a:ext>
                </a:extLst>
              </a:tr>
              <a:tr h="263692">
                <a:tc>
                  <a:txBody>
                    <a:bodyPr/>
                    <a:lstStyle/>
                    <a:p>
                      <a:pPr algn="r" fontAlgn="b"/>
                      <a:r>
                        <a:rPr lang="ru-RU" sz="1600" u="none" strike="noStrike">
                          <a:effectLst/>
                        </a:rPr>
                        <a:t>17</a:t>
                      </a:r>
                      <a:endParaRPr lang="ru-RU" sz="1600" b="0" i="0" u="none" strike="noStrike">
                        <a:solidFill>
                          <a:srgbClr val="000000"/>
                        </a:solidFill>
                        <a:effectLst/>
                        <a:latin typeface="Calibri" panose="020F0502020204030204" pitchFamily="34" charset="0"/>
                      </a:endParaRPr>
                    </a:p>
                  </a:txBody>
                  <a:tcPr marL="7661" marR="7661" marT="7660" marB="0" anchor="b"/>
                </a:tc>
                <a:tc>
                  <a:txBody>
                    <a:bodyPr/>
                    <a:lstStyle/>
                    <a:p>
                      <a:pPr algn="l" fontAlgn="b"/>
                      <a:r>
                        <a:rPr lang="ru-RU" sz="1600" u="none" strike="noStrike">
                          <a:effectLst/>
                        </a:rPr>
                        <a:t>Костромская область</a:t>
                      </a:r>
                      <a:endParaRPr lang="ru-RU" sz="1600" b="0" i="0" u="none" strike="noStrike">
                        <a:solidFill>
                          <a:srgbClr val="000000"/>
                        </a:solidFill>
                        <a:effectLst/>
                        <a:latin typeface="Calibri" panose="020F0502020204030204" pitchFamily="34" charset="0"/>
                      </a:endParaRPr>
                    </a:p>
                  </a:txBody>
                  <a:tcPr marL="7661" marR="7661" marT="7660" marB="0" anchor="b"/>
                </a:tc>
                <a:tc>
                  <a:txBody>
                    <a:bodyPr/>
                    <a:lstStyle/>
                    <a:p>
                      <a:pPr algn="r" fontAlgn="b"/>
                      <a:r>
                        <a:rPr lang="ru-RU" sz="1600" u="none" strike="noStrike">
                          <a:effectLst/>
                        </a:rPr>
                        <a:t>2,00%</a:t>
                      </a:r>
                      <a:endParaRPr lang="ru-RU" sz="1600" b="0" i="0" u="none" strike="noStrike">
                        <a:solidFill>
                          <a:srgbClr val="000000"/>
                        </a:solidFill>
                        <a:effectLst/>
                        <a:latin typeface="Calibri" panose="020F0502020204030204" pitchFamily="34" charset="0"/>
                      </a:endParaRPr>
                    </a:p>
                  </a:txBody>
                  <a:tcPr marL="7661" marR="7661" marT="7660" marB="0" anchor="b"/>
                </a:tc>
                <a:tc>
                  <a:txBody>
                    <a:bodyPr/>
                    <a:lstStyle/>
                    <a:p>
                      <a:pPr algn="r" fontAlgn="b"/>
                      <a:r>
                        <a:rPr lang="ru-RU" sz="1600" u="none" strike="noStrike">
                          <a:effectLst/>
                        </a:rPr>
                        <a:t>2,0%</a:t>
                      </a:r>
                      <a:endParaRPr lang="ru-RU" sz="1600" b="0" i="0" u="none" strike="noStrike">
                        <a:solidFill>
                          <a:srgbClr val="000000"/>
                        </a:solidFill>
                        <a:effectLst/>
                        <a:latin typeface="Calibri" panose="020F0502020204030204" pitchFamily="34" charset="0"/>
                      </a:endParaRPr>
                    </a:p>
                  </a:txBody>
                  <a:tcPr marL="7661" marR="7661" marT="7660" marB="0" anchor="b"/>
                </a:tc>
                <a:tc>
                  <a:txBody>
                    <a:bodyPr/>
                    <a:lstStyle/>
                    <a:p>
                      <a:pPr algn="l" fontAlgn="b"/>
                      <a:r>
                        <a:rPr lang="ru-RU" sz="1600" u="none" strike="noStrike" dirty="0">
                          <a:effectLst/>
                        </a:rPr>
                        <a:t> </a:t>
                      </a:r>
                      <a:endParaRPr lang="ru-RU" sz="1600" b="0" i="0" u="none" strike="noStrike" dirty="0">
                        <a:solidFill>
                          <a:srgbClr val="000000"/>
                        </a:solidFill>
                        <a:effectLst/>
                        <a:latin typeface="Calibri" panose="020F0502020204030204" pitchFamily="34" charset="0"/>
                      </a:endParaRPr>
                    </a:p>
                  </a:txBody>
                  <a:tcPr marL="7661" marR="7661" marT="7660" marB="0" anchor="b"/>
                </a:tc>
                <a:extLst>
                  <a:ext uri="{0D108BD9-81ED-4DB2-BD59-A6C34878D82A}">
                    <a16:rowId xmlns:a16="http://schemas.microsoft.com/office/drawing/2014/main" val="3190396738"/>
                  </a:ext>
                </a:extLst>
              </a:tr>
            </a:tbl>
          </a:graphicData>
        </a:graphic>
      </p:graphicFrame>
      <p:sp>
        <p:nvSpPr>
          <p:cNvPr id="3" name="Номер слайда 2">
            <a:extLst>
              <a:ext uri="{FF2B5EF4-FFF2-40B4-BE49-F238E27FC236}">
                <a16:creationId xmlns:a16="http://schemas.microsoft.com/office/drawing/2014/main" id="{0187456E-EE57-B244-BCDF-CC3289E228B8}"/>
              </a:ext>
            </a:extLst>
          </p:cNvPr>
          <p:cNvSpPr>
            <a:spLocks noGrp="1"/>
          </p:cNvSpPr>
          <p:nvPr>
            <p:ph type="sldNum" sz="quarter" idx="12"/>
          </p:nvPr>
        </p:nvSpPr>
        <p:spPr/>
        <p:txBody>
          <a:bodyPr/>
          <a:lstStyle/>
          <a:p>
            <a:fld id="{1B3261D6-CC2A-9E49-88E2-AEC025041568}" type="slidenum">
              <a:rPr lang="ru-RU" smtClean="0"/>
              <a:t>8</a:t>
            </a:fld>
            <a:endParaRPr lang="ru-RU"/>
          </a:p>
        </p:txBody>
      </p:sp>
    </p:spTree>
    <p:extLst>
      <p:ext uri="{BB962C8B-B14F-4D97-AF65-F5344CB8AC3E}">
        <p14:creationId xmlns:p14="http://schemas.microsoft.com/office/powerpoint/2010/main" val="4044654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6802D285-5582-8A44-B8AA-A7771D6C0145}"/>
              </a:ext>
            </a:extLst>
          </p:cNvPr>
          <p:cNvGraphicFramePr>
            <a:graphicFrameLocks noGrp="1"/>
          </p:cNvGraphicFramePr>
          <p:nvPr>
            <p:extLst>
              <p:ext uri="{D42A27DB-BD31-4B8C-83A1-F6EECF244321}">
                <p14:modId xmlns:p14="http://schemas.microsoft.com/office/powerpoint/2010/main" val="949543225"/>
              </p:ext>
            </p:extLst>
          </p:nvPr>
        </p:nvGraphicFramePr>
        <p:xfrm>
          <a:off x="585788" y="971397"/>
          <a:ext cx="10861676" cy="5713669"/>
        </p:xfrm>
        <a:graphic>
          <a:graphicData uri="http://schemas.openxmlformats.org/drawingml/2006/table">
            <a:tbl>
              <a:tblPr>
                <a:tableStyleId>{5C22544A-7EE6-4342-B048-85BDC9FD1C3A}</a:tableStyleId>
              </a:tblPr>
              <a:tblGrid>
                <a:gridCol w="421213">
                  <a:extLst>
                    <a:ext uri="{9D8B030D-6E8A-4147-A177-3AD203B41FA5}">
                      <a16:colId xmlns:a16="http://schemas.microsoft.com/office/drawing/2014/main" val="3682342708"/>
                    </a:ext>
                  </a:extLst>
                </a:gridCol>
                <a:gridCol w="2997872">
                  <a:extLst>
                    <a:ext uri="{9D8B030D-6E8A-4147-A177-3AD203B41FA5}">
                      <a16:colId xmlns:a16="http://schemas.microsoft.com/office/drawing/2014/main" val="4259109244"/>
                    </a:ext>
                  </a:extLst>
                </a:gridCol>
                <a:gridCol w="5770638">
                  <a:extLst>
                    <a:ext uri="{9D8B030D-6E8A-4147-A177-3AD203B41FA5}">
                      <a16:colId xmlns:a16="http://schemas.microsoft.com/office/drawing/2014/main" val="32417381"/>
                    </a:ext>
                  </a:extLst>
                </a:gridCol>
                <a:gridCol w="1671953">
                  <a:extLst>
                    <a:ext uri="{9D8B030D-6E8A-4147-A177-3AD203B41FA5}">
                      <a16:colId xmlns:a16="http://schemas.microsoft.com/office/drawing/2014/main" val="1141815206"/>
                    </a:ext>
                  </a:extLst>
                </a:gridCol>
              </a:tblGrid>
              <a:tr h="415021">
                <a:tc>
                  <a:txBody>
                    <a:bodyPr/>
                    <a:lstStyle/>
                    <a:p>
                      <a:pPr algn="ctr" fontAlgn="ctr"/>
                      <a:r>
                        <a:rPr lang="ru-RU" sz="1400" u="none" strike="noStrike" dirty="0">
                          <a:effectLst/>
                        </a:rPr>
                        <a:t>№</a:t>
                      </a:r>
                      <a:endParaRPr lang="ru-RU" sz="1400" b="0" i="0" u="none" strike="noStrike" dirty="0">
                        <a:solidFill>
                          <a:srgbClr val="000000"/>
                        </a:solidFill>
                        <a:effectLst/>
                        <a:latin typeface="Calibri" panose="020F0502020204030204" pitchFamily="34" charset="0"/>
                      </a:endParaRPr>
                    </a:p>
                  </a:txBody>
                  <a:tcPr marL="7417" marR="7417" marT="7417" marB="0" anchor="ctr"/>
                </a:tc>
                <a:tc>
                  <a:txBody>
                    <a:bodyPr/>
                    <a:lstStyle/>
                    <a:p>
                      <a:pPr algn="ctr" fontAlgn="ctr"/>
                      <a:r>
                        <a:rPr lang="ru-RU" sz="1400" u="none" strike="noStrike" dirty="0">
                          <a:effectLst/>
                        </a:rPr>
                        <a:t>Субъекты</a:t>
                      </a:r>
                      <a:endParaRPr lang="ru-RU" sz="1400" b="0" i="0" u="none" strike="noStrike" dirty="0">
                        <a:solidFill>
                          <a:srgbClr val="000000"/>
                        </a:solidFill>
                        <a:effectLst/>
                        <a:latin typeface="Calibri" panose="020F0502020204030204" pitchFamily="34" charset="0"/>
                      </a:endParaRPr>
                    </a:p>
                  </a:txBody>
                  <a:tcPr marL="7417" marR="7417" marT="7417" marB="0" anchor="ctr"/>
                </a:tc>
                <a:tc>
                  <a:txBody>
                    <a:bodyPr/>
                    <a:lstStyle/>
                    <a:p>
                      <a:pPr algn="ctr" fontAlgn="ctr"/>
                      <a:r>
                        <a:rPr lang="ru-RU" sz="1400" u="none" strike="noStrike" dirty="0">
                          <a:effectLst/>
                        </a:rPr>
                        <a:t>Примечание</a:t>
                      </a:r>
                      <a:endParaRPr lang="ru-RU" sz="1400" b="0" i="0" u="none" strike="noStrike" dirty="0">
                        <a:solidFill>
                          <a:srgbClr val="000000"/>
                        </a:solidFill>
                        <a:effectLst/>
                        <a:latin typeface="Calibri" panose="020F0502020204030204" pitchFamily="34" charset="0"/>
                      </a:endParaRPr>
                    </a:p>
                  </a:txBody>
                  <a:tcPr marL="7417" marR="7417" marT="7417" marB="0" anchor="ctr"/>
                </a:tc>
                <a:tc>
                  <a:txBody>
                    <a:bodyPr/>
                    <a:lstStyle/>
                    <a:p>
                      <a:pPr algn="ctr" fontAlgn="ctr"/>
                      <a:r>
                        <a:rPr lang="ru-RU" sz="1400" u="none" strike="noStrike" dirty="0">
                          <a:effectLst/>
                        </a:rPr>
                        <a:t>Ставка налога, %</a:t>
                      </a:r>
                      <a:endParaRPr lang="ru-RU" sz="1400" b="0" i="0" u="none" strike="noStrike" dirty="0">
                        <a:solidFill>
                          <a:srgbClr val="000000"/>
                        </a:solidFill>
                        <a:effectLst/>
                        <a:latin typeface="Calibri" panose="020F0502020204030204" pitchFamily="34" charset="0"/>
                      </a:endParaRPr>
                    </a:p>
                  </a:txBody>
                  <a:tcPr marL="7417" marR="7417" marT="7417" marB="0" anchor="ctr"/>
                </a:tc>
                <a:extLst>
                  <a:ext uri="{0D108BD9-81ED-4DB2-BD59-A6C34878D82A}">
                    <a16:rowId xmlns:a16="http://schemas.microsoft.com/office/drawing/2014/main" val="4070612846"/>
                  </a:ext>
                </a:extLst>
              </a:tr>
              <a:tr h="220766">
                <a:tc>
                  <a:txBody>
                    <a:bodyPr/>
                    <a:lstStyle/>
                    <a:p>
                      <a:pPr algn="r" fontAlgn="b"/>
                      <a:r>
                        <a:rPr lang="ru-RU" sz="1400" b="0" i="0" u="none" strike="noStrike" dirty="0">
                          <a:solidFill>
                            <a:srgbClr val="000000"/>
                          </a:solidFill>
                          <a:effectLst/>
                          <a:latin typeface="Calibri" panose="020F0502020204030204" pitchFamily="34" charset="0"/>
                        </a:rPr>
                        <a:t>1</a:t>
                      </a:r>
                    </a:p>
                  </a:txBody>
                  <a:tcPr marL="7417" marR="7417" marT="7417" marB="0" anchor="b"/>
                </a:tc>
                <a:tc>
                  <a:txBody>
                    <a:bodyPr/>
                    <a:lstStyle/>
                    <a:p>
                      <a:pPr algn="l" fontAlgn="b"/>
                      <a:r>
                        <a:rPr lang="ru-RU" sz="1400" u="none" strike="noStrike" dirty="0">
                          <a:effectLst/>
                        </a:rPr>
                        <a:t>Сахалинская область</a:t>
                      </a:r>
                      <a:endParaRPr lang="ru-RU" sz="1400" b="0" i="0" u="none" strike="noStrike" dirty="0">
                        <a:solidFill>
                          <a:srgbClr val="000000"/>
                        </a:solidFill>
                        <a:effectLst/>
                        <a:latin typeface="Calibri" panose="020F0502020204030204" pitchFamily="34" charset="0"/>
                      </a:endParaRPr>
                    </a:p>
                  </a:txBody>
                  <a:tcPr marL="7417" marR="7417" marT="7417" marB="0" anchor="b"/>
                </a:tc>
                <a:tc>
                  <a:txBody>
                    <a:bodyPr/>
                    <a:lstStyle/>
                    <a:p>
                      <a:pPr algn="l" fontAlgn="b"/>
                      <a:r>
                        <a:rPr lang="ru-RU" sz="1400" u="none" strike="noStrike">
                          <a:effectLst/>
                        </a:rPr>
                        <a:t>&gt; 1000  кв.м.</a:t>
                      </a:r>
                      <a:endParaRPr lang="ru-RU" sz="1400" b="0" i="0" u="none" strike="noStrike">
                        <a:solidFill>
                          <a:srgbClr val="000000"/>
                        </a:solidFill>
                        <a:effectLst/>
                        <a:latin typeface="Calibri" panose="020F0502020204030204" pitchFamily="34" charset="0"/>
                      </a:endParaRPr>
                    </a:p>
                  </a:txBody>
                  <a:tcPr marL="7417" marR="7417" marT="7417" marB="0" anchor="b"/>
                </a:tc>
                <a:tc>
                  <a:txBody>
                    <a:bodyPr/>
                    <a:lstStyle/>
                    <a:p>
                      <a:pPr algn="r" fontAlgn="b"/>
                      <a:r>
                        <a:rPr lang="ru-RU" sz="1400" u="none" strike="noStrike" dirty="0">
                          <a:effectLst/>
                        </a:rPr>
                        <a:t>1,25%</a:t>
                      </a:r>
                      <a:endParaRPr lang="ru-RU" sz="1400" b="0" i="0" u="none" strike="noStrike" dirty="0">
                        <a:solidFill>
                          <a:srgbClr val="000000"/>
                        </a:solidFill>
                        <a:effectLst/>
                        <a:latin typeface="Calibri" panose="020F0502020204030204" pitchFamily="34" charset="0"/>
                      </a:endParaRPr>
                    </a:p>
                  </a:txBody>
                  <a:tcPr marL="7417" marR="7417" marT="7417" marB="0" anchor="b"/>
                </a:tc>
                <a:extLst>
                  <a:ext uri="{0D108BD9-81ED-4DB2-BD59-A6C34878D82A}">
                    <a16:rowId xmlns:a16="http://schemas.microsoft.com/office/drawing/2014/main" val="3934722655"/>
                  </a:ext>
                </a:extLst>
              </a:tr>
              <a:tr h="220766">
                <a:tc>
                  <a:txBody>
                    <a:bodyPr/>
                    <a:lstStyle/>
                    <a:p>
                      <a:pPr algn="r" fontAlgn="b"/>
                      <a:r>
                        <a:rPr lang="ru-RU" sz="1400" b="0" i="0" u="none" strike="noStrike" dirty="0">
                          <a:solidFill>
                            <a:srgbClr val="000000"/>
                          </a:solidFill>
                          <a:effectLst/>
                          <a:latin typeface="Calibri" panose="020F0502020204030204" pitchFamily="34" charset="0"/>
                        </a:rPr>
                        <a:t>2</a:t>
                      </a:r>
                    </a:p>
                  </a:txBody>
                  <a:tcPr marL="7417" marR="7417" marT="7417" marB="0" anchor="b"/>
                </a:tc>
                <a:tc>
                  <a:txBody>
                    <a:bodyPr/>
                    <a:lstStyle/>
                    <a:p>
                      <a:pPr algn="l" fontAlgn="b"/>
                      <a:r>
                        <a:rPr lang="ru-RU" sz="1400" u="none" strike="noStrike" dirty="0">
                          <a:effectLst/>
                        </a:rPr>
                        <a:t>Санкт-Петербург</a:t>
                      </a:r>
                      <a:endParaRPr lang="ru-RU" sz="1400" b="0" i="0" u="none" strike="noStrike" dirty="0">
                        <a:solidFill>
                          <a:srgbClr val="000000"/>
                        </a:solidFill>
                        <a:effectLst/>
                        <a:latin typeface="Calibri" panose="020F0502020204030204" pitchFamily="34" charset="0"/>
                      </a:endParaRPr>
                    </a:p>
                  </a:txBody>
                  <a:tcPr marL="7417" marR="7417" marT="7417" marB="0" anchor="b"/>
                </a:tc>
                <a:tc>
                  <a:txBody>
                    <a:bodyPr/>
                    <a:lstStyle/>
                    <a:p>
                      <a:pPr algn="l" fontAlgn="b"/>
                      <a:r>
                        <a:rPr lang="ru-RU" sz="1400" u="none" strike="noStrike">
                          <a:effectLst/>
                        </a:rPr>
                        <a:t>&gt; 1000  кв.м.</a:t>
                      </a:r>
                      <a:endParaRPr lang="ru-RU" sz="1400" b="0" i="0" u="none" strike="noStrike">
                        <a:solidFill>
                          <a:srgbClr val="000000"/>
                        </a:solidFill>
                        <a:effectLst/>
                        <a:latin typeface="Calibri" panose="020F0502020204030204" pitchFamily="34" charset="0"/>
                      </a:endParaRPr>
                    </a:p>
                  </a:txBody>
                  <a:tcPr marL="7417" marR="7417" marT="7417" marB="0" anchor="b"/>
                </a:tc>
                <a:tc>
                  <a:txBody>
                    <a:bodyPr/>
                    <a:lstStyle/>
                    <a:p>
                      <a:pPr algn="r" fontAlgn="b"/>
                      <a:r>
                        <a:rPr lang="ru-RU" sz="1400" u="none" strike="noStrike">
                          <a:effectLst/>
                        </a:rPr>
                        <a:t>1,50%</a:t>
                      </a:r>
                      <a:endParaRPr lang="ru-RU" sz="1400" b="0" i="0" u="none" strike="noStrike">
                        <a:solidFill>
                          <a:srgbClr val="000000"/>
                        </a:solidFill>
                        <a:effectLst/>
                        <a:latin typeface="Calibri" panose="020F0502020204030204" pitchFamily="34" charset="0"/>
                      </a:endParaRPr>
                    </a:p>
                  </a:txBody>
                  <a:tcPr marL="7417" marR="7417" marT="7417" marB="0" anchor="b"/>
                </a:tc>
                <a:extLst>
                  <a:ext uri="{0D108BD9-81ED-4DB2-BD59-A6C34878D82A}">
                    <a16:rowId xmlns:a16="http://schemas.microsoft.com/office/drawing/2014/main" val="3842122157"/>
                  </a:ext>
                </a:extLst>
              </a:tr>
              <a:tr h="220766">
                <a:tc>
                  <a:txBody>
                    <a:bodyPr/>
                    <a:lstStyle/>
                    <a:p>
                      <a:pPr algn="r" fontAlgn="b"/>
                      <a:r>
                        <a:rPr lang="ru-RU" sz="1400" b="0" i="0" u="none" strike="noStrike" dirty="0">
                          <a:solidFill>
                            <a:srgbClr val="000000"/>
                          </a:solidFill>
                          <a:effectLst/>
                          <a:latin typeface="Calibri" panose="020F0502020204030204" pitchFamily="34" charset="0"/>
                        </a:rPr>
                        <a:t>3</a:t>
                      </a:r>
                    </a:p>
                  </a:txBody>
                  <a:tcPr marL="7417" marR="7417" marT="7417" marB="0" anchor="b"/>
                </a:tc>
                <a:tc>
                  <a:txBody>
                    <a:bodyPr/>
                    <a:lstStyle/>
                    <a:p>
                      <a:pPr algn="l" fontAlgn="b"/>
                      <a:r>
                        <a:rPr lang="ru-RU" sz="1400" u="none" strike="noStrike">
                          <a:effectLst/>
                        </a:rPr>
                        <a:t>Челябинская область</a:t>
                      </a:r>
                      <a:endParaRPr lang="ru-RU" sz="1400" b="0" i="0" u="none" strike="noStrike">
                        <a:solidFill>
                          <a:srgbClr val="000000"/>
                        </a:solidFill>
                        <a:effectLst/>
                        <a:latin typeface="Calibri" panose="020F0502020204030204" pitchFamily="34" charset="0"/>
                      </a:endParaRPr>
                    </a:p>
                  </a:txBody>
                  <a:tcPr marL="7417" marR="7417" marT="7417" marB="0" anchor="b"/>
                </a:tc>
                <a:tc>
                  <a:txBody>
                    <a:bodyPr/>
                    <a:lstStyle/>
                    <a:p>
                      <a:pPr algn="l" fontAlgn="b"/>
                      <a:r>
                        <a:rPr lang="ru-RU" sz="1400" u="none" strike="noStrike">
                          <a:effectLst/>
                        </a:rPr>
                        <a:t>&gt; 1500  кв.м.</a:t>
                      </a:r>
                      <a:endParaRPr lang="ru-RU" sz="1400" b="0" i="0" u="none" strike="noStrike">
                        <a:solidFill>
                          <a:srgbClr val="000000"/>
                        </a:solidFill>
                        <a:effectLst/>
                        <a:latin typeface="Calibri" panose="020F0502020204030204" pitchFamily="34" charset="0"/>
                      </a:endParaRPr>
                    </a:p>
                  </a:txBody>
                  <a:tcPr marL="7417" marR="7417" marT="7417" marB="0" anchor="b"/>
                </a:tc>
                <a:tc>
                  <a:txBody>
                    <a:bodyPr/>
                    <a:lstStyle/>
                    <a:p>
                      <a:pPr algn="r" fontAlgn="b"/>
                      <a:r>
                        <a:rPr lang="ru-RU" sz="1400" u="none" strike="noStrike">
                          <a:effectLst/>
                        </a:rPr>
                        <a:t>1,50%</a:t>
                      </a:r>
                      <a:endParaRPr lang="ru-RU" sz="1400" b="0" i="0" u="none" strike="noStrike">
                        <a:solidFill>
                          <a:srgbClr val="000000"/>
                        </a:solidFill>
                        <a:effectLst/>
                        <a:latin typeface="Calibri" panose="020F0502020204030204" pitchFamily="34" charset="0"/>
                      </a:endParaRPr>
                    </a:p>
                  </a:txBody>
                  <a:tcPr marL="7417" marR="7417" marT="7417" marB="0" anchor="b"/>
                </a:tc>
                <a:extLst>
                  <a:ext uri="{0D108BD9-81ED-4DB2-BD59-A6C34878D82A}">
                    <a16:rowId xmlns:a16="http://schemas.microsoft.com/office/drawing/2014/main" val="2382232553"/>
                  </a:ext>
                </a:extLst>
              </a:tr>
              <a:tr h="220766">
                <a:tc>
                  <a:txBody>
                    <a:bodyPr/>
                    <a:lstStyle/>
                    <a:p>
                      <a:pPr algn="r" fontAlgn="b"/>
                      <a:r>
                        <a:rPr lang="ru-RU" sz="1400" b="0" i="0" u="none" strike="noStrike" dirty="0">
                          <a:solidFill>
                            <a:srgbClr val="000000"/>
                          </a:solidFill>
                          <a:effectLst/>
                          <a:latin typeface="Calibri" panose="020F0502020204030204" pitchFamily="34" charset="0"/>
                        </a:rPr>
                        <a:t>4</a:t>
                      </a:r>
                    </a:p>
                  </a:txBody>
                  <a:tcPr marL="7417" marR="7417" marT="7417" marB="0" anchor="b"/>
                </a:tc>
                <a:tc>
                  <a:txBody>
                    <a:bodyPr/>
                    <a:lstStyle/>
                    <a:p>
                      <a:pPr algn="l" fontAlgn="b"/>
                      <a:r>
                        <a:rPr lang="ru-RU" sz="1400" u="none" strike="noStrike">
                          <a:effectLst/>
                        </a:rPr>
                        <a:t>Республика Северная Осетия-Алания</a:t>
                      </a:r>
                      <a:endParaRPr lang="ru-RU" sz="1400" b="0" i="0" u="none" strike="noStrike">
                        <a:solidFill>
                          <a:srgbClr val="000000"/>
                        </a:solidFill>
                        <a:effectLst/>
                        <a:latin typeface="Calibri" panose="020F0502020204030204" pitchFamily="34" charset="0"/>
                      </a:endParaRPr>
                    </a:p>
                  </a:txBody>
                  <a:tcPr marL="7417" marR="7417" marT="7417" marB="0" anchor="b"/>
                </a:tc>
                <a:tc>
                  <a:txBody>
                    <a:bodyPr/>
                    <a:lstStyle/>
                    <a:p>
                      <a:pPr algn="l" fontAlgn="b"/>
                      <a:r>
                        <a:rPr lang="ru-RU" sz="1400" u="none" strike="noStrike">
                          <a:effectLst/>
                        </a:rPr>
                        <a:t>&gt; 250  кв.м. и 300 кв.м. во Владикавказе</a:t>
                      </a:r>
                      <a:endParaRPr lang="ru-RU" sz="1400" b="0" i="0" u="none" strike="noStrike">
                        <a:solidFill>
                          <a:srgbClr val="000000"/>
                        </a:solidFill>
                        <a:effectLst/>
                        <a:latin typeface="Calibri" panose="020F0502020204030204" pitchFamily="34" charset="0"/>
                      </a:endParaRPr>
                    </a:p>
                  </a:txBody>
                  <a:tcPr marL="7417" marR="7417" marT="7417" marB="0" anchor="b"/>
                </a:tc>
                <a:tc>
                  <a:txBody>
                    <a:bodyPr/>
                    <a:lstStyle/>
                    <a:p>
                      <a:pPr algn="r" fontAlgn="b"/>
                      <a:r>
                        <a:rPr lang="ru-RU" sz="1400" u="none" strike="noStrike">
                          <a:effectLst/>
                        </a:rPr>
                        <a:t>1,60%</a:t>
                      </a:r>
                      <a:endParaRPr lang="ru-RU" sz="1400" b="0" i="0" u="none" strike="noStrike">
                        <a:solidFill>
                          <a:srgbClr val="000000"/>
                        </a:solidFill>
                        <a:effectLst/>
                        <a:latin typeface="Calibri" panose="020F0502020204030204" pitchFamily="34" charset="0"/>
                      </a:endParaRPr>
                    </a:p>
                  </a:txBody>
                  <a:tcPr marL="7417" marR="7417" marT="7417" marB="0" anchor="b"/>
                </a:tc>
                <a:extLst>
                  <a:ext uri="{0D108BD9-81ED-4DB2-BD59-A6C34878D82A}">
                    <a16:rowId xmlns:a16="http://schemas.microsoft.com/office/drawing/2014/main" val="2050931137"/>
                  </a:ext>
                </a:extLst>
              </a:tr>
              <a:tr h="220766">
                <a:tc>
                  <a:txBody>
                    <a:bodyPr/>
                    <a:lstStyle/>
                    <a:p>
                      <a:pPr algn="r" fontAlgn="b"/>
                      <a:r>
                        <a:rPr lang="ru-RU" sz="1400" b="0" i="0" u="none" strike="noStrike" dirty="0">
                          <a:solidFill>
                            <a:srgbClr val="000000"/>
                          </a:solidFill>
                          <a:effectLst/>
                          <a:latin typeface="Calibri" panose="020F0502020204030204" pitchFamily="34" charset="0"/>
                        </a:rPr>
                        <a:t>5</a:t>
                      </a:r>
                    </a:p>
                  </a:txBody>
                  <a:tcPr marL="7417" marR="7417" marT="7417" marB="0" anchor="b"/>
                </a:tc>
                <a:tc>
                  <a:txBody>
                    <a:bodyPr/>
                    <a:lstStyle/>
                    <a:p>
                      <a:pPr algn="l" fontAlgn="b"/>
                      <a:r>
                        <a:rPr lang="ru-RU" sz="1400" u="none" strike="noStrike">
                          <a:effectLst/>
                        </a:rPr>
                        <a:t>Омская область </a:t>
                      </a:r>
                      <a:endParaRPr lang="ru-RU" sz="1400" b="0" i="0" u="none" strike="noStrike">
                        <a:solidFill>
                          <a:srgbClr val="000000"/>
                        </a:solidFill>
                        <a:effectLst/>
                        <a:latin typeface="Calibri" panose="020F0502020204030204" pitchFamily="34" charset="0"/>
                      </a:endParaRPr>
                    </a:p>
                  </a:txBody>
                  <a:tcPr marL="7417" marR="7417" marT="7417" marB="0" anchor="b"/>
                </a:tc>
                <a:tc>
                  <a:txBody>
                    <a:bodyPr/>
                    <a:lstStyle/>
                    <a:p>
                      <a:pPr algn="l" fontAlgn="b"/>
                      <a:r>
                        <a:rPr lang="ru-RU" sz="1400" u="none" strike="noStrike">
                          <a:effectLst/>
                        </a:rPr>
                        <a:t>в 2025 &gt; 1000  кв.м., с 2026 все</a:t>
                      </a:r>
                      <a:endParaRPr lang="ru-RU" sz="1400" b="0" i="0" u="none" strike="noStrike">
                        <a:solidFill>
                          <a:srgbClr val="000000"/>
                        </a:solidFill>
                        <a:effectLst/>
                        <a:latin typeface="Calibri" panose="020F0502020204030204" pitchFamily="34" charset="0"/>
                      </a:endParaRPr>
                    </a:p>
                  </a:txBody>
                  <a:tcPr marL="7417" marR="7417" marT="7417" marB="0" anchor="b"/>
                </a:tc>
                <a:tc>
                  <a:txBody>
                    <a:bodyPr/>
                    <a:lstStyle/>
                    <a:p>
                      <a:pPr algn="r" fontAlgn="b"/>
                      <a:r>
                        <a:rPr lang="ru-RU" sz="1400" u="none" strike="noStrike">
                          <a:effectLst/>
                        </a:rPr>
                        <a:t>1,70%</a:t>
                      </a:r>
                      <a:endParaRPr lang="ru-RU" sz="1400" b="0" i="0" u="none" strike="noStrike">
                        <a:solidFill>
                          <a:srgbClr val="000000"/>
                        </a:solidFill>
                        <a:effectLst/>
                        <a:latin typeface="Calibri" panose="020F0502020204030204" pitchFamily="34" charset="0"/>
                      </a:endParaRPr>
                    </a:p>
                  </a:txBody>
                  <a:tcPr marL="7417" marR="7417" marT="7417" marB="0" anchor="b"/>
                </a:tc>
                <a:extLst>
                  <a:ext uri="{0D108BD9-81ED-4DB2-BD59-A6C34878D82A}">
                    <a16:rowId xmlns:a16="http://schemas.microsoft.com/office/drawing/2014/main" val="1685809825"/>
                  </a:ext>
                </a:extLst>
              </a:tr>
              <a:tr h="220766">
                <a:tc>
                  <a:txBody>
                    <a:bodyPr/>
                    <a:lstStyle/>
                    <a:p>
                      <a:pPr algn="r" fontAlgn="b"/>
                      <a:r>
                        <a:rPr lang="ru-RU" sz="1400" b="0" i="0" u="none" strike="noStrike" dirty="0">
                          <a:solidFill>
                            <a:srgbClr val="000000"/>
                          </a:solidFill>
                          <a:effectLst/>
                          <a:latin typeface="Calibri" panose="020F0502020204030204" pitchFamily="34" charset="0"/>
                        </a:rPr>
                        <a:t>6</a:t>
                      </a:r>
                    </a:p>
                  </a:txBody>
                  <a:tcPr marL="7417" marR="7417" marT="7417" marB="0" anchor="b"/>
                </a:tc>
                <a:tc>
                  <a:txBody>
                    <a:bodyPr/>
                    <a:lstStyle/>
                    <a:p>
                      <a:pPr algn="l" fontAlgn="b"/>
                      <a:r>
                        <a:rPr lang="ru-RU" sz="1400" u="none" strike="noStrike">
                          <a:effectLst/>
                        </a:rPr>
                        <a:t>Пермский край</a:t>
                      </a:r>
                      <a:endParaRPr lang="ru-RU" sz="1400" b="0" i="0" u="none" strike="noStrike">
                        <a:solidFill>
                          <a:srgbClr val="000000"/>
                        </a:solidFill>
                        <a:effectLst/>
                        <a:latin typeface="Calibri" panose="020F0502020204030204" pitchFamily="34" charset="0"/>
                      </a:endParaRPr>
                    </a:p>
                  </a:txBody>
                  <a:tcPr marL="7417" marR="7417" marT="7417" marB="0" anchor="b"/>
                </a:tc>
                <a:tc>
                  <a:txBody>
                    <a:bodyPr/>
                    <a:lstStyle/>
                    <a:p>
                      <a:pPr algn="l" fontAlgn="b"/>
                      <a:r>
                        <a:rPr lang="ru-RU" sz="1400" u="none" strike="noStrike">
                          <a:effectLst/>
                        </a:rPr>
                        <a:t> &gt; 300  кв.м.</a:t>
                      </a:r>
                      <a:endParaRPr lang="ru-RU" sz="1400" b="0" i="0" u="none" strike="noStrike">
                        <a:solidFill>
                          <a:srgbClr val="000000"/>
                        </a:solidFill>
                        <a:effectLst/>
                        <a:latin typeface="Calibri" panose="020F0502020204030204" pitchFamily="34" charset="0"/>
                      </a:endParaRPr>
                    </a:p>
                  </a:txBody>
                  <a:tcPr marL="7417" marR="7417" marT="7417" marB="0" anchor="b"/>
                </a:tc>
                <a:tc>
                  <a:txBody>
                    <a:bodyPr/>
                    <a:lstStyle/>
                    <a:p>
                      <a:pPr algn="r" fontAlgn="b"/>
                      <a:r>
                        <a:rPr lang="ru-RU" sz="1400" u="none" strike="noStrike">
                          <a:effectLst/>
                        </a:rPr>
                        <a:t>1,90%</a:t>
                      </a:r>
                      <a:endParaRPr lang="ru-RU" sz="1400" b="0" i="0" u="none" strike="noStrike">
                        <a:solidFill>
                          <a:srgbClr val="000000"/>
                        </a:solidFill>
                        <a:effectLst/>
                        <a:latin typeface="Calibri" panose="020F0502020204030204" pitchFamily="34" charset="0"/>
                      </a:endParaRPr>
                    </a:p>
                  </a:txBody>
                  <a:tcPr marL="7417" marR="7417" marT="7417" marB="0" anchor="b"/>
                </a:tc>
                <a:extLst>
                  <a:ext uri="{0D108BD9-81ED-4DB2-BD59-A6C34878D82A}">
                    <a16:rowId xmlns:a16="http://schemas.microsoft.com/office/drawing/2014/main" val="2687591637"/>
                  </a:ext>
                </a:extLst>
              </a:tr>
              <a:tr h="220766">
                <a:tc>
                  <a:txBody>
                    <a:bodyPr/>
                    <a:lstStyle/>
                    <a:p>
                      <a:pPr algn="r" fontAlgn="b"/>
                      <a:r>
                        <a:rPr lang="ru-RU" sz="1400" b="0" i="0" u="none" strike="noStrike" dirty="0">
                          <a:solidFill>
                            <a:srgbClr val="000000"/>
                          </a:solidFill>
                          <a:effectLst/>
                          <a:latin typeface="Calibri" panose="020F0502020204030204" pitchFamily="34" charset="0"/>
                        </a:rPr>
                        <a:t>7</a:t>
                      </a:r>
                    </a:p>
                  </a:txBody>
                  <a:tcPr marL="7417" marR="7417" marT="7417" marB="0" anchor="b"/>
                </a:tc>
                <a:tc>
                  <a:txBody>
                    <a:bodyPr/>
                    <a:lstStyle/>
                    <a:p>
                      <a:pPr algn="l" fontAlgn="b"/>
                      <a:r>
                        <a:rPr lang="ru-RU" sz="1400" u="none" strike="noStrike">
                          <a:effectLst/>
                        </a:rPr>
                        <a:t>Липецкая область</a:t>
                      </a:r>
                      <a:endParaRPr lang="ru-RU" sz="1400" b="0" i="0" u="none" strike="noStrike">
                        <a:solidFill>
                          <a:srgbClr val="000000"/>
                        </a:solidFill>
                        <a:effectLst/>
                        <a:latin typeface="Calibri" panose="020F0502020204030204" pitchFamily="34" charset="0"/>
                      </a:endParaRPr>
                    </a:p>
                  </a:txBody>
                  <a:tcPr marL="7417" marR="7417" marT="7417" marB="0" anchor="b"/>
                </a:tc>
                <a:tc>
                  <a:txBody>
                    <a:bodyPr/>
                    <a:lstStyle/>
                    <a:p>
                      <a:pPr algn="l" fontAlgn="b"/>
                      <a:r>
                        <a:rPr lang="ru-RU" sz="1400" u="none" strike="noStrike" dirty="0">
                          <a:effectLst/>
                        </a:rPr>
                        <a:t>Освобождены в населенных пунктах с числе до 500 чел. ли до 150 </a:t>
                      </a:r>
                      <a:r>
                        <a:rPr lang="ru-RU" sz="1400" u="none" strike="noStrike" dirty="0" err="1">
                          <a:effectLst/>
                        </a:rPr>
                        <a:t>квм</a:t>
                      </a:r>
                      <a:r>
                        <a:rPr lang="ru-RU" sz="1400" u="none" strike="noStrike" dirty="0">
                          <a:effectLst/>
                        </a:rPr>
                        <a:t>.</a:t>
                      </a:r>
                      <a:endParaRPr lang="ru-RU" sz="1400" b="0" i="0" u="none" strike="noStrike" dirty="0">
                        <a:solidFill>
                          <a:srgbClr val="000000"/>
                        </a:solidFill>
                        <a:effectLst/>
                        <a:latin typeface="Calibri" panose="020F0502020204030204" pitchFamily="34" charset="0"/>
                      </a:endParaRPr>
                    </a:p>
                  </a:txBody>
                  <a:tcPr marL="7417" marR="7417" marT="7417" marB="0" anchor="b"/>
                </a:tc>
                <a:tc>
                  <a:txBody>
                    <a:bodyPr/>
                    <a:lstStyle/>
                    <a:p>
                      <a:pPr algn="r" fontAlgn="b"/>
                      <a:r>
                        <a:rPr lang="ru-RU" sz="1400" u="none" strike="noStrike">
                          <a:effectLst/>
                        </a:rPr>
                        <a:t>2,00%</a:t>
                      </a:r>
                      <a:endParaRPr lang="ru-RU" sz="1400" b="0" i="0" u="none" strike="noStrike">
                        <a:solidFill>
                          <a:srgbClr val="000000"/>
                        </a:solidFill>
                        <a:effectLst/>
                        <a:latin typeface="Calibri" panose="020F0502020204030204" pitchFamily="34" charset="0"/>
                      </a:endParaRPr>
                    </a:p>
                  </a:txBody>
                  <a:tcPr marL="7417" marR="7417" marT="7417" marB="0" anchor="b"/>
                </a:tc>
                <a:extLst>
                  <a:ext uri="{0D108BD9-81ED-4DB2-BD59-A6C34878D82A}">
                    <a16:rowId xmlns:a16="http://schemas.microsoft.com/office/drawing/2014/main" val="2302069510"/>
                  </a:ext>
                </a:extLst>
              </a:tr>
              <a:tr h="220766">
                <a:tc>
                  <a:txBody>
                    <a:bodyPr/>
                    <a:lstStyle/>
                    <a:p>
                      <a:pPr algn="r" fontAlgn="b"/>
                      <a:r>
                        <a:rPr lang="ru-RU" sz="1400" b="0" i="0" u="none" strike="noStrike" dirty="0">
                          <a:solidFill>
                            <a:srgbClr val="000000"/>
                          </a:solidFill>
                          <a:effectLst/>
                          <a:latin typeface="Calibri" panose="020F0502020204030204" pitchFamily="34" charset="0"/>
                        </a:rPr>
                        <a:t>8</a:t>
                      </a:r>
                    </a:p>
                  </a:txBody>
                  <a:tcPr marL="7417" marR="7417" marT="7417" marB="0" anchor="b"/>
                </a:tc>
                <a:tc>
                  <a:txBody>
                    <a:bodyPr/>
                    <a:lstStyle/>
                    <a:p>
                      <a:pPr algn="l" fontAlgn="b"/>
                      <a:r>
                        <a:rPr lang="ru-RU" sz="1400" u="none" strike="noStrike">
                          <a:effectLst/>
                        </a:rPr>
                        <a:t>г. Москва</a:t>
                      </a:r>
                      <a:endParaRPr lang="ru-RU" sz="1400" b="0" i="0" u="none" strike="noStrike">
                        <a:solidFill>
                          <a:srgbClr val="000000"/>
                        </a:solidFill>
                        <a:effectLst/>
                        <a:latin typeface="Calibri" panose="020F0502020204030204" pitchFamily="34" charset="0"/>
                      </a:endParaRPr>
                    </a:p>
                  </a:txBody>
                  <a:tcPr marL="7417" marR="7417" marT="7417" marB="0" anchor="b"/>
                </a:tc>
                <a:tc>
                  <a:txBody>
                    <a:bodyPr/>
                    <a:lstStyle/>
                    <a:p>
                      <a:pPr algn="l" fontAlgn="b"/>
                      <a:r>
                        <a:rPr lang="ru-RU" sz="1400" u="none" strike="noStrike" dirty="0">
                          <a:effectLst/>
                        </a:rPr>
                        <a:t>отд. </a:t>
                      </a:r>
                      <a:r>
                        <a:rPr lang="ru-RU" sz="1400" u="none" strike="noStrike" dirty="0" err="1">
                          <a:effectLst/>
                        </a:rPr>
                        <a:t>Зд</a:t>
                      </a:r>
                      <a:r>
                        <a:rPr lang="ru-RU" sz="1400" u="none" strike="noStrike" dirty="0">
                          <a:effectLst/>
                        </a:rPr>
                        <a:t>., </a:t>
                      </a:r>
                      <a:r>
                        <a:rPr lang="ru-RU" sz="1400" u="none" strike="noStrike" dirty="0" err="1">
                          <a:effectLst/>
                        </a:rPr>
                        <a:t>Зд</a:t>
                      </a:r>
                      <a:r>
                        <a:rPr lang="ru-RU" sz="1400" u="none" strike="noStrike" dirty="0">
                          <a:effectLst/>
                        </a:rPr>
                        <a:t>. &gt; 1000  </a:t>
                      </a:r>
                      <a:r>
                        <a:rPr lang="ru-RU" sz="1400" u="none" strike="noStrike" dirty="0" err="1">
                          <a:effectLst/>
                        </a:rPr>
                        <a:t>кв.м</a:t>
                      </a:r>
                      <a:r>
                        <a:rPr lang="ru-RU" sz="1400" u="none" strike="noStrike" dirty="0">
                          <a:effectLst/>
                        </a:rPr>
                        <a:t>., в жилых домах если нежилые &gt; 3000  </a:t>
                      </a:r>
                      <a:r>
                        <a:rPr lang="ru-RU" sz="1400" u="none" strike="noStrike" dirty="0" err="1">
                          <a:effectLst/>
                        </a:rPr>
                        <a:t>кв.м</a:t>
                      </a:r>
                      <a:r>
                        <a:rPr lang="ru-RU" sz="1400" u="none" strike="noStrike" dirty="0">
                          <a:effectLst/>
                        </a:rPr>
                        <a:t>.</a:t>
                      </a:r>
                      <a:endParaRPr lang="ru-RU" sz="1400" b="0" i="0" u="none" strike="noStrike" dirty="0">
                        <a:solidFill>
                          <a:srgbClr val="000000"/>
                        </a:solidFill>
                        <a:effectLst/>
                        <a:latin typeface="Calibri" panose="020F0502020204030204" pitchFamily="34" charset="0"/>
                      </a:endParaRPr>
                    </a:p>
                  </a:txBody>
                  <a:tcPr marL="7417" marR="7417" marT="7417" marB="0" anchor="b"/>
                </a:tc>
                <a:tc>
                  <a:txBody>
                    <a:bodyPr/>
                    <a:lstStyle/>
                    <a:p>
                      <a:pPr algn="r" fontAlgn="b"/>
                      <a:r>
                        <a:rPr lang="ru-RU" sz="1400" u="none" strike="noStrike">
                          <a:effectLst/>
                        </a:rPr>
                        <a:t>2,00%</a:t>
                      </a:r>
                      <a:endParaRPr lang="ru-RU" sz="1400" b="0" i="0" u="none" strike="noStrike">
                        <a:solidFill>
                          <a:srgbClr val="000000"/>
                        </a:solidFill>
                        <a:effectLst/>
                        <a:latin typeface="Calibri" panose="020F0502020204030204" pitchFamily="34" charset="0"/>
                      </a:endParaRPr>
                    </a:p>
                  </a:txBody>
                  <a:tcPr marL="7417" marR="7417" marT="7417" marB="0" anchor="b"/>
                </a:tc>
                <a:extLst>
                  <a:ext uri="{0D108BD9-81ED-4DB2-BD59-A6C34878D82A}">
                    <a16:rowId xmlns:a16="http://schemas.microsoft.com/office/drawing/2014/main" val="1511828977"/>
                  </a:ext>
                </a:extLst>
              </a:tr>
              <a:tr h="220766">
                <a:tc>
                  <a:txBody>
                    <a:bodyPr/>
                    <a:lstStyle/>
                    <a:p>
                      <a:pPr algn="r" fontAlgn="b"/>
                      <a:r>
                        <a:rPr lang="ru-RU" sz="1400" b="0" i="0" u="none" strike="noStrike" dirty="0">
                          <a:solidFill>
                            <a:srgbClr val="000000"/>
                          </a:solidFill>
                          <a:effectLst/>
                          <a:latin typeface="Calibri" panose="020F0502020204030204" pitchFamily="34" charset="0"/>
                        </a:rPr>
                        <a:t>9</a:t>
                      </a:r>
                    </a:p>
                  </a:txBody>
                  <a:tcPr marL="7417" marR="7417" marT="7417" marB="0" anchor="b"/>
                </a:tc>
                <a:tc>
                  <a:txBody>
                    <a:bodyPr/>
                    <a:lstStyle/>
                    <a:p>
                      <a:pPr algn="l" fontAlgn="b"/>
                      <a:r>
                        <a:rPr lang="ru-RU" sz="1400" u="none" strike="noStrike">
                          <a:effectLst/>
                        </a:rPr>
                        <a:t>Астраханская область</a:t>
                      </a:r>
                      <a:endParaRPr lang="ru-RU" sz="1400" b="0" i="0" u="none" strike="noStrike">
                        <a:solidFill>
                          <a:srgbClr val="000000"/>
                        </a:solidFill>
                        <a:effectLst/>
                        <a:latin typeface="Calibri" panose="020F0502020204030204" pitchFamily="34" charset="0"/>
                      </a:endParaRPr>
                    </a:p>
                  </a:txBody>
                  <a:tcPr marL="7417" marR="7417" marT="7417" marB="0" anchor="b"/>
                </a:tc>
                <a:tc>
                  <a:txBody>
                    <a:bodyPr/>
                    <a:lstStyle/>
                    <a:p>
                      <a:pPr algn="l" fontAlgn="b"/>
                      <a:r>
                        <a:rPr lang="ru-RU" sz="1400" u="none" strike="noStrike" dirty="0">
                          <a:effectLst/>
                        </a:rPr>
                        <a:t> &gt; 100  </a:t>
                      </a:r>
                      <a:r>
                        <a:rPr lang="ru-RU" sz="1400" u="none" strike="noStrike" dirty="0" err="1">
                          <a:effectLst/>
                        </a:rPr>
                        <a:t>кв.м</a:t>
                      </a:r>
                      <a:r>
                        <a:rPr lang="ru-RU" sz="1400" u="none" strike="noStrike" dirty="0">
                          <a:effectLst/>
                        </a:rPr>
                        <a:t>.</a:t>
                      </a:r>
                      <a:endParaRPr lang="ru-RU" sz="1400" b="0" i="0" u="none" strike="noStrike" dirty="0">
                        <a:solidFill>
                          <a:srgbClr val="000000"/>
                        </a:solidFill>
                        <a:effectLst/>
                        <a:latin typeface="Calibri" panose="020F0502020204030204" pitchFamily="34" charset="0"/>
                      </a:endParaRPr>
                    </a:p>
                  </a:txBody>
                  <a:tcPr marL="7417" marR="7417" marT="7417" marB="0" anchor="b"/>
                </a:tc>
                <a:tc>
                  <a:txBody>
                    <a:bodyPr/>
                    <a:lstStyle/>
                    <a:p>
                      <a:pPr algn="r" fontAlgn="b"/>
                      <a:r>
                        <a:rPr lang="ru-RU" sz="1400" u="none" strike="noStrike">
                          <a:effectLst/>
                        </a:rPr>
                        <a:t>2,00%</a:t>
                      </a:r>
                      <a:endParaRPr lang="ru-RU" sz="1400" b="0" i="0" u="none" strike="noStrike">
                        <a:solidFill>
                          <a:srgbClr val="000000"/>
                        </a:solidFill>
                        <a:effectLst/>
                        <a:latin typeface="Calibri" panose="020F0502020204030204" pitchFamily="34" charset="0"/>
                      </a:endParaRPr>
                    </a:p>
                  </a:txBody>
                  <a:tcPr marL="7417" marR="7417" marT="7417" marB="0" anchor="b"/>
                </a:tc>
                <a:extLst>
                  <a:ext uri="{0D108BD9-81ED-4DB2-BD59-A6C34878D82A}">
                    <a16:rowId xmlns:a16="http://schemas.microsoft.com/office/drawing/2014/main" val="2685935853"/>
                  </a:ext>
                </a:extLst>
              </a:tr>
              <a:tr h="220766">
                <a:tc>
                  <a:txBody>
                    <a:bodyPr/>
                    <a:lstStyle/>
                    <a:p>
                      <a:pPr algn="r" fontAlgn="b"/>
                      <a:r>
                        <a:rPr lang="ru-RU" sz="1400" b="0" i="0" u="none" strike="noStrike" dirty="0">
                          <a:solidFill>
                            <a:srgbClr val="000000"/>
                          </a:solidFill>
                          <a:effectLst/>
                          <a:latin typeface="Calibri" panose="020F0502020204030204" pitchFamily="34" charset="0"/>
                        </a:rPr>
                        <a:t>10</a:t>
                      </a:r>
                    </a:p>
                  </a:txBody>
                  <a:tcPr marL="7417" marR="7417" marT="7417" marB="0" anchor="b"/>
                </a:tc>
                <a:tc>
                  <a:txBody>
                    <a:bodyPr/>
                    <a:lstStyle/>
                    <a:p>
                      <a:pPr algn="l" fontAlgn="b"/>
                      <a:r>
                        <a:rPr lang="ru-RU" sz="1400" u="none" strike="noStrike">
                          <a:effectLst/>
                        </a:rPr>
                        <a:t>Оренбургская область</a:t>
                      </a:r>
                      <a:endParaRPr lang="ru-RU" sz="1400" b="0" i="0" u="none" strike="noStrike">
                        <a:solidFill>
                          <a:srgbClr val="000000"/>
                        </a:solidFill>
                        <a:effectLst/>
                        <a:latin typeface="Calibri" panose="020F0502020204030204" pitchFamily="34" charset="0"/>
                      </a:endParaRPr>
                    </a:p>
                  </a:txBody>
                  <a:tcPr marL="7417" marR="7417" marT="7417" marB="0" anchor="b"/>
                </a:tc>
                <a:tc>
                  <a:txBody>
                    <a:bodyPr/>
                    <a:lstStyle/>
                    <a:p>
                      <a:pPr algn="l" fontAlgn="b"/>
                      <a:r>
                        <a:rPr lang="ru-RU" sz="1400" u="none" strike="noStrike">
                          <a:effectLst/>
                        </a:rPr>
                        <a:t> &gt; 1000  кв.м. и числ. &gt; 70 тыс.чел.  </a:t>
                      </a:r>
                      <a:endParaRPr lang="ru-RU" sz="1400" b="0" i="0" u="none" strike="noStrike">
                        <a:solidFill>
                          <a:srgbClr val="000000"/>
                        </a:solidFill>
                        <a:effectLst/>
                        <a:latin typeface="Calibri" panose="020F0502020204030204" pitchFamily="34" charset="0"/>
                      </a:endParaRPr>
                    </a:p>
                  </a:txBody>
                  <a:tcPr marL="7417" marR="7417" marT="7417" marB="0" anchor="b"/>
                </a:tc>
                <a:tc>
                  <a:txBody>
                    <a:bodyPr/>
                    <a:lstStyle/>
                    <a:p>
                      <a:pPr algn="r" fontAlgn="b"/>
                      <a:r>
                        <a:rPr lang="ru-RU" sz="1400" u="none" strike="noStrike">
                          <a:effectLst/>
                        </a:rPr>
                        <a:t>2,00%</a:t>
                      </a:r>
                      <a:endParaRPr lang="ru-RU" sz="1400" b="0" i="0" u="none" strike="noStrike">
                        <a:solidFill>
                          <a:srgbClr val="000000"/>
                        </a:solidFill>
                        <a:effectLst/>
                        <a:latin typeface="Calibri" panose="020F0502020204030204" pitchFamily="34" charset="0"/>
                      </a:endParaRPr>
                    </a:p>
                  </a:txBody>
                  <a:tcPr marL="7417" marR="7417" marT="7417" marB="0" anchor="b"/>
                </a:tc>
                <a:extLst>
                  <a:ext uri="{0D108BD9-81ED-4DB2-BD59-A6C34878D82A}">
                    <a16:rowId xmlns:a16="http://schemas.microsoft.com/office/drawing/2014/main" val="2467373506"/>
                  </a:ext>
                </a:extLst>
              </a:tr>
              <a:tr h="220766">
                <a:tc>
                  <a:txBody>
                    <a:bodyPr/>
                    <a:lstStyle/>
                    <a:p>
                      <a:pPr algn="r" fontAlgn="b"/>
                      <a:r>
                        <a:rPr lang="ru-RU" sz="1400" b="0" i="0" u="none" strike="noStrike" dirty="0">
                          <a:solidFill>
                            <a:srgbClr val="000000"/>
                          </a:solidFill>
                          <a:effectLst/>
                          <a:latin typeface="Calibri" panose="020F0502020204030204" pitchFamily="34" charset="0"/>
                        </a:rPr>
                        <a:t>11</a:t>
                      </a:r>
                    </a:p>
                  </a:txBody>
                  <a:tcPr marL="7417" marR="7417" marT="7417" marB="0" anchor="b"/>
                </a:tc>
                <a:tc>
                  <a:txBody>
                    <a:bodyPr/>
                    <a:lstStyle/>
                    <a:p>
                      <a:pPr algn="l" fontAlgn="b"/>
                      <a:r>
                        <a:rPr lang="ru-RU" sz="1400" u="none" strike="noStrike">
                          <a:effectLst/>
                        </a:rPr>
                        <a:t>Пензенская область</a:t>
                      </a:r>
                      <a:endParaRPr lang="ru-RU" sz="1400" b="0" i="0" u="none" strike="noStrike">
                        <a:solidFill>
                          <a:srgbClr val="000000"/>
                        </a:solidFill>
                        <a:effectLst/>
                        <a:latin typeface="Calibri" panose="020F0502020204030204" pitchFamily="34" charset="0"/>
                      </a:endParaRPr>
                    </a:p>
                  </a:txBody>
                  <a:tcPr marL="7417" marR="7417" marT="7417" marB="0" anchor="b"/>
                </a:tc>
                <a:tc>
                  <a:txBody>
                    <a:bodyPr/>
                    <a:lstStyle/>
                    <a:p>
                      <a:pPr algn="l" fontAlgn="b"/>
                      <a:r>
                        <a:rPr lang="ru-RU" sz="1400" u="none" strike="noStrike">
                          <a:effectLst/>
                        </a:rPr>
                        <a:t> &gt; 1000  кв.м.</a:t>
                      </a:r>
                      <a:endParaRPr lang="ru-RU" sz="1400" b="0" i="0" u="none" strike="noStrike">
                        <a:solidFill>
                          <a:srgbClr val="000000"/>
                        </a:solidFill>
                        <a:effectLst/>
                        <a:latin typeface="Calibri" panose="020F0502020204030204" pitchFamily="34" charset="0"/>
                      </a:endParaRPr>
                    </a:p>
                  </a:txBody>
                  <a:tcPr marL="7417" marR="7417" marT="7417" marB="0" anchor="b"/>
                </a:tc>
                <a:tc>
                  <a:txBody>
                    <a:bodyPr/>
                    <a:lstStyle/>
                    <a:p>
                      <a:pPr algn="r" fontAlgn="b"/>
                      <a:r>
                        <a:rPr lang="ru-RU" sz="1400" u="none" strike="noStrike">
                          <a:effectLst/>
                        </a:rPr>
                        <a:t>2,00%</a:t>
                      </a:r>
                      <a:endParaRPr lang="ru-RU" sz="1400" b="0" i="0" u="none" strike="noStrike">
                        <a:solidFill>
                          <a:srgbClr val="000000"/>
                        </a:solidFill>
                        <a:effectLst/>
                        <a:latin typeface="Calibri" panose="020F0502020204030204" pitchFamily="34" charset="0"/>
                      </a:endParaRPr>
                    </a:p>
                  </a:txBody>
                  <a:tcPr marL="7417" marR="7417" marT="7417" marB="0" anchor="b"/>
                </a:tc>
                <a:extLst>
                  <a:ext uri="{0D108BD9-81ED-4DB2-BD59-A6C34878D82A}">
                    <a16:rowId xmlns:a16="http://schemas.microsoft.com/office/drawing/2014/main" val="1618267277"/>
                  </a:ext>
                </a:extLst>
              </a:tr>
              <a:tr h="220766">
                <a:tc>
                  <a:txBody>
                    <a:bodyPr/>
                    <a:lstStyle/>
                    <a:p>
                      <a:pPr algn="r" fontAlgn="b"/>
                      <a:r>
                        <a:rPr lang="ru-RU" sz="1400" b="0" i="0" u="none" strike="noStrike" dirty="0">
                          <a:solidFill>
                            <a:srgbClr val="000000"/>
                          </a:solidFill>
                          <a:effectLst/>
                          <a:latin typeface="Calibri" panose="020F0502020204030204" pitchFamily="34" charset="0"/>
                        </a:rPr>
                        <a:t>12</a:t>
                      </a:r>
                    </a:p>
                  </a:txBody>
                  <a:tcPr marL="7417" marR="7417" marT="7417" marB="0" anchor="b"/>
                </a:tc>
                <a:tc>
                  <a:txBody>
                    <a:bodyPr/>
                    <a:lstStyle/>
                    <a:p>
                      <a:pPr algn="l" fontAlgn="b"/>
                      <a:r>
                        <a:rPr lang="ru-RU" sz="1400" u="none" strike="noStrike">
                          <a:effectLst/>
                        </a:rPr>
                        <a:t>Республика Мордовия</a:t>
                      </a:r>
                      <a:endParaRPr lang="ru-RU" sz="1400" b="0" i="0" u="none" strike="noStrike">
                        <a:solidFill>
                          <a:srgbClr val="000000"/>
                        </a:solidFill>
                        <a:effectLst/>
                        <a:latin typeface="Calibri" panose="020F0502020204030204" pitchFamily="34" charset="0"/>
                      </a:endParaRPr>
                    </a:p>
                  </a:txBody>
                  <a:tcPr marL="7417" marR="7417" marT="7417" marB="0" anchor="b"/>
                </a:tc>
                <a:tc>
                  <a:txBody>
                    <a:bodyPr/>
                    <a:lstStyle/>
                    <a:p>
                      <a:pPr algn="l" fontAlgn="b"/>
                      <a:r>
                        <a:rPr lang="ru-RU" sz="1400" u="none" strike="noStrike">
                          <a:effectLst/>
                        </a:rPr>
                        <a:t> &gt; 1000  кв.м.</a:t>
                      </a:r>
                      <a:endParaRPr lang="ru-RU" sz="1400" b="0" i="0" u="none" strike="noStrike">
                        <a:solidFill>
                          <a:srgbClr val="000000"/>
                        </a:solidFill>
                        <a:effectLst/>
                        <a:latin typeface="Calibri" panose="020F0502020204030204" pitchFamily="34" charset="0"/>
                      </a:endParaRPr>
                    </a:p>
                  </a:txBody>
                  <a:tcPr marL="7417" marR="7417" marT="7417" marB="0" anchor="b"/>
                </a:tc>
                <a:tc>
                  <a:txBody>
                    <a:bodyPr/>
                    <a:lstStyle/>
                    <a:p>
                      <a:pPr algn="r" fontAlgn="b"/>
                      <a:r>
                        <a:rPr lang="ru-RU" sz="1400" u="none" strike="noStrike">
                          <a:effectLst/>
                        </a:rPr>
                        <a:t>2,00%</a:t>
                      </a:r>
                      <a:endParaRPr lang="ru-RU" sz="1400" b="0" i="0" u="none" strike="noStrike">
                        <a:solidFill>
                          <a:srgbClr val="000000"/>
                        </a:solidFill>
                        <a:effectLst/>
                        <a:latin typeface="Calibri" panose="020F0502020204030204" pitchFamily="34" charset="0"/>
                      </a:endParaRPr>
                    </a:p>
                  </a:txBody>
                  <a:tcPr marL="7417" marR="7417" marT="7417" marB="0" anchor="b"/>
                </a:tc>
                <a:extLst>
                  <a:ext uri="{0D108BD9-81ED-4DB2-BD59-A6C34878D82A}">
                    <a16:rowId xmlns:a16="http://schemas.microsoft.com/office/drawing/2014/main" val="607950128"/>
                  </a:ext>
                </a:extLst>
              </a:tr>
              <a:tr h="220766">
                <a:tc>
                  <a:txBody>
                    <a:bodyPr/>
                    <a:lstStyle/>
                    <a:p>
                      <a:pPr algn="r" fontAlgn="b"/>
                      <a:r>
                        <a:rPr lang="ru-RU" sz="1400" b="0" i="0" u="none" strike="noStrike" dirty="0">
                          <a:solidFill>
                            <a:srgbClr val="000000"/>
                          </a:solidFill>
                          <a:effectLst/>
                          <a:latin typeface="Calibri" panose="020F0502020204030204" pitchFamily="34" charset="0"/>
                        </a:rPr>
                        <a:t>13</a:t>
                      </a:r>
                    </a:p>
                  </a:txBody>
                  <a:tcPr marL="7417" marR="7417" marT="7417" marB="0" anchor="b"/>
                </a:tc>
                <a:tc>
                  <a:txBody>
                    <a:bodyPr/>
                    <a:lstStyle/>
                    <a:p>
                      <a:pPr algn="l" fontAlgn="b"/>
                      <a:r>
                        <a:rPr lang="ru-RU" sz="1400" u="none" strike="noStrike">
                          <a:effectLst/>
                        </a:rPr>
                        <a:t>Республика Татарстан</a:t>
                      </a:r>
                      <a:endParaRPr lang="ru-RU" sz="1400" b="0" i="0" u="none" strike="noStrike">
                        <a:solidFill>
                          <a:srgbClr val="000000"/>
                        </a:solidFill>
                        <a:effectLst/>
                        <a:latin typeface="Calibri" panose="020F0502020204030204" pitchFamily="34" charset="0"/>
                      </a:endParaRPr>
                    </a:p>
                  </a:txBody>
                  <a:tcPr marL="7417" marR="7417" marT="7417" marB="0" anchor="b"/>
                </a:tc>
                <a:tc>
                  <a:txBody>
                    <a:bodyPr/>
                    <a:lstStyle/>
                    <a:p>
                      <a:pPr algn="l" fontAlgn="b"/>
                      <a:r>
                        <a:rPr lang="ru-RU" sz="1400" u="none" strike="noStrike">
                          <a:effectLst/>
                        </a:rPr>
                        <a:t> &gt; 2000  кв.м. и числ. 145 тыс.чел.</a:t>
                      </a:r>
                      <a:endParaRPr lang="ru-RU" sz="1400" b="0" i="0" u="none" strike="noStrike">
                        <a:solidFill>
                          <a:srgbClr val="000000"/>
                        </a:solidFill>
                        <a:effectLst/>
                        <a:latin typeface="Calibri" panose="020F0502020204030204" pitchFamily="34" charset="0"/>
                      </a:endParaRPr>
                    </a:p>
                  </a:txBody>
                  <a:tcPr marL="7417" marR="7417" marT="7417" marB="0" anchor="b"/>
                </a:tc>
                <a:tc>
                  <a:txBody>
                    <a:bodyPr/>
                    <a:lstStyle/>
                    <a:p>
                      <a:pPr algn="r" fontAlgn="b"/>
                      <a:r>
                        <a:rPr lang="ru-RU" sz="1400" u="none" strike="noStrike">
                          <a:effectLst/>
                        </a:rPr>
                        <a:t>2,00%</a:t>
                      </a:r>
                      <a:endParaRPr lang="ru-RU" sz="1400" b="0" i="0" u="none" strike="noStrike">
                        <a:solidFill>
                          <a:srgbClr val="000000"/>
                        </a:solidFill>
                        <a:effectLst/>
                        <a:latin typeface="Calibri" panose="020F0502020204030204" pitchFamily="34" charset="0"/>
                      </a:endParaRPr>
                    </a:p>
                  </a:txBody>
                  <a:tcPr marL="7417" marR="7417" marT="7417" marB="0" anchor="b"/>
                </a:tc>
                <a:extLst>
                  <a:ext uri="{0D108BD9-81ED-4DB2-BD59-A6C34878D82A}">
                    <a16:rowId xmlns:a16="http://schemas.microsoft.com/office/drawing/2014/main" val="1471017179"/>
                  </a:ext>
                </a:extLst>
              </a:tr>
              <a:tr h="220766">
                <a:tc>
                  <a:txBody>
                    <a:bodyPr/>
                    <a:lstStyle/>
                    <a:p>
                      <a:pPr algn="r" fontAlgn="b"/>
                      <a:r>
                        <a:rPr lang="ru-RU" sz="1400" b="0" i="0" u="none" strike="noStrike" dirty="0">
                          <a:solidFill>
                            <a:srgbClr val="000000"/>
                          </a:solidFill>
                          <a:effectLst/>
                          <a:latin typeface="Calibri" panose="020F0502020204030204" pitchFamily="34" charset="0"/>
                        </a:rPr>
                        <a:t>14</a:t>
                      </a:r>
                    </a:p>
                  </a:txBody>
                  <a:tcPr marL="7417" marR="7417" marT="7417" marB="0" anchor="b"/>
                </a:tc>
                <a:tc>
                  <a:txBody>
                    <a:bodyPr/>
                    <a:lstStyle/>
                    <a:p>
                      <a:pPr algn="l" fontAlgn="b"/>
                      <a:r>
                        <a:rPr lang="ru-RU" sz="1400" u="none" strike="noStrike">
                          <a:effectLst/>
                        </a:rPr>
                        <a:t>Псковская область</a:t>
                      </a:r>
                      <a:endParaRPr lang="ru-RU" sz="1400" b="0" i="0" u="none" strike="noStrike">
                        <a:solidFill>
                          <a:srgbClr val="000000"/>
                        </a:solidFill>
                        <a:effectLst/>
                        <a:latin typeface="Calibri" panose="020F0502020204030204" pitchFamily="34" charset="0"/>
                      </a:endParaRPr>
                    </a:p>
                  </a:txBody>
                  <a:tcPr marL="7417" marR="7417" marT="7417" marB="0" anchor="b"/>
                </a:tc>
                <a:tc>
                  <a:txBody>
                    <a:bodyPr/>
                    <a:lstStyle/>
                    <a:p>
                      <a:pPr algn="l" fontAlgn="b"/>
                      <a:r>
                        <a:rPr lang="ru-RU" sz="1400" u="none" strike="noStrike">
                          <a:effectLst/>
                        </a:rPr>
                        <a:t> &gt; 1000  кв.м.</a:t>
                      </a:r>
                      <a:endParaRPr lang="ru-RU" sz="1400" b="0" i="0" u="none" strike="noStrike">
                        <a:solidFill>
                          <a:srgbClr val="000000"/>
                        </a:solidFill>
                        <a:effectLst/>
                        <a:latin typeface="Calibri" panose="020F0502020204030204" pitchFamily="34" charset="0"/>
                      </a:endParaRPr>
                    </a:p>
                  </a:txBody>
                  <a:tcPr marL="7417" marR="7417" marT="7417" marB="0" anchor="b"/>
                </a:tc>
                <a:tc>
                  <a:txBody>
                    <a:bodyPr/>
                    <a:lstStyle/>
                    <a:p>
                      <a:pPr algn="r" fontAlgn="b"/>
                      <a:r>
                        <a:rPr lang="ru-RU" sz="1400" u="none" strike="noStrike" dirty="0">
                          <a:effectLst/>
                        </a:rPr>
                        <a:t>2,00%</a:t>
                      </a:r>
                      <a:endParaRPr lang="ru-RU" sz="1400" b="0" i="0" u="none" strike="noStrike" dirty="0">
                        <a:solidFill>
                          <a:srgbClr val="000000"/>
                        </a:solidFill>
                        <a:effectLst/>
                        <a:latin typeface="Calibri" panose="020F0502020204030204" pitchFamily="34" charset="0"/>
                      </a:endParaRPr>
                    </a:p>
                  </a:txBody>
                  <a:tcPr marL="7417" marR="7417" marT="7417" marB="0" anchor="b"/>
                </a:tc>
                <a:extLst>
                  <a:ext uri="{0D108BD9-81ED-4DB2-BD59-A6C34878D82A}">
                    <a16:rowId xmlns:a16="http://schemas.microsoft.com/office/drawing/2014/main" val="2957359198"/>
                  </a:ext>
                </a:extLst>
              </a:tr>
              <a:tr h="220766">
                <a:tc>
                  <a:txBody>
                    <a:bodyPr/>
                    <a:lstStyle/>
                    <a:p>
                      <a:pPr algn="r" fontAlgn="b"/>
                      <a:r>
                        <a:rPr lang="ru-RU" sz="1400" b="0" i="0" u="none" strike="noStrike" dirty="0">
                          <a:solidFill>
                            <a:srgbClr val="000000"/>
                          </a:solidFill>
                          <a:effectLst/>
                          <a:latin typeface="Calibri" panose="020F0502020204030204" pitchFamily="34" charset="0"/>
                        </a:rPr>
                        <a:t>15</a:t>
                      </a:r>
                    </a:p>
                  </a:txBody>
                  <a:tcPr marL="7417" marR="7417" marT="7417" marB="0" anchor="b"/>
                </a:tc>
                <a:tc>
                  <a:txBody>
                    <a:bodyPr/>
                    <a:lstStyle/>
                    <a:p>
                      <a:pPr algn="l" fontAlgn="b"/>
                      <a:r>
                        <a:rPr lang="ru-RU" sz="1400" u="none" strike="noStrike">
                          <a:effectLst/>
                        </a:rPr>
                        <a:t>Республика Карелия</a:t>
                      </a:r>
                      <a:endParaRPr lang="ru-RU" sz="1400" b="0" i="0" u="none" strike="noStrike">
                        <a:solidFill>
                          <a:srgbClr val="000000"/>
                        </a:solidFill>
                        <a:effectLst/>
                        <a:latin typeface="Calibri" panose="020F0502020204030204" pitchFamily="34" charset="0"/>
                      </a:endParaRPr>
                    </a:p>
                  </a:txBody>
                  <a:tcPr marL="7417" marR="7417" marT="7417" marB="0" anchor="b"/>
                </a:tc>
                <a:tc>
                  <a:txBody>
                    <a:bodyPr/>
                    <a:lstStyle/>
                    <a:p>
                      <a:pPr algn="l" fontAlgn="b"/>
                      <a:r>
                        <a:rPr lang="ru-RU" sz="1400" u="none" strike="noStrike">
                          <a:effectLst/>
                        </a:rPr>
                        <a:t>&gt; 200  кв.м.</a:t>
                      </a:r>
                      <a:endParaRPr lang="ru-RU" sz="1400" b="0" i="0" u="none" strike="noStrike">
                        <a:solidFill>
                          <a:srgbClr val="000000"/>
                        </a:solidFill>
                        <a:effectLst/>
                        <a:latin typeface="Calibri" panose="020F0502020204030204" pitchFamily="34" charset="0"/>
                      </a:endParaRPr>
                    </a:p>
                  </a:txBody>
                  <a:tcPr marL="7417" marR="7417" marT="7417" marB="0" anchor="b"/>
                </a:tc>
                <a:tc>
                  <a:txBody>
                    <a:bodyPr/>
                    <a:lstStyle/>
                    <a:p>
                      <a:pPr algn="r" fontAlgn="b"/>
                      <a:r>
                        <a:rPr lang="ru-RU" sz="1400" u="none" strike="noStrike" dirty="0">
                          <a:effectLst/>
                        </a:rPr>
                        <a:t>2,00%</a:t>
                      </a:r>
                      <a:endParaRPr lang="ru-RU" sz="1400" b="0" i="0" u="none" strike="noStrike" dirty="0">
                        <a:solidFill>
                          <a:srgbClr val="000000"/>
                        </a:solidFill>
                        <a:effectLst/>
                        <a:latin typeface="Calibri" panose="020F0502020204030204" pitchFamily="34" charset="0"/>
                      </a:endParaRPr>
                    </a:p>
                  </a:txBody>
                  <a:tcPr marL="7417" marR="7417" marT="7417" marB="0" anchor="b"/>
                </a:tc>
                <a:extLst>
                  <a:ext uri="{0D108BD9-81ED-4DB2-BD59-A6C34878D82A}">
                    <a16:rowId xmlns:a16="http://schemas.microsoft.com/office/drawing/2014/main" val="294975875"/>
                  </a:ext>
                </a:extLst>
              </a:tr>
              <a:tr h="220766">
                <a:tc>
                  <a:txBody>
                    <a:bodyPr/>
                    <a:lstStyle/>
                    <a:p>
                      <a:pPr algn="r" fontAlgn="b"/>
                      <a:r>
                        <a:rPr lang="ru-RU" sz="1400" b="0" i="0" u="none" strike="noStrike" dirty="0">
                          <a:solidFill>
                            <a:srgbClr val="000000"/>
                          </a:solidFill>
                          <a:effectLst/>
                          <a:latin typeface="Calibri" panose="020F0502020204030204" pitchFamily="34" charset="0"/>
                        </a:rPr>
                        <a:t>16</a:t>
                      </a:r>
                    </a:p>
                  </a:txBody>
                  <a:tcPr marL="7417" marR="7417" marT="7417" marB="0" anchor="b"/>
                </a:tc>
                <a:tc>
                  <a:txBody>
                    <a:bodyPr/>
                    <a:lstStyle/>
                    <a:p>
                      <a:pPr algn="l" fontAlgn="b"/>
                      <a:r>
                        <a:rPr lang="ru-RU" sz="1400" u="none" strike="noStrike">
                          <a:effectLst/>
                        </a:rPr>
                        <a:t>Карачаево-Черкесская Республика</a:t>
                      </a:r>
                      <a:endParaRPr lang="ru-RU" sz="1400" b="0" i="0" u="none" strike="noStrike">
                        <a:solidFill>
                          <a:srgbClr val="000000"/>
                        </a:solidFill>
                        <a:effectLst/>
                        <a:latin typeface="Calibri" panose="020F0502020204030204" pitchFamily="34" charset="0"/>
                      </a:endParaRPr>
                    </a:p>
                  </a:txBody>
                  <a:tcPr marL="7417" marR="7417" marT="7417" marB="0" anchor="b"/>
                </a:tc>
                <a:tc>
                  <a:txBody>
                    <a:bodyPr/>
                    <a:lstStyle/>
                    <a:p>
                      <a:pPr algn="l" fontAlgn="b"/>
                      <a:r>
                        <a:rPr lang="ru-RU" sz="1400" u="none" strike="noStrike">
                          <a:effectLst/>
                        </a:rPr>
                        <a:t>&gt; 550  кв.м.</a:t>
                      </a:r>
                      <a:endParaRPr lang="ru-RU" sz="1400" b="0" i="0" u="none" strike="noStrike">
                        <a:solidFill>
                          <a:srgbClr val="000000"/>
                        </a:solidFill>
                        <a:effectLst/>
                        <a:latin typeface="Calibri" panose="020F0502020204030204" pitchFamily="34" charset="0"/>
                      </a:endParaRPr>
                    </a:p>
                  </a:txBody>
                  <a:tcPr marL="7417" marR="7417" marT="7417" marB="0" anchor="b"/>
                </a:tc>
                <a:tc>
                  <a:txBody>
                    <a:bodyPr/>
                    <a:lstStyle/>
                    <a:p>
                      <a:pPr algn="r" fontAlgn="b"/>
                      <a:r>
                        <a:rPr lang="ru-RU" sz="1400" u="none" strike="noStrike" dirty="0">
                          <a:effectLst/>
                        </a:rPr>
                        <a:t>2,00%</a:t>
                      </a:r>
                      <a:endParaRPr lang="ru-RU" sz="1400" b="0" i="0" u="none" strike="noStrike" dirty="0">
                        <a:solidFill>
                          <a:srgbClr val="000000"/>
                        </a:solidFill>
                        <a:effectLst/>
                        <a:latin typeface="Calibri" panose="020F0502020204030204" pitchFamily="34" charset="0"/>
                      </a:endParaRPr>
                    </a:p>
                  </a:txBody>
                  <a:tcPr marL="7417" marR="7417" marT="7417" marB="0" anchor="b"/>
                </a:tc>
                <a:extLst>
                  <a:ext uri="{0D108BD9-81ED-4DB2-BD59-A6C34878D82A}">
                    <a16:rowId xmlns:a16="http://schemas.microsoft.com/office/drawing/2014/main" val="2505593732"/>
                  </a:ext>
                </a:extLst>
              </a:tr>
              <a:tr h="220766">
                <a:tc>
                  <a:txBody>
                    <a:bodyPr/>
                    <a:lstStyle/>
                    <a:p>
                      <a:pPr algn="r" fontAlgn="b"/>
                      <a:r>
                        <a:rPr lang="ru-RU" sz="1400" b="0" i="0" u="none" strike="noStrike" dirty="0">
                          <a:solidFill>
                            <a:srgbClr val="000000"/>
                          </a:solidFill>
                          <a:effectLst/>
                          <a:latin typeface="Calibri" panose="020F0502020204030204" pitchFamily="34" charset="0"/>
                        </a:rPr>
                        <a:t>17</a:t>
                      </a:r>
                    </a:p>
                  </a:txBody>
                  <a:tcPr marL="7417" marR="7417" marT="7417" marB="0" anchor="b"/>
                </a:tc>
                <a:tc>
                  <a:txBody>
                    <a:bodyPr/>
                    <a:lstStyle/>
                    <a:p>
                      <a:pPr algn="l" fontAlgn="b"/>
                      <a:r>
                        <a:rPr lang="ru-RU" sz="1400" u="none" strike="noStrike">
                          <a:effectLst/>
                        </a:rPr>
                        <a:t>Республика Ингушетия</a:t>
                      </a:r>
                      <a:endParaRPr lang="ru-RU" sz="1400" b="0" i="0" u="none" strike="noStrike">
                        <a:solidFill>
                          <a:srgbClr val="000000"/>
                        </a:solidFill>
                        <a:effectLst/>
                        <a:latin typeface="Calibri" panose="020F0502020204030204" pitchFamily="34" charset="0"/>
                      </a:endParaRPr>
                    </a:p>
                  </a:txBody>
                  <a:tcPr marL="7417" marR="7417" marT="7417" marB="0" anchor="b"/>
                </a:tc>
                <a:tc>
                  <a:txBody>
                    <a:bodyPr/>
                    <a:lstStyle/>
                    <a:p>
                      <a:pPr algn="l" fontAlgn="b"/>
                      <a:r>
                        <a:rPr lang="ru-RU" sz="1400" u="none" strike="noStrike">
                          <a:effectLst/>
                        </a:rPr>
                        <a:t>&gt; 200  кв.м.</a:t>
                      </a:r>
                      <a:endParaRPr lang="ru-RU" sz="1400" b="0" i="0" u="none" strike="noStrike">
                        <a:solidFill>
                          <a:srgbClr val="000000"/>
                        </a:solidFill>
                        <a:effectLst/>
                        <a:latin typeface="Calibri" panose="020F0502020204030204" pitchFamily="34" charset="0"/>
                      </a:endParaRPr>
                    </a:p>
                  </a:txBody>
                  <a:tcPr marL="7417" marR="7417" marT="7417" marB="0" anchor="b"/>
                </a:tc>
                <a:tc>
                  <a:txBody>
                    <a:bodyPr/>
                    <a:lstStyle/>
                    <a:p>
                      <a:pPr algn="r" fontAlgn="b"/>
                      <a:r>
                        <a:rPr lang="ru-RU" sz="1400" u="none" strike="noStrike" dirty="0">
                          <a:effectLst/>
                        </a:rPr>
                        <a:t>2,00%</a:t>
                      </a:r>
                      <a:endParaRPr lang="ru-RU" sz="1400" b="0" i="0" u="none" strike="noStrike" dirty="0">
                        <a:solidFill>
                          <a:srgbClr val="000000"/>
                        </a:solidFill>
                        <a:effectLst/>
                        <a:latin typeface="Calibri" panose="020F0502020204030204" pitchFamily="34" charset="0"/>
                      </a:endParaRPr>
                    </a:p>
                  </a:txBody>
                  <a:tcPr marL="7417" marR="7417" marT="7417" marB="0" anchor="b"/>
                </a:tc>
                <a:extLst>
                  <a:ext uri="{0D108BD9-81ED-4DB2-BD59-A6C34878D82A}">
                    <a16:rowId xmlns:a16="http://schemas.microsoft.com/office/drawing/2014/main" val="1448822818"/>
                  </a:ext>
                </a:extLst>
              </a:tr>
              <a:tr h="220766">
                <a:tc>
                  <a:txBody>
                    <a:bodyPr/>
                    <a:lstStyle/>
                    <a:p>
                      <a:pPr algn="r" fontAlgn="b"/>
                      <a:r>
                        <a:rPr lang="ru-RU" sz="1400" b="0" i="0" u="none" strike="noStrike" dirty="0">
                          <a:solidFill>
                            <a:srgbClr val="000000"/>
                          </a:solidFill>
                          <a:effectLst/>
                          <a:latin typeface="Calibri" panose="020F0502020204030204" pitchFamily="34" charset="0"/>
                        </a:rPr>
                        <a:t>18</a:t>
                      </a:r>
                    </a:p>
                  </a:txBody>
                  <a:tcPr marL="7417" marR="7417" marT="7417" marB="0" anchor="b"/>
                </a:tc>
                <a:tc>
                  <a:txBody>
                    <a:bodyPr/>
                    <a:lstStyle/>
                    <a:p>
                      <a:pPr algn="l" fontAlgn="b"/>
                      <a:r>
                        <a:rPr lang="ru-RU" sz="1400" u="none" strike="noStrike">
                          <a:effectLst/>
                        </a:rPr>
                        <a:t>Ставропольский край</a:t>
                      </a:r>
                      <a:endParaRPr lang="ru-RU" sz="1400" b="0" i="0" u="none" strike="noStrike">
                        <a:solidFill>
                          <a:srgbClr val="000000"/>
                        </a:solidFill>
                        <a:effectLst/>
                        <a:latin typeface="Calibri" panose="020F0502020204030204" pitchFamily="34" charset="0"/>
                      </a:endParaRPr>
                    </a:p>
                  </a:txBody>
                  <a:tcPr marL="7417" marR="7417" marT="7417" marB="0" anchor="b"/>
                </a:tc>
                <a:tc>
                  <a:txBody>
                    <a:bodyPr/>
                    <a:lstStyle/>
                    <a:p>
                      <a:pPr algn="l" fontAlgn="b"/>
                      <a:r>
                        <a:rPr lang="ru-RU" sz="1400" u="none" strike="noStrike">
                          <a:effectLst/>
                        </a:rPr>
                        <a:t>&gt; 250  кв.м.</a:t>
                      </a:r>
                      <a:endParaRPr lang="ru-RU" sz="1400" b="0" i="0" u="none" strike="noStrike">
                        <a:solidFill>
                          <a:srgbClr val="000000"/>
                        </a:solidFill>
                        <a:effectLst/>
                        <a:latin typeface="Calibri" panose="020F0502020204030204" pitchFamily="34" charset="0"/>
                      </a:endParaRPr>
                    </a:p>
                  </a:txBody>
                  <a:tcPr marL="7417" marR="7417" marT="7417" marB="0" anchor="b"/>
                </a:tc>
                <a:tc>
                  <a:txBody>
                    <a:bodyPr/>
                    <a:lstStyle/>
                    <a:p>
                      <a:pPr algn="r" fontAlgn="b"/>
                      <a:r>
                        <a:rPr lang="ru-RU" sz="1400" u="none" strike="noStrike" dirty="0">
                          <a:effectLst/>
                        </a:rPr>
                        <a:t>2,00%</a:t>
                      </a:r>
                      <a:endParaRPr lang="ru-RU" sz="1400" b="0" i="0" u="none" strike="noStrike" dirty="0">
                        <a:solidFill>
                          <a:srgbClr val="000000"/>
                        </a:solidFill>
                        <a:effectLst/>
                        <a:latin typeface="Calibri" panose="020F0502020204030204" pitchFamily="34" charset="0"/>
                      </a:endParaRPr>
                    </a:p>
                  </a:txBody>
                  <a:tcPr marL="7417" marR="7417" marT="7417" marB="0" anchor="b"/>
                </a:tc>
                <a:extLst>
                  <a:ext uri="{0D108BD9-81ED-4DB2-BD59-A6C34878D82A}">
                    <a16:rowId xmlns:a16="http://schemas.microsoft.com/office/drawing/2014/main" val="3815557797"/>
                  </a:ext>
                </a:extLst>
              </a:tr>
              <a:tr h="220766">
                <a:tc>
                  <a:txBody>
                    <a:bodyPr/>
                    <a:lstStyle/>
                    <a:p>
                      <a:pPr algn="r" fontAlgn="b"/>
                      <a:r>
                        <a:rPr lang="ru-RU" sz="1400" b="0" i="0" u="none" strike="noStrike" dirty="0">
                          <a:solidFill>
                            <a:srgbClr val="000000"/>
                          </a:solidFill>
                          <a:effectLst/>
                          <a:latin typeface="Calibri" panose="020F0502020204030204" pitchFamily="34" charset="0"/>
                        </a:rPr>
                        <a:t>19</a:t>
                      </a:r>
                    </a:p>
                  </a:txBody>
                  <a:tcPr marL="7417" marR="7417" marT="7417" marB="0" anchor="b"/>
                </a:tc>
                <a:tc>
                  <a:txBody>
                    <a:bodyPr/>
                    <a:lstStyle/>
                    <a:p>
                      <a:pPr algn="l" fontAlgn="b"/>
                      <a:r>
                        <a:rPr lang="ru-RU" sz="1400" u="none" strike="noStrike">
                          <a:effectLst/>
                        </a:rPr>
                        <a:t>Свердловская область</a:t>
                      </a:r>
                      <a:endParaRPr lang="ru-RU" sz="1400" b="0" i="0" u="none" strike="noStrike">
                        <a:solidFill>
                          <a:srgbClr val="000000"/>
                        </a:solidFill>
                        <a:effectLst/>
                        <a:latin typeface="Calibri" panose="020F0502020204030204" pitchFamily="34" charset="0"/>
                      </a:endParaRPr>
                    </a:p>
                  </a:txBody>
                  <a:tcPr marL="7417" marR="7417" marT="7417" marB="0" anchor="b"/>
                </a:tc>
                <a:tc>
                  <a:txBody>
                    <a:bodyPr/>
                    <a:lstStyle/>
                    <a:p>
                      <a:pPr algn="l" fontAlgn="b"/>
                      <a:r>
                        <a:rPr lang="ru-RU" sz="1400" u="none" strike="noStrike">
                          <a:effectLst/>
                        </a:rPr>
                        <a:t>&gt; 5000  кв.м.</a:t>
                      </a:r>
                      <a:endParaRPr lang="ru-RU" sz="1400" b="0" i="0" u="none" strike="noStrike">
                        <a:solidFill>
                          <a:srgbClr val="000000"/>
                        </a:solidFill>
                        <a:effectLst/>
                        <a:latin typeface="Calibri" panose="020F0502020204030204" pitchFamily="34" charset="0"/>
                      </a:endParaRPr>
                    </a:p>
                  </a:txBody>
                  <a:tcPr marL="7417" marR="7417" marT="7417" marB="0" anchor="b"/>
                </a:tc>
                <a:tc>
                  <a:txBody>
                    <a:bodyPr/>
                    <a:lstStyle/>
                    <a:p>
                      <a:pPr algn="r" fontAlgn="b"/>
                      <a:r>
                        <a:rPr lang="ru-RU" sz="1400" u="none" strike="noStrike" dirty="0">
                          <a:effectLst/>
                        </a:rPr>
                        <a:t>2,00%</a:t>
                      </a:r>
                      <a:endParaRPr lang="ru-RU" sz="1400" b="0" i="0" u="none" strike="noStrike" dirty="0">
                        <a:solidFill>
                          <a:srgbClr val="000000"/>
                        </a:solidFill>
                        <a:effectLst/>
                        <a:latin typeface="Calibri" panose="020F0502020204030204" pitchFamily="34" charset="0"/>
                      </a:endParaRPr>
                    </a:p>
                  </a:txBody>
                  <a:tcPr marL="7417" marR="7417" marT="7417" marB="0" anchor="b"/>
                </a:tc>
                <a:extLst>
                  <a:ext uri="{0D108BD9-81ED-4DB2-BD59-A6C34878D82A}">
                    <a16:rowId xmlns:a16="http://schemas.microsoft.com/office/drawing/2014/main" val="4239108510"/>
                  </a:ext>
                </a:extLst>
              </a:tr>
              <a:tr h="220766">
                <a:tc>
                  <a:txBody>
                    <a:bodyPr/>
                    <a:lstStyle/>
                    <a:p>
                      <a:pPr algn="r" fontAlgn="b"/>
                      <a:r>
                        <a:rPr lang="ru-RU" sz="1400" b="0" i="0" u="none" strike="noStrike" dirty="0">
                          <a:solidFill>
                            <a:srgbClr val="000000"/>
                          </a:solidFill>
                          <a:effectLst/>
                          <a:latin typeface="Calibri" panose="020F0502020204030204" pitchFamily="34" charset="0"/>
                        </a:rPr>
                        <a:t>20</a:t>
                      </a:r>
                    </a:p>
                  </a:txBody>
                  <a:tcPr marL="7417" marR="7417" marT="7417" marB="0" anchor="b"/>
                </a:tc>
                <a:tc>
                  <a:txBody>
                    <a:bodyPr/>
                    <a:lstStyle/>
                    <a:p>
                      <a:pPr algn="l" fontAlgn="b"/>
                      <a:r>
                        <a:rPr lang="ru-RU" sz="1400" u="none" strike="noStrike">
                          <a:effectLst/>
                        </a:rPr>
                        <a:t>Ямало-Ненецкий АО</a:t>
                      </a:r>
                      <a:endParaRPr lang="ru-RU" sz="1400" b="0" i="0" u="none" strike="noStrike">
                        <a:solidFill>
                          <a:srgbClr val="000000"/>
                        </a:solidFill>
                        <a:effectLst/>
                        <a:latin typeface="Calibri" panose="020F0502020204030204" pitchFamily="34" charset="0"/>
                      </a:endParaRPr>
                    </a:p>
                  </a:txBody>
                  <a:tcPr marL="7417" marR="7417" marT="7417" marB="0" anchor="b"/>
                </a:tc>
                <a:tc>
                  <a:txBody>
                    <a:bodyPr/>
                    <a:lstStyle/>
                    <a:p>
                      <a:pPr algn="l" fontAlgn="b"/>
                      <a:r>
                        <a:rPr lang="ru-RU" sz="1400" u="none" strike="noStrike">
                          <a:effectLst/>
                        </a:rPr>
                        <a:t>&gt; 10 000  кв.м. и иностр.</a:t>
                      </a:r>
                      <a:endParaRPr lang="ru-RU" sz="1400" b="0" i="0" u="none" strike="noStrike">
                        <a:solidFill>
                          <a:srgbClr val="000000"/>
                        </a:solidFill>
                        <a:effectLst/>
                        <a:latin typeface="Calibri" panose="020F0502020204030204" pitchFamily="34" charset="0"/>
                      </a:endParaRPr>
                    </a:p>
                  </a:txBody>
                  <a:tcPr marL="7417" marR="7417" marT="7417" marB="0" anchor="b"/>
                </a:tc>
                <a:tc>
                  <a:txBody>
                    <a:bodyPr/>
                    <a:lstStyle/>
                    <a:p>
                      <a:pPr algn="r" fontAlgn="b"/>
                      <a:r>
                        <a:rPr lang="ru-RU" sz="1400" u="none" strike="noStrike" dirty="0">
                          <a:effectLst/>
                        </a:rPr>
                        <a:t>2,00%</a:t>
                      </a:r>
                      <a:endParaRPr lang="ru-RU" sz="1400" b="0" i="0" u="none" strike="noStrike" dirty="0">
                        <a:solidFill>
                          <a:srgbClr val="000000"/>
                        </a:solidFill>
                        <a:effectLst/>
                        <a:latin typeface="Calibri" panose="020F0502020204030204" pitchFamily="34" charset="0"/>
                      </a:endParaRPr>
                    </a:p>
                  </a:txBody>
                  <a:tcPr marL="7417" marR="7417" marT="7417" marB="0" anchor="b"/>
                </a:tc>
                <a:extLst>
                  <a:ext uri="{0D108BD9-81ED-4DB2-BD59-A6C34878D82A}">
                    <a16:rowId xmlns:a16="http://schemas.microsoft.com/office/drawing/2014/main" val="2703945107"/>
                  </a:ext>
                </a:extLst>
              </a:tr>
              <a:tr h="220766">
                <a:tc>
                  <a:txBody>
                    <a:bodyPr/>
                    <a:lstStyle/>
                    <a:p>
                      <a:pPr algn="r" fontAlgn="b"/>
                      <a:r>
                        <a:rPr lang="ru-RU" sz="1400" b="0" i="0" u="none" strike="noStrike" dirty="0">
                          <a:solidFill>
                            <a:srgbClr val="000000"/>
                          </a:solidFill>
                          <a:effectLst/>
                          <a:latin typeface="Calibri" panose="020F0502020204030204" pitchFamily="34" charset="0"/>
                        </a:rPr>
                        <a:t>21</a:t>
                      </a:r>
                    </a:p>
                  </a:txBody>
                  <a:tcPr marL="7417" marR="7417" marT="7417" marB="0" anchor="b"/>
                </a:tc>
                <a:tc>
                  <a:txBody>
                    <a:bodyPr/>
                    <a:lstStyle/>
                    <a:p>
                      <a:pPr algn="l" fontAlgn="b"/>
                      <a:r>
                        <a:rPr lang="ru-RU" sz="1400" u="none" strike="noStrike">
                          <a:effectLst/>
                        </a:rPr>
                        <a:t>Республика Тыва</a:t>
                      </a:r>
                      <a:endParaRPr lang="ru-RU" sz="1400" b="0" i="0" u="none" strike="noStrike">
                        <a:solidFill>
                          <a:srgbClr val="000000"/>
                        </a:solidFill>
                        <a:effectLst/>
                        <a:latin typeface="Calibri" panose="020F0502020204030204" pitchFamily="34" charset="0"/>
                      </a:endParaRPr>
                    </a:p>
                  </a:txBody>
                  <a:tcPr marL="7417" marR="7417" marT="7417" marB="0" anchor="b"/>
                </a:tc>
                <a:tc>
                  <a:txBody>
                    <a:bodyPr/>
                    <a:lstStyle/>
                    <a:p>
                      <a:pPr algn="l" fontAlgn="b"/>
                      <a:r>
                        <a:rPr lang="ru-RU" sz="1400" u="none" strike="noStrike">
                          <a:effectLst/>
                        </a:rPr>
                        <a:t>&gt; 200  кв.м.</a:t>
                      </a:r>
                      <a:endParaRPr lang="ru-RU" sz="1400" b="0" i="0" u="none" strike="noStrike">
                        <a:solidFill>
                          <a:srgbClr val="000000"/>
                        </a:solidFill>
                        <a:effectLst/>
                        <a:latin typeface="Calibri" panose="020F0502020204030204" pitchFamily="34" charset="0"/>
                      </a:endParaRPr>
                    </a:p>
                  </a:txBody>
                  <a:tcPr marL="7417" marR="7417" marT="7417" marB="0" anchor="b"/>
                </a:tc>
                <a:tc>
                  <a:txBody>
                    <a:bodyPr/>
                    <a:lstStyle/>
                    <a:p>
                      <a:pPr algn="r" fontAlgn="b"/>
                      <a:r>
                        <a:rPr lang="ru-RU" sz="1400" u="none" strike="noStrike" dirty="0">
                          <a:effectLst/>
                        </a:rPr>
                        <a:t>2,00%</a:t>
                      </a:r>
                      <a:endParaRPr lang="ru-RU" sz="1400" b="0" i="0" u="none" strike="noStrike" dirty="0">
                        <a:solidFill>
                          <a:srgbClr val="000000"/>
                        </a:solidFill>
                        <a:effectLst/>
                        <a:latin typeface="Calibri" panose="020F0502020204030204" pitchFamily="34" charset="0"/>
                      </a:endParaRPr>
                    </a:p>
                  </a:txBody>
                  <a:tcPr marL="7417" marR="7417" marT="7417" marB="0" anchor="b"/>
                </a:tc>
                <a:extLst>
                  <a:ext uri="{0D108BD9-81ED-4DB2-BD59-A6C34878D82A}">
                    <a16:rowId xmlns:a16="http://schemas.microsoft.com/office/drawing/2014/main" val="3691207341"/>
                  </a:ext>
                </a:extLst>
              </a:tr>
              <a:tr h="220766">
                <a:tc>
                  <a:txBody>
                    <a:bodyPr/>
                    <a:lstStyle/>
                    <a:p>
                      <a:pPr algn="r" fontAlgn="b"/>
                      <a:r>
                        <a:rPr lang="ru-RU" sz="1400" b="0" i="0" u="none" strike="noStrike" dirty="0">
                          <a:solidFill>
                            <a:srgbClr val="000000"/>
                          </a:solidFill>
                          <a:effectLst/>
                          <a:latin typeface="Calibri" panose="020F0502020204030204" pitchFamily="34" charset="0"/>
                        </a:rPr>
                        <a:t>22</a:t>
                      </a:r>
                    </a:p>
                  </a:txBody>
                  <a:tcPr marL="7417" marR="7417" marT="7417" marB="0" anchor="b"/>
                </a:tc>
                <a:tc>
                  <a:txBody>
                    <a:bodyPr/>
                    <a:lstStyle/>
                    <a:p>
                      <a:pPr algn="l" fontAlgn="b"/>
                      <a:r>
                        <a:rPr lang="ru-RU" sz="1400" u="none" strike="noStrike">
                          <a:effectLst/>
                        </a:rPr>
                        <a:t>Томская область</a:t>
                      </a:r>
                      <a:endParaRPr lang="ru-RU" sz="1400" b="0" i="0" u="none" strike="noStrike">
                        <a:solidFill>
                          <a:srgbClr val="000000"/>
                        </a:solidFill>
                        <a:effectLst/>
                        <a:latin typeface="Calibri" panose="020F0502020204030204" pitchFamily="34" charset="0"/>
                      </a:endParaRPr>
                    </a:p>
                  </a:txBody>
                  <a:tcPr marL="7417" marR="7417" marT="7417" marB="0" anchor="b"/>
                </a:tc>
                <a:tc>
                  <a:txBody>
                    <a:bodyPr/>
                    <a:lstStyle/>
                    <a:p>
                      <a:pPr algn="l" fontAlgn="b"/>
                      <a:r>
                        <a:rPr lang="ru-RU" sz="1400" u="none" strike="noStrike">
                          <a:effectLst/>
                        </a:rPr>
                        <a:t>&gt; 100  кв.м.</a:t>
                      </a:r>
                      <a:endParaRPr lang="ru-RU" sz="1400" b="0" i="0" u="none" strike="noStrike">
                        <a:solidFill>
                          <a:srgbClr val="000000"/>
                        </a:solidFill>
                        <a:effectLst/>
                        <a:latin typeface="Calibri" panose="020F0502020204030204" pitchFamily="34" charset="0"/>
                      </a:endParaRPr>
                    </a:p>
                  </a:txBody>
                  <a:tcPr marL="7417" marR="7417" marT="7417" marB="0" anchor="b"/>
                </a:tc>
                <a:tc>
                  <a:txBody>
                    <a:bodyPr/>
                    <a:lstStyle/>
                    <a:p>
                      <a:pPr algn="r" fontAlgn="b"/>
                      <a:r>
                        <a:rPr lang="ru-RU" sz="1400" u="none" strike="noStrike" dirty="0">
                          <a:effectLst/>
                        </a:rPr>
                        <a:t>2,00%</a:t>
                      </a:r>
                      <a:endParaRPr lang="ru-RU" sz="1400" b="0" i="0" u="none" strike="noStrike" dirty="0">
                        <a:solidFill>
                          <a:srgbClr val="000000"/>
                        </a:solidFill>
                        <a:effectLst/>
                        <a:latin typeface="Calibri" panose="020F0502020204030204" pitchFamily="34" charset="0"/>
                      </a:endParaRPr>
                    </a:p>
                  </a:txBody>
                  <a:tcPr marL="7417" marR="7417" marT="7417" marB="0" anchor="b"/>
                </a:tc>
                <a:extLst>
                  <a:ext uri="{0D108BD9-81ED-4DB2-BD59-A6C34878D82A}">
                    <a16:rowId xmlns:a16="http://schemas.microsoft.com/office/drawing/2014/main" val="1542301899"/>
                  </a:ext>
                </a:extLst>
              </a:tr>
              <a:tr h="220766">
                <a:tc>
                  <a:txBody>
                    <a:bodyPr/>
                    <a:lstStyle/>
                    <a:p>
                      <a:pPr algn="r" fontAlgn="b"/>
                      <a:r>
                        <a:rPr lang="ru-RU" sz="1400" b="0" i="0" u="none" strike="noStrike" dirty="0">
                          <a:solidFill>
                            <a:srgbClr val="000000"/>
                          </a:solidFill>
                          <a:effectLst/>
                          <a:latin typeface="Calibri" panose="020F0502020204030204" pitchFamily="34" charset="0"/>
                        </a:rPr>
                        <a:t>23</a:t>
                      </a:r>
                    </a:p>
                  </a:txBody>
                  <a:tcPr marL="7417" marR="7417" marT="7417" marB="0" anchor="b"/>
                </a:tc>
                <a:tc>
                  <a:txBody>
                    <a:bodyPr/>
                    <a:lstStyle/>
                    <a:p>
                      <a:pPr algn="l" fontAlgn="b"/>
                      <a:r>
                        <a:rPr lang="ru-RU" sz="1400" u="none" strike="noStrike">
                          <a:effectLst/>
                        </a:rPr>
                        <a:t>Республика Саха (Якутия)</a:t>
                      </a:r>
                      <a:endParaRPr lang="ru-RU" sz="1400" b="0" i="0" u="none" strike="noStrike">
                        <a:solidFill>
                          <a:srgbClr val="000000"/>
                        </a:solidFill>
                        <a:effectLst/>
                        <a:latin typeface="Calibri" panose="020F0502020204030204" pitchFamily="34" charset="0"/>
                      </a:endParaRPr>
                    </a:p>
                  </a:txBody>
                  <a:tcPr marL="7417" marR="7417" marT="7417" marB="0" anchor="b"/>
                </a:tc>
                <a:tc>
                  <a:txBody>
                    <a:bodyPr/>
                    <a:lstStyle/>
                    <a:p>
                      <a:pPr algn="l" fontAlgn="b"/>
                      <a:r>
                        <a:rPr lang="ru-RU" sz="1400" u="none" strike="noStrike">
                          <a:effectLst/>
                        </a:rPr>
                        <a:t>&gt; 1000  кв.м.</a:t>
                      </a:r>
                      <a:endParaRPr lang="ru-RU" sz="1400" b="0" i="0" u="none" strike="noStrike">
                        <a:solidFill>
                          <a:srgbClr val="000000"/>
                        </a:solidFill>
                        <a:effectLst/>
                        <a:latin typeface="Calibri" panose="020F0502020204030204" pitchFamily="34" charset="0"/>
                      </a:endParaRPr>
                    </a:p>
                  </a:txBody>
                  <a:tcPr marL="7417" marR="7417" marT="7417" marB="0" anchor="b"/>
                </a:tc>
                <a:tc>
                  <a:txBody>
                    <a:bodyPr/>
                    <a:lstStyle/>
                    <a:p>
                      <a:pPr algn="r" fontAlgn="b"/>
                      <a:r>
                        <a:rPr lang="ru-RU" sz="1400" u="none" strike="noStrike" dirty="0">
                          <a:effectLst/>
                        </a:rPr>
                        <a:t>2,00%</a:t>
                      </a:r>
                      <a:endParaRPr lang="ru-RU" sz="1400" b="0" i="0" u="none" strike="noStrike" dirty="0">
                        <a:solidFill>
                          <a:srgbClr val="000000"/>
                        </a:solidFill>
                        <a:effectLst/>
                        <a:latin typeface="Calibri" panose="020F0502020204030204" pitchFamily="34" charset="0"/>
                      </a:endParaRPr>
                    </a:p>
                  </a:txBody>
                  <a:tcPr marL="7417" marR="7417" marT="7417" marB="0" anchor="b"/>
                </a:tc>
                <a:extLst>
                  <a:ext uri="{0D108BD9-81ED-4DB2-BD59-A6C34878D82A}">
                    <a16:rowId xmlns:a16="http://schemas.microsoft.com/office/drawing/2014/main" val="3078008248"/>
                  </a:ext>
                </a:extLst>
              </a:tr>
              <a:tr h="220766">
                <a:tc>
                  <a:txBody>
                    <a:bodyPr/>
                    <a:lstStyle/>
                    <a:p>
                      <a:pPr algn="r" fontAlgn="b"/>
                      <a:r>
                        <a:rPr lang="ru-RU" sz="1400" b="0" i="0" u="none" strike="noStrike" dirty="0">
                          <a:solidFill>
                            <a:srgbClr val="000000"/>
                          </a:solidFill>
                          <a:effectLst/>
                          <a:latin typeface="Calibri" panose="020F0502020204030204" pitchFamily="34" charset="0"/>
                        </a:rPr>
                        <a:t>24</a:t>
                      </a:r>
                    </a:p>
                  </a:txBody>
                  <a:tcPr marL="7417" marR="7417" marT="7417" marB="0" anchor="b"/>
                </a:tc>
                <a:tc>
                  <a:txBody>
                    <a:bodyPr/>
                    <a:lstStyle/>
                    <a:p>
                      <a:pPr algn="l" fontAlgn="b"/>
                      <a:r>
                        <a:rPr lang="ru-RU" sz="1400" u="none" strike="noStrike">
                          <a:effectLst/>
                        </a:rPr>
                        <a:t>Удмуртская Республика</a:t>
                      </a:r>
                      <a:endParaRPr lang="ru-RU" sz="1400" b="0" i="0" u="none" strike="noStrike">
                        <a:solidFill>
                          <a:srgbClr val="000000"/>
                        </a:solidFill>
                        <a:effectLst/>
                        <a:latin typeface="Calibri" panose="020F0502020204030204" pitchFamily="34" charset="0"/>
                      </a:endParaRPr>
                    </a:p>
                  </a:txBody>
                  <a:tcPr marL="7417" marR="7417" marT="7417" marB="0" anchor="b"/>
                </a:tc>
                <a:tc>
                  <a:txBody>
                    <a:bodyPr/>
                    <a:lstStyle/>
                    <a:p>
                      <a:pPr algn="l" fontAlgn="b"/>
                      <a:r>
                        <a:rPr lang="ru-RU" sz="1400" u="none" strike="noStrike">
                          <a:effectLst/>
                        </a:rPr>
                        <a:t>от 0,5% до 2%</a:t>
                      </a:r>
                      <a:endParaRPr lang="ru-RU" sz="1400" b="0" i="0" u="none" strike="noStrike">
                        <a:solidFill>
                          <a:srgbClr val="000000"/>
                        </a:solidFill>
                        <a:effectLst/>
                        <a:latin typeface="Calibri" panose="020F0502020204030204" pitchFamily="34" charset="0"/>
                      </a:endParaRPr>
                    </a:p>
                  </a:txBody>
                  <a:tcPr marL="7417" marR="7417" marT="7417" marB="0" anchor="b"/>
                </a:tc>
                <a:tc>
                  <a:txBody>
                    <a:bodyPr/>
                    <a:lstStyle/>
                    <a:p>
                      <a:pPr algn="r" fontAlgn="b"/>
                      <a:r>
                        <a:rPr lang="ru-RU" sz="1400" u="none" strike="noStrike" dirty="0">
                          <a:effectLst/>
                        </a:rPr>
                        <a:t>2,00%</a:t>
                      </a:r>
                      <a:endParaRPr lang="ru-RU" sz="1400" b="0" i="0" u="none" strike="noStrike" dirty="0">
                        <a:solidFill>
                          <a:srgbClr val="000000"/>
                        </a:solidFill>
                        <a:effectLst/>
                        <a:latin typeface="Calibri" panose="020F0502020204030204" pitchFamily="34" charset="0"/>
                      </a:endParaRPr>
                    </a:p>
                  </a:txBody>
                  <a:tcPr marL="7417" marR="7417" marT="7417" marB="0" anchor="b"/>
                </a:tc>
                <a:extLst>
                  <a:ext uri="{0D108BD9-81ED-4DB2-BD59-A6C34878D82A}">
                    <a16:rowId xmlns:a16="http://schemas.microsoft.com/office/drawing/2014/main" val="3948920841"/>
                  </a:ext>
                </a:extLst>
              </a:tr>
            </a:tbl>
          </a:graphicData>
        </a:graphic>
      </p:graphicFrame>
      <p:sp>
        <p:nvSpPr>
          <p:cNvPr id="23685" name="TextBox 1">
            <a:extLst>
              <a:ext uri="{FF2B5EF4-FFF2-40B4-BE49-F238E27FC236}">
                <a16:creationId xmlns:a16="http://schemas.microsoft.com/office/drawing/2014/main" id="{F1E71486-49A1-C74A-815C-C9F0A31236D5}"/>
              </a:ext>
            </a:extLst>
          </p:cNvPr>
          <p:cNvSpPr txBox="1">
            <a:spLocks noChangeArrowheads="1"/>
          </p:cNvSpPr>
          <p:nvPr/>
        </p:nvSpPr>
        <p:spPr bwMode="auto">
          <a:xfrm>
            <a:off x="585788" y="274484"/>
            <a:ext cx="109585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ru-RU" altLang="ru-RU" sz="4000" b="1" dirty="0"/>
              <a:t>Региональные льготы для объектов ст.378.2</a:t>
            </a:r>
          </a:p>
        </p:txBody>
      </p:sp>
      <p:sp>
        <p:nvSpPr>
          <p:cNvPr id="3" name="Номер слайда 2">
            <a:extLst>
              <a:ext uri="{FF2B5EF4-FFF2-40B4-BE49-F238E27FC236}">
                <a16:creationId xmlns:a16="http://schemas.microsoft.com/office/drawing/2014/main" id="{833C66AD-3585-F241-971C-E6F9B3F65536}"/>
              </a:ext>
            </a:extLst>
          </p:cNvPr>
          <p:cNvSpPr>
            <a:spLocks noGrp="1"/>
          </p:cNvSpPr>
          <p:nvPr>
            <p:ph type="sldNum" sz="quarter" idx="12"/>
          </p:nvPr>
        </p:nvSpPr>
        <p:spPr/>
        <p:txBody>
          <a:bodyPr/>
          <a:lstStyle/>
          <a:p>
            <a:fld id="{1B3261D6-CC2A-9E49-88E2-AEC025041568}" type="slidenum">
              <a:rPr lang="ru-RU" smtClean="0"/>
              <a:t>9</a:t>
            </a:fld>
            <a:endParaRPr lang="ru-RU"/>
          </a:p>
        </p:txBody>
      </p:sp>
    </p:spTree>
    <p:extLst>
      <p:ext uri="{BB962C8B-B14F-4D97-AF65-F5344CB8AC3E}">
        <p14:creationId xmlns:p14="http://schemas.microsoft.com/office/powerpoint/2010/main" val="394513194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1159</TotalTime>
  <Words>7977</Words>
  <Application>Microsoft Office PowerPoint</Application>
  <PresentationFormat>Широкоэкранный</PresentationFormat>
  <Paragraphs>1365</Paragraphs>
  <Slides>79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79</vt:i4>
      </vt:variant>
    </vt:vector>
  </HeadingPairs>
  <TitlesOfParts>
    <vt:vector size="85" baseType="lpstr">
      <vt:lpstr>Arial</vt:lpstr>
      <vt:lpstr>Calibri</vt:lpstr>
      <vt:lpstr>Calibri Light</vt:lpstr>
      <vt:lpstr>Helvetica</vt:lpstr>
      <vt:lpstr>Times New Roman</vt:lpstr>
      <vt:lpstr>Тема Office</vt:lpstr>
      <vt:lpstr>Презентация PowerPoint</vt:lpstr>
      <vt:lpstr>Где узнать кадастровую стоимость?</vt:lpstr>
      <vt:lpstr>Установление кадастровой стоимости в размере рыночной с 01.01.2026г.</vt:lpstr>
      <vt:lpstr>Сферы применения кадастровой стоимости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Сферы применения кадастровой стоимости</vt:lpstr>
      <vt:lpstr>Даты изменения кадастровой стоимости</vt:lpstr>
      <vt:lpstr>Данные Росреестра по Нижегородской обл</vt:lpstr>
      <vt:lpstr>Данные Росреестра по Нижегородской обл</vt:lpstr>
      <vt:lpstr>Применение кадастровой стоимости</vt:lpstr>
      <vt:lpstr>Ловушка для правообладателя:</vt:lpstr>
      <vt:lpstr>Пример изменения кадастровой стоимости</vt:lpstr>
      <vt:lpstr>Схематическая карта границ городского округа город Нижний Новгород</vt:lpstr>
      <vt:lpstr>Применение кадастровой стоимости</vt:lpstr>
      <vt:lpstr>Применение кадастровой стоимости</vt:lpstr>
      <vt:lpstr>Индексы рынка недвижимости</vt:lpstr>
      <vt:lpstr>Кадастровая стоимость  Рыночная стоимость</vt:lpstr>
      <vt:lpstr>Кадастровая стоимость  Рыночная стоимость</vt:lpstr>
      <vt:lpstr>Особенности недвижимости как товара</vt:lpstr>
      <vt:lpstr>Группировка ЗУ для кадастровой оценки</vt:lpstr>
      <vt:lpstr>Группировка ЗУ для кадастровой оценки в НО</vt:lpstr>
      <vt:lpstr>Группировка ЗУ для кадастровой оценки</vt:lpstr>
      <vt:lpstr>Группировка ЗУ для кадастровой оценки</vt:lpstr>
      <vt:lpstr>Группировка ЗУ для кадастровой оценки</vt:lpstr>
      <vt:lpstr>Группировка ЗУ для кадастровой оценки</vt:lpstr>
      <vt:lpstr>Группировка ЗУ для кадастровой оценки</vt:lpstr>
      <vt:lpstr>Пример.</vt:lpstr>
      <vt:lpstr>Пример.</vt:lpstr>
      <vt:lpstr>Пример расчета УПКС.</vt:lpstr>
      <vt:lpstr>Пример расчета УПКС.</vt:lpstr>
      <vt:lpstr>Пример расчета УПКС.</vt:lpstr>
      <vt:lpstr>Пример расчета УПКС.</vt:lpstr>
      <vt:lpstr>Генеральная совокупность рыночной информации о рынке недвижимости</vt:lpstr>
      <vt:lpstr>«Айсберги Репина» - соотношение публичной и закрытой информации на рынке недвижимости</vt:lpstr>
      <vt:lpstr>Сравнение кадастровой стоимости и рынка земли 2023 год </vt:lpstr>
      <vt:lpstr>Кадастровая стоимость и величина арендной платы за ЗУ</vt:lpstr>
      <vt:lpstr>Кадастровая стоимость и величина арендной платы за ЗУ</vt:lpstr>
      <vt:lpstr>Кадастровая стоимость и величина арендной платы за ЗУ</vt:lpstr>
      <vt:lpstr>Кадастровая стоимость и величина арендной платы за ЗУ</vt:lpstr>
      <vt:lpstr>Кадастровая стоимость и величина арендной платы за ЗУ</vt:lpstr>
      <vt:lpstr>Кадастровая стоимость и величина арендной платы за ЗУ</vt:lpstr>
      <vt:lpstr>Кадастровая стоимость и величина арендной платы за ЗУ</vt:lpstr>
      <vt:lpstr>Кадастровая стоимость и величина арендной платы за ЗУ</vt:lpstr>
      <vt:lpstr>Кадастровая стоимость и величина арендной платы за ЗУ</vt:lpstr>
      <vt:lpstr>Отличия оценки ОКС 2023</vt:lpstr>
      <vt:lpstr>Группировка ОКС для кадастровой оценки</vt:lpstr>
      <vt:lpstr>Результаты анализа минимальных, средних и максимальный удельных показателей кадастровой стоимости в разрезе групп объектов недвижимости на 01.01.2023г.</vt:lpstr>
      <vt:lpstr>Анализ рынка г. Н.Новгорода январь 2024 г ООО «Компания «ОСТ»</vt:lpstr>
      <vt:lpstr>Анализ рынка г. Н.Новгорода январь 2024 г ООО «Компания «ОСТ»</vt:lpstr>
      <vt:lpstr>Ценовое зонирование жилья г. Н.Новгород на 01.01.2023</vt:lpstr>
      <vt:lpstr>Динамика цен на вторичное жильё г. Нижнего Новгорода</vt:lpstr>
      <vt:lpstr>Как установить кадастровую стоимость в размере рыночной</vt:lpstr>
      <vt:lpstr>Презентация PowerPoint</vt:lpstr>
      <vt:lpstr>Презентация PowerPoint</vt:lpstr>
      <vt:lpstr>Прием деклараций: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Допущения при группировке ОКСов</vt:lpstr>
      <vt:lpstr>Допущения при группировке ОКСов</vt:lpstr>
      <vt:lpstr>Допущения при группировке ОКСов</vt:lpstr>
      <vt:lpstr>Подходы и методы к оценке</vt:lpstr>
      <vt:lpstr>Основные этапы процедуры оценки при затратном подходе:</vt:lpstr>
      <vt:lpstr>Классификация конструктивных систем КО-Инвест</vt:lpstr>
      <vt:lpstr>Определение класса качества по КО-Инвест</vt:lpstr>
      <vt:lpstr>Заявление об исправлении кадастровой ошибки</vt:lpstr>
      <vt:lpstr>Рекомендации для владельцев объектами  недвижимости:</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Кадастровая стоимость объектов недвижимости 2024г: изменения в порядке установления, взаимосвязь с тенденциями изменения рынка</dc:title>
  <dc:creator>Алексей Крештопов</dc:creator>
  <cp:lastModifiedBy>Анастасия</cp:lastModifiedBy>
  <cp:revision>47</cp:revision>
  <dcterms:created xsi:type="dcterms:W3CDTF">2024-11-21T08:13:06Z</dcterms:created>
  <dcterms:modified xsi:type="dcterms:W3CDTF">2025-06-17T07:01:04Z</dcterms:modified>
</cp:coreProperties>
</file>