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4" r:id="rId3"/>
    <p:sldId id="274" r:id="rId4"/>
    <p:sldId id="275" r:id="rId5"/>
    <p:sldId id="268" r:id="rId6"/>
    <p:sldId id="269" r:id="rId7"/>
    <p:sldId id="270" r:id="rId8"/>
    <p:sldId id="271" r:id="rId9"/>
    <p:sldId id="272" r:id="rId10"/>
    <p:sldId id="266" r:id="rId11"/>
    <p:sldId id="263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66"/>
    <a:srgbClr val="00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PB\Desktop\&#1055;&#1088;&#1086;&#1075;&#1085;&#1086;&#1079;&#1099;%20&#1080;&#1085;&#1092;&#1083;&#1103;&#1094;&#1080;&#1080;\&#1055;&#1088;&#1086;&#1075;&#1085;&#1086;&#1079;%20&#1085;&#1072;%2049\&#1048;&#1085;&#1092;&#1086;_&#1082;&#1086;&#1088;&#1088;.%20&#1050;&#1088;&#1080;&#1089;&#1090;&#1080;&#1085;&#107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PB\Desktop\&#1055;&#1088;&#1086;&#1075;&#1085;&#1086;&#1079;&#1099;%20&#1080;&#1085;&#1092;&#1083;&#1103;&#1094;&#1080;&#1080;\&#1055;&#1088;&#1086;&#1075;&#1085;&#1086;&#1079;%20&#1085;&#1072;%2049\&#1048;&#1085;&#1092;&#1086;_&#1082;&#1086;&#1088;&#1088;.%20&#1050;&#1088;&#1080;&#1089;&#1090;&#1080;&#1085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scatterChart>
        <c:scatterStyle val="lineMarker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trendlineType val="power"/>
            <c:dispRSqr val="1"/>
            <c:dispEq val="1"/>
            <c:trendlineLbl>
              <c:layout>
                <c:manualLayout>
                  <c:x val="-0.37021601424058248"/>
                  <c:y val="0.1573079181678228"/>
                </c:manualLayout>
              </c:layout>
              <c:numFmt formatCode="General" sourceLinked="0"/>
            </c:trendlineLbl>
          </c:trendline>
          <c:xVal>
            <c:numRef>
              <c:f>'ОФЗ прогноз'!$B$114:$M$114</c:f>
              <c:numCache>
                <c:formatCode>General</c:formatCode>
                <c:ptCount val="12"/>
                <c:pt idx="0">
                  <c:v>0.25</c:v>
                </c:pt>
                <c:pt idx="1">
                  <c:v>0.5</c:v>
                </c:pt>
                <c:pt idx="2">
                  <c:v>0.75000000000000333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5</c:v>
                </c:pt>
                <c:pt idx="7">
                  <c:v>7</c:v>
                </c:pt>
                <c:pt idx="8">
                  <c:v>10</c:v>
                </c:pt>
                <c:pt idx="9">
                  <c:v>15</c:v>
                </c:pt>
                <c:pt idx="10">
                  <c:v>20</c:v>
                </c:pt>
                <c:pt idx="11">
                  <c:v>30</c:v>
                </c:pt>
              </c:numCache>
            </c:numRef>
          </c:xVal>
          <c:yVal>
            <c:numRef>
              <c:f>'ОФЗ прогноз'!$B$115:$M$115</c:f>
              <c:numCache>
                <c:formatCode>0.00</c:formatCode>
                <c:ptCount val="12"/>
                <c:pt idx="0">
                  <c:v>21.127727272727071</c:v>
                </c:pt>
                <c:pt idx="1">
                  <c:v>19.907727272726998</c:v>
                </c:pt>
                <c:pt idx="2">
                  <c:v>19.015000000000001</c:v>
                </c:pt>
                <c:pt idx="3">
                  <c:v>18.353181818181817</c:v>
                </c:pt>
                <c:pt idx="4">
                  <c:v>16.96409090909091</c:v>
                </c:pt>
                <c:pt idx="5">
                  <c:v>16.422272727272727</c:v>
                </c:pt>
                <c:pt idx="6">
                  <c:v>15.987272727272718</c:v>
                </c:pt>
                <c:pt idx="7">
                  <c:v>15.780454545454544</c:v>
                </c:pt>
                <c:pt idx="8">
                  <c:v>15.603636363636372</c:v>
                </c:pt>
                <c:pt idx="9">
                  <c:v>15.455454545454634</c:v>
                </c:pt>
                <c:pt idx="10">
                  <c:v>15.39181818181811</c:v>
                </c:pt>
                <c:pt idx="11">
                  <c:v>15.354545454545509</c:v>
                </c:pt>
              </c:numCache>
            </c:numRef>
          </c:yVal>
        </c:ser>
        <c:axId val="164561664"/>
        <c:axId val="164564352"/>
      </c:scatterChart>
      <c:valAx>
        <c:axId val="164561664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000" b="0" i="0" baseline="0">
                    <a:solidFill>
                      <a:sysClr val="windowText" lastClr="000000"/>
                    </a:solidFill>
                    <a:effectLst/>
                  </a:rPr>
                  <a:t>Срок  до погашения, лет</a:t>
                </a:r>
                <a:endParaRPr lang="ru-RU" sz="1000">
                  <a:solidFill>
                    <a:sysClr val="windowText" lastClr="000000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0.44497090988626797"/>
              <c:y val="0.88331000291630157"/>
            </c:manualLayout>
          </c:layout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4564352"/>
        <c:crosses val="autoZero"/>
        <c:crossBetween val="midCat"/>
      </c:valAx>
      <c:valAx>
        <c:axId val="164564352"/>
        <c:scaling>
          <c:orientation val="minMax"/>
          <c:min val="5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000" b="0" i="0" baseline="0">
                    <a:solidFill>
                      <a:sysClr val="windowText" lastClr="000000"/>
                    </a:solidFill>
                    <a:effectLst/>
                  </a:rPr>
                  <a:t>Бескупонная доходность к погашению, %</a:t>
                </a:r>
                <a:endParaRPr lang="ru-RU" sz="1000">
                  <a:solidFill>
                    <a:sysClr val="windowText" lastClr="000000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1.7416702749223585E-2"/>
              <c:y val="0.11097709776244488"/>
            </c:manualLayout>
          </c:layout>
          <c:spPr>
            <a:noFill/>
            <a:ln>
              <a:noFill/>
            </a:ln>
            <a:effectLst/>
          </c:spPr>
        </c:title>
        <c:numFmt formatCode="0" sourceLinked="0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456166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100"/>
              <a:t>Зависимость</a:t>
            </a:r>
            <a:r>
              <a:rPr lang="ru-RU" sz="1100" baseline="0"/>
              <a:t> прогнозной на 10 лет  среденегодовой инфляции  от доходности ОФЗ-ПД  </a:t>
            </a:r>
            <a:endParaRPr lang="ru-RU" sz="1100"/>
          </a:p>
        </c:rich>
      </c:tx>
      <c:layout/>
    </c:title>
    <c:plotArea>
      <c:layout/>
      <c:scatterChart>
        <c:scatterStyle val="lineMarker"/>
        <c:ser>
          <c:idx val="0"/>
          <c:order val="0"/>
          <c:xVal>
            <c:numRef>
              <c:f>'ОФЗ_ПД и ИН'!$F$128:$F$139</c:f>
              <c:numCache>
                <c:formatCode>General</c:formatCode>
                <c:ptCount val="12"/>
                <c:pt idx="0">
                  <c:v>7.2700000000000014</c:v>
                </c:pt>
                <c:pt idx="1">
                  <c:v>8.39</c:v>
                </c:pt>
                <c:pt idx="2">
                  <c:v>8.27</c:v>
                </c:pt>
                <c:pt idx="3">
                  <c:v>6.95</c:v>
                </c:pt>
                <c:pt idx="4">
                  <c:v>5.59</c:v>
                </c:pt>
                <c:pt idx="5">
                  <c:v>6.03</c:v>
                </c:pt>
                <c:pt idx="6">
                  <c:v>7.14</c:v>
                </c:pt>
                <c:pt idx="7">
                  <c:v>7.83</c:v>
                </c:pt>
                <c:pt idx="8">
                  <c:v>9.17</c:v>
                </c:pt>
                <c:pt idx="9">
                  <c:v>10.11</c:v>
                </c:pt>
                <c:pt idx="10">
                  <c:v>10.4</c:v>
                </c:pt>
                <c:pt idx="11">
                  <c:v>13.47</c:v>
                </c:pt>
              </c:numCache>
            </c:numRef>
          </c:xVal>
          <c:yVal>
            <c:numRef>
              <c:f>'ОФЗ_ПД и ИН'!$G$128:$G$139</c:f>
            </c:numRef>
          </c:yVal>
        </c:ser>
        <c:ser>
          <c:idx val="1"/>
          <c:order val="1"/>
          <c:xVal>
            <c:numRef>
              <c:f>'ОФЗ_ПД и ИН'!$F$128:$F$139</c:f>
              <c:numCache>
                <c:formatCode>General</c:formatCode>
                <c:ptCount val="12"/>
                <c:pt idx="0">
                  <c:v>7.2700000000000014</c:v>
                </c:pt>
                <c:pt idx="1">
                  <c:v>8.39</c:v>
                </c:pt>
                <c:pt idx="2">
                  <c:v>8.27</c:v>
                </c:pt>
                <c:pt idx="3">
                  <c:v>6.95</c:v>
                </c:pt>
                <c:pt idx="4">
                  <c:v>5.59</c:v>
                </c:pt>
                <c:pt idx="5">
                  <c:v>6.03</c:v>
                </c:pt>
                <c:pt idx="6">
                  <c:v>7.14</c:v>
                </c:pt>
                <c:pt idx="7">
                  <c:v>7.83</c:v>
                </c:pt>
                <c:pt idx="8">
                  <c:v>9.17</c:v>
                </c:pt>
                <c:pt idx="9">
                  <c:v>10.11</c:v>
                </c:pt>
                <c:pt idx="10">
                  <c:v>10.4</c:v>
                </c:pt>
                <c:pt idx="11">
                  <c:v>13.47</c:v>
                </c:pt>
              </c:numCache>
            </c:numRef>
          </c:xVal>
          <c:yVal>
            <c:numRef>
              <c:f>'ОФЗ_ПД и ИН'!$H$128:$H$139</c:f>
            </c:numRef>
          </c:yVal>
        </c:ser>
        <c:ser>
          <c:idx val="2"/>
          <c:order val="2"/>
          <c:xVal>
            <c:numRef>
              <c:f>'ОФЗ_ПД и ИН'!$F$128:$F$139</c:f>
              <c:numCache>
                <c:formatCode>General</c:formatCode>
                <c:ptCount val="12"/>
                <c:pt idx="0">
                  <c:v>7.2700000000000014</c:v>
                </c:pt>
                <c:pt idx="1">
                  <c:v>8.39</c:v>
                </c:pt>
                <c:pt idx="2">
                  <c:v>8.27</c:v>
                </c:pt>
                <c:pt idx="3">
                  <c:v>6.95</c:v>
                </c:pt>
                <c:pt idx="4">
                  <c:v>5.59</c:v>
                </c:pt>
                <c:pt idx="5">
                  <c:v>6.03</c:v>
                </c:pt>
                <c:pt idx="6">
                  <c:v>7.14</c:v>
                </c:pt>
                <c:pt idx="7">
                  <c:v>7.83</c:v>
                </c:pt>
                <c:pt idx="8">
                  <c:v>9.17</c:v>
                </c:pt>
                <c:pt idx="9">
                  <c:v>10.11</c:v>
                </c:pt>
                <c:pt idx="10">
                  <c:v>10.4</c:v>
                </c:pt>
                <c:pt idx="11">
                  <c:v>13.47</c:v>
                </c:pt>
              </c:numCache>
            </c:numRef>
          </c:xVal>
          <c:yVal>
            <c:numRef>
              <c:f>'ОФЗ_ПД и ИН'!$I$128:$I$139</c:f>
            </c:numRef>
          </c:yVal>
        </c:ser>
        <c:ser>
          <c:idx val="3"/>
          <c:order val="3"/>
          <c:spPr>
            <a:ln w="19050">
              <a:noFill/>
            </a:ln>
          </c:spPr>
          <c:marker>
            <c:symbol val="diamond"/>
            <c:size val="5"/>
            <c:spPr>
              <a:solidFill>
                <a:srgbClr val="0000FF"/>
              </a:solidFill>
              <a:ln>
                <a:solidFill>
                  <a:schemeClr val="accent1"/>
                </a:solidFill>
              </a:ln>
            </c:spPr>
          </c:marker>
          <c:trendline>
            <c:trendlineType val="log"/>
          </c:trendline>
          <c:trendline>
            <c:trendlineType val="poly"/>
            <c:order val="2"/>
            <c:dispRSqr val="1"/>
            <c:dispEq val="1"/>
            <c:trendlineLbl>
              <c:layout>
                <c:manualLayout>
                  <c:x val="6.2736001749781917E-2"/>
                  <c:y val="0.22702537182852142"/>
                </c:manualLayout>
              </c:layout>
              <c:numFmt formatCode="General" sourceLinked="0"/>
            </c:trendlineLbl>
          </c:trendline>
          <c:xVal>
            <c:numRef>
              <c:f>'ОФЗ_ПД и ИН'!$F$128:$F$139</c:f>
              <c:numCache>
                <c:formatCode>General</c:formatCode>
                <c:ptCount val="12"/>
                <c:pt idx="0">
                  <c:v>7.2700000000000014</c:v>
                </c:pt>
                <c:pt idx="1">
                  <c:v>8.39</c:v>
                </c:pt>
                <c:pt idx="2">
                  <c:v>8.27</c:v>
                </c:pt>
                <c:pt idx="3">
                  <c:v>6.95</c:v>
                </c:pt>
                <c:pt idx="4">
                  <c:v>5.59</c:v>
                </c:pt>
                <c:pt idx="5">
                  <c:v>6.03</c:v>
                </c:pt>
                <c:pt idx="6">
                  <c:v>7.14</c:v>
                </c:pt>
                <c:pt idx="7">
                  <c:v>7.83</c:v>
                </c:pt>
                <c:pt idx="8">
                  <c:v>9.17</c:v>
                </c:pt>
                <c:pt idx="9">
                  <c:v>10.11</c:v>
                </c:pt>
                <c:pt idx="10">
                  <c:v>10.4</c:v>
                </c:pt>
                <c:pt idx="11">
                  <c:v>13.47</c:v>
                </c:pt>
              </c:numCache>
            </c:numRef>
          </c:xVal>
          <c:yVal>
            <c:numRef>
              <c:f>'ОФЗ_ПД и ИН'!$J$128:$J$139</c:f>
              <c:numCache>
                <c:formatCode>0.00</c:formatCode>
                <c:ptCount val="12"/>
                <c:pt idx="0">
                  <c:v>4.216457786845428</c:v>
                </c:pt>
                <c:pt idx="1">
                  <c:v>5.0087192404572756</c:v>
                </c:pt>
                <c:pt idx="2">
                  <c:v>4.7301218804410903</c:v>
                </c:pt>
                <c:pt idx="3">
                  <c:v>3.4432730438146821</c:v>
                </c:pt>
                <c:pt idx="4">
                  <c:v>2.864101315148563</c:v>
                </c:pt>
                <c:pt idx="5">
                  <c:v>3.2826806935515287</c:v>
                </c:pt>
                <c:pt idx="6">
                  <c:v>4.4453109767985755</c:v>
                </c:pt>
                <c:pt idx="7">
                  <c:v>4.6182206267585055</c:v>
                </c:pt>
                <c:pt idx="8">
                  <c:v>5.8156440825821534</c:v>
                </c:pt>
                <c:pt idx="9">
                  <c:v>6.5615019839349724</c:v>
                </c:pt>
                <c:pt idx="10">
                  <c:v>7.0701192900785585</c:v>
                </c:pt>
                <c:pt idx="11">
                  <c:v>7.8919844061994455</c:v>
                </c:pt>
              </c:numCache>
            </c:numRef>
          </c:yVal>
        </c:ser>
        <c:axId val="176765952"/>
        <c:axId val="177199360"/>
      </c:scatterChart>
      <c:valAx>
        <c:axId val="176765952"/>
        <c:scaling>
          <c:orientation val="minMax"/>
          <c:min val="5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Средняя доходность ОФЗ-ПД, %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177199360"/>
        <c:crosses val="autoZero"/>
        <c:crossBetween val="midCat"/>
        <c:majorUnit val="1"/>
      </c:valAx>
      <c:valAx>
        <c:axId val="17719936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Оценка среднегодовой инфляции, %</a:t>
                </a:r>
              </a:p>
            </c:rich>
          </c:tx>
          <c:layout>
            <c:manualLayout>
              <c:xMode val="edge"/>
              <c:yMode val="edge"/>
              <c:x val="1.9444444444444445E-2"/>
              <c:y val="0.12686351706036747"/>
            </c:manualLayout>
          </c:layout>
        </c:title>
        <c:numFmt formatCode="0" sourceLinked="0"/>
        <c:majorTickMark val="none"/>
        <c:tickLblPos val="nextTo"/>
        <c:crossAx val="176765952"/>
        <c:crosses val="autoZero"/>
        <c:crossBetween val="midCat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A357-C4A2-4E2C-BFB1-840F3819E43A}" type="datetimeFigureOut">
              <a:rPr lang="ru-RU" smtClean="0"/>
              <a:pPr/>
              <a:t>08.06.2025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80B9-A037-4672-8461-E80DFCEDBA8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15239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A357-C4A2-4E2C-BFB1-840F3819E43A}" type="datetimeFigureOut">
              <a:rPr lang="ru-RU" smtClean="0"/>
              <a:pPr/>
              <a:t>08.06.2025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80B9-A037-4672-8461-E80DFCEDBA8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60368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A357-C4A2-4E2C-BFB1-840F3819E43A}" type="datetimeFigureOut">
              <a:rPr lang="ru-RU" smtClean="0"/>
              <a:pPr/>
              <a:t>08.06.2025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80B9-A037-4672-8461-E80DFCEDBA8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7099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A357-C4A2-4E2C-BFB1-840F3819E43A}" type="datetimeFigureOut">
              <a:rPr lang="ru-RU" smtClean="0"/>
              <a:pPr/>
              <a:t>08.06.2025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80B9-A037-4672-8461-E80DFCEDBA8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98987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A357-C4A2-4E2C-BFB1-840F3819E43A}" type="datetimeFigureOut">
              <a:rPr lang="ru-RU" smtClean="0"/>
              <a:pPr/>
              <a:t>08.06.2025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80B9-A037-4672-8461-E80DFCEDBA8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24141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A357-C4A2-4E2C-BFB1-840F3819E43A}" type="datetimeFigureOut">
              <a:rPr lang="ru-RU" smtClean="0"/>
              <a:pPr/>
              <a:t>08.06.2025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80B9-A037-4672-8461-E80DFCEDBA8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96122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A357-C4A2-4E2C-BFB1-840F3819E43A}" type="datetimeFigureOut">
              <a:rPr lang="ru-RU" smtClean="0"/>
              <a:pPr/>
              <a:t>08.06.2025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80B9-A037-4672-8461-E80DFCEDBA8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91696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A357-C4A2-4E2C-BFB1-840F3819E43A}" type="datetimeFigureOut">
              <a:rPr lang="ru-RU" smtClean="0"/>
              <a:pPr/>
              <a:t>08.06.2025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80B9-A037-4672-8461-E80DFCEDBA8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88914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A357-C4A2-4E2C-BFB1-840F3819E43A}" type="datetimeFigureOut">
              <a:rPr lang="ru-RU" smtClean="0"/>
              <a:pPr/>
              <a:t>08.06.2025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80B9-A037-4672-8461-E80DFCEDBA8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89025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A357-C4A2-4E2C-BFB1-840F3819E43A}" type="datetimeFigureOut">
              <a:rPr lang="ru-RU" smtClean="0"/>
              <a:pPr/>
              <a:t>08.06.2025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80B9-A037-4672-8461-E80DFCEDBA8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49807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A357-C4A2-4E2C-BFB1-840F3819E43A}" type="datetimeFigureOut">
              <a:rPr lang="ru-RU" smtClean="0"/>
              <a:pPr/>
              <a:t>08.06.2025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80B9-A037-4672-8461-E80DFCEDBA8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8671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5A357-C4A2-4E2C-BFB1-840F3819E43A}" type="datetimeFigureOut">
              <a:rPr lang="ru-RU" smtClean="0"/>
              <a:pPr/>
              <a:t>08.06.2025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280B9-A037-4672-8461-E80DFCEDBA8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30246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sroroo.ru/evaluators/department/3603350/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vg.ru/wp-content/uploads/2018/10/2018_IOvRF_6_RAP-za-ZU.pdf" TargetMode="External"/><Relationship Id="rId7" Type="http://schemas.openxmlformats.org/officeDocument/2006/relationships/image" Target="../media/image10.png"/><Relationship Id="rId2" Type="http://schemas.openxmlformats.org/officeDocument/2006/relationships/hyperlink" Target="http://sroroo.ru/upload/iblock/8da/Prognozirovanie-ozhidaemoy-inflyatsii-s-ispolzovaniem-dannykh-rossiyskogo-fondovogo-rynka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hyperlink" Target="https://www.avg.ru/wp-content/uploads/2023/01/2019_IOvRF_7214_Utochnennye-sootnosheniya-dlya-otsenki-rynochnoy-AP-za-polzovanie-ZU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vg.ru/" TargetMode="External"/><Relationship Id="rId2" Type="http://schemas.openxmlformats.org/officeDocument/2006/relationships/hyperlink" Target="mailto:n.barinov@bk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s://cbr.ru/hd_base/zcyc_param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NPB\Desktop\Нижний 2025.06\Шапка-XVII-целая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65053"/>
          <a:stretch>
            <a:fillRect/>
          </a:stretch>
        </p:blipFill>
        <p:spPr bwMode="auto">
          <a:xfrm>
            <a:off x="467544" y="260648"/>
            <a:ext cx="8229600" cy="1509517"/>
          </a:xfrm>
          <a:prstGeom prst="rect">
            <a:avLst/>
          </a:prstGeom>
          <a:noFill/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539552" y="2348880"/>
            <a:ext cx="8229600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Круглый стол </a:t>
            </a:r>
          </a:p>
          <a:p>
            <a:pPr algn="ctr">
              <a:spcBef>
                <a:spcPts val="1200"/>
              </a:spcBef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«ОБОСНОВАНИЕ </a:t>
            </a:r>
            <a:r>
              <a:rPr lang="ru-RU" sz="2800" b="1" cap="all" dirty="0" smtClean="0">
                <a:solidFill>
                  <a:srgbClr val="002060"/>
                </a:solidFill>
              </a:rPr>
              <a:t>арендных ставок </a:t>
            </a:r>
          </a:p>
          <a:p>
            <a:pPr algn="ctr">
              <a:buNone/>
            </a:pPr>
            <a:r>
              <a:rPr lang="ru-RU" sz="2800" b="1" cap="all" dirty="0" smtClean="0">
                <a:solidFill>
                  <a:srgbClr val="002060"/>
                </a:solidFill>
              </a:rPr>
              <a:t>Для земельных участков в условиях недостатка рыночных данных</a:t>
            </a:r>
            <a:r>
              <a:rPr lang="ru-RU" sz="2800" b="1" dirty="0" smtClean="0">
                <a:solidFill>
                  <a:srgbClr val="002060"/>
                </a:solidFill>
              </a:rPr>
              <a:t>»   </a:t>
            </a:r>
          </a:p>
          <a:p>
            <a:pPr algn="ctr">
              <a:spcBef>
                <a:spcPts val="1200"/>
              </a:spcBef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Вопросы для обсуждения и некоторые ответы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5445224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 smtClean="0">
                <a:solidFill>
                  <a:srgbClr val="002060"/>
                </a:solidFill>
              </a:rPr>
              <a:t>Баринов Николай Петрович </a:t>
            </a:r>
            <a:br>
              <a:rPr lang="ru-RU" sz="1600" b="1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директор по научно-методической работе 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ООО «Центр оценки «Аверс», г. Санкт-Петербург </a:t>
            </a:r>
            <a:endParaRPr lang="ru-RU" sz="1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424936" cy="794519"/>
          </a:xfrm>
        </p:spPr>
        <p:txBody>
          <a:bodyPr>
            <a:noAutofit/>
          </a:bodyPr>
          <a:lstStyle/>
          <a:p>
            <a:r>
              <a:rPr lang="ru-RU" sz="2400" b="1" cap="all" dirty="0" smtClean="0">
                <a:solidFill>
                  <a:srgbClr val="000066"/>
                </a:solidFill>
              </a:rPr>
              <a:t>Ссылки на источники информации  </a:t>
            </a:r>
            <a:endParaRPr lang="ru-RU" sz="2400" dirty="0">
              <a:solidFill>
                <a:srgbClr val="000066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556792"/>
            <a:ext cx="52565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66"/>
                </a:solidFill>
              </a:rPr>
              <a:t>1.  СПОД </a:t>
            </a:r>
            <a:r>
              <a:rPr lang="ru-RU" b="1" dirty="0">
                <a:solidFill>
                  <a:srgbClr val="000066"/>
                </a:solidFill>
              </a:rPr>
              <a:t>РОО 03-09-2022 </a:t>
            </a:r>
            <a:endParaRPr lang="ru-RU" b="1" dirty="0" smtClean="0">
              <a:solidFill>
                <a:srgbClr val="000066"/>
              </a:solidFill>
            </a:endParaRPr>
          </a:p>
          <a:p>
            <a:r>
              <a:rPr lang="ru-RU" b="1" dirty="0" smtClean="0">
                <a:solidFill>
                  <a:srgbClr val="000066"/>
                </a:solidFill>
              </a:rPr>
              <a:t>МЕТОДИЧЕСКИЕ </a:t>
            </a:r>
            <a:r>
              <a:rPr lang="ru-RU" b="1" dirty="0">
                <a:solidFill>
                  <a:srgbClr val="000066"/>
                </a:solidFill>
              </a:rPr>
              <a:t>РЕКОМЕНДАЦИИ</a:t>
            </a:r>
            <a:endParaRPr lang="ru-RU" dirty="0">
              <a:solidFill>
                <a:srgbClr val="000066"/>
              </a:solidFill>
            </a:endParaRPr>
          </a:p>
          <a:p>
            <a:r>
              <a:rPr lang="ru-RU" b="1" dirty="0">
                <a:solidFill>
                  <a:srgbClr val="000066"/>
                </a:solidFill>
              </a:rPr>
              <a:t>ПО ОПРЕДЕЛЕНИЮ РЫНОЧНОЙ АРЕНДНОЙ ПЛАТЫ (СТОИМОСТИ ПРАВА ПОЛЬЗОВАНИЯ / ВЛАДЕНИЯ И ПОЛЬЗОВАНИЯ) ЗА ОБЪЕКТЫ </a:t>
            </a:r>
            <a:r>
              <a:rPr lang="ru-RU" b="1" dirty="0" smtClean="0">
                <a:solidFill>
                  <a:srgbClr val="000066"/>
                </a:solidFill>
              </a:rPr>
              <a:t>НЕДВИЖИМОСТИ</a:t>
            </a:r>
            <a:r>
              <a:rPr lang="ru-RU" b="1" dirty="0" smtClean="0"/>
              <a:t>, </a:t>
            </a:r>
          </a:p>
          <a:p>
            <a:r>
              <a:rPr lang="ru-RU" b="1" u="sng" dirty="0" smtClean="0">
                <a:hlinkClick r:id="rId2"/>
              </a:rPr>
              <a:t>http</a:t>
            </a:r>
            <a:r>
              <a:rPr lang="ru-RU" b="1" u="sng" dirty="0">
                <a:hlinkClick r:id="rId2"/>
              </a:rPr>
              <a:t>://sroroo.ru/evaluators/department/3603350</a:t>
            </a:r>
            <a:r>
              <a:rPr lang="ru-RU" b="1" u="sng" dirty="0" smtClean="0">
                <a:hlinkClick r:id="rId2"/>
              </a:rPr>
              <a:t>/</a:t>
            </a:r>
            <a:r>
              <a:rPr lang="ru-RU" b="1" dirty="0" smtClean="0"/>
              <a:t> </a:t>
            </a:r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68319" y="1666875"/>
            <a:ext cx="1799590" cy="176212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67544" y="4365104"/>
            <a:ext cx="58326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2.  </a:t>
            </a:r>
            <a:r>
              <a:rPr lang="ru-RU" b="1" dirty="0" smtClean="0">
                <a:solidFill>
                  <a:srgbClr val="000066"/>
                </a:solidFill>
              </a:rPr>
              <a:t>Н.П</a:t>
            </a:r>
            <a:r>
              <a:rPr lang="ru-RU" b="1" dirty="0">
                <a:solidFill>
                  <a:srgbClr val="000066"/>
                </a:solidFill>
              </a:rPr>
              <a:t>. </a:t>
            </a:r>
            <a:r>
              <a:rPr lang="ru-RU" b="1" dirty="0" smtClean="0">
                <a:solidFill>
                  <a:srgbClr val="000066"/>
                </a:solidFill>
              </a:rPr>
              <a:t>Баринов,  К.В. Лазуцкая</a:t>
            </a:r>
            <a:endParaRPr lang="ru-RU" dirty="0">
              <a:solidFill>
                <a:srgbClr val="000066"/>
              </a:solidFill>
            </a:endParaRPr>
          </a:p>
          <a:p>
            <a:r>
              <a:rPr lang="ru-RU" b="1" dirty="0">
                <a:solidFill>
                  <a:srgbClr val="000066"/>
                </a:solidFill>
              </a:rPr>
              <a:t>«</a:t>
            </a:r>
            <a:r>
              <a:rPr lang="ru-RU" b="1" dirty="0" smtClean="0">
                <a:solidFill>
                  <a:srgbClr val="000066"/>
                </a:solidFill>
              </a:rPr>
              <a:t>О ставке текущей доходности при оценке индексируемой  </a:t>
            </a:r>
            <a:r>
              <a:rPr lang="ru-RU" b="1" dirty="0">
                <a:solidFill>
                  <a:srgbClr val="000066"/>
                </a:solidFill>
              </a:rPr>
              <a:t>арендной платы </a:t>
            </a:r>
            <a:r>
              <a:rPr lang="ru-RU" b="1" dirty="0" smtClean="0">
                <a:solidFill>
                  <a:srgbClr val="000066"/>
                </a:solidFill>
              </a:rPr>
              <a:t>по  долгосрочным договором аренды»</a:t>
            </a:r>
            <a:endParaRPr lang="ru-RU" dirty="0">
              <a:solidFill>
                <a:srgbClr val="000066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88224" y="4365104"/>
            <a:ext cx="20162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0066"/>
                </a:solidFill>
              </a:rPr>
              <a:t>В печати, «Вопросы оценки»   2025, №2</a:t>
            </a:r>
            <a:br>
              <a:rPr lang="ru-RU" sz="1600" b="1" dirty="0" smtClean="0">
                <a:solidFill>
                  <a:srgbClr val="000066"/>
                </a:solidFill>
              </a:rPr>
            </a:br>
            <a:r>
              <a:rPr lang="ru-RU" sz="1600" b="1" dirty="0" smtClean="0">
                <a:solidFill>
                  <a:srgbClr val="000066"/>
                </a:solidFill>
              </a:rPr>
              <a:t>ждем в июне </a:t>
            </a:r>
            <a:endParaRPr lang="ru-RU" sz="1600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521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8"/>
            <a:ext cx="604867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3.  </a:t>
            </a:r>
            <a:r>
              <a:rPr lang="ru-RU" b="1" dirty="0" smtClean="0"/>
              <a:t>А.В. Савельев</a:t>
            </a:r>
            <a:r>
              <a:rPr lang="ru-RU" dirty="0" smtClean="0"/>
              <a:t> </a:t>
            </a:r>
          </a:p>
          <a:p>
            <a:r>
              <a:rPr lang="ru-RU" b="1" dirty="0" smtClean="0"/>
              <a:t>«Прогнозирование ожидаемой инфляции с использованием данных российского фондового рынка»   2025 г.</a:t>
            </a:r>
            <a:endParaRPr lang="ru-RU" dirty="0" smtClean="0"/>
          </a:p>
          <a:p>
            <a:r>
              <a:rPr lang="ru-RU" sz="1400" b="1" u="sng" dirty="0" smtClean="0">
                <a:hlinkClick r:id="rId2"/>
              </a:rPr>
              <a:t>http://sroroo.ru/upload/iblock/8da/Prognozirovanie-ozhidaemoy-inflyatsii-s-ispolzovaniem-dannykh-rossiyskogo-fondovogo-rynka.pdf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420888"/>
            <a:ext cx="6048671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ea typeface="Calibri"/>
                <a:cs typeface="Times New Roman"/>
              </a:rPr>
              <a:t>4.</a:t>
            </a:r>
            <a:r>
              <a:rPr lang="ru-RU" sz="1600" b="1" dirty="0" smtClean="0"/>
              <a:t>  </a:t>
            </a:r>
            <a:r>
              <a:rPr lang="ru-RU" b="1" dirty="0" smtClean="0"/>
              <a:t>Н.П. Баринов </a:t>
            </a:r>
            <a:endParaRPr lang="ru-RU" dirty="0" smtClean="0"/>
          </a:p>
          <a:p>
            <a:r>
              <a:rPr lang="ru-RU" b="1" dirty="0" smtClean="0"/>
              <a:t>«Об оценке рыночной арендной платы и стоимости прав, связанных с договором аренды земельного участка»   2018 г.</a:t>
            </a:r>
            <a:endParaRPr lang="ru-RU" dirty="0" smtClean="0"/>
          </a:p>
          <a:p>
            <a:r>
              <a:rPr lang="ru-RU" sz="1400" b="1" u="sng" dirty="0" smtClean="0">
                <a:hlinkClick r:id="rId3"/>
              </a:rPr>
              <a:t>https://www.avg.ru/wp-content/uploads/2018/10/2018_IOvRF_6_RAP-za-ZU.pdf</a:t>
            </a:r>
            <a:r>
              <a:rPr lang="ru-RU" sz="1400" b="1" dirty="0" smtClean="0"/>
              <a:t> </a:t>
            </a:r>
            <a:r>
              <a:rPr lang="ru-RU" sz="1400" b="1" dirty="0" smtClean="0">
                <a:ea typeface="Calibri"/>
                <a:cs typeface="Times New Roman"/>
              </a:rPr>
              <a:t>  </a:t>
            </a:r>
            <a:endParaRPr lang="ru-RU" sz="1400" dirty="0"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4509120"/>
            <a:ext cx="6017803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600" b="1" dirty="0" smtClean="0"/>
              <a:t>5.</a:t>
            </a:r>
            <a:r>
              <a:rPr lang="ru-RU" sz="1600" b="1" dirty="0" smtClean="0">
                <a:ea typeface="Calibri"/>
                <a:cs typeface="Times New Roman"/>
              </a:rPr>
              <a:t> </a:t>
            </a:r>
            <a:r>
              <a:rPr lang="ru-RU" b="1" dirty="0" smtClean="0">
                <a:ea typeface="Calibri"/>
                <a:cs typeface="Times New Roman"/>
              </a:rPr>
              <a:t>Н.П. Баринов, М.М. Русанов</a:t>
            </a:r>
            <a:endParaRPr lang="ru-RU" dirty="0" smtClean="0"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b="1" dirty="0" smtClean="0">
                <a:ea typeface="Calibri"/>
                <a:cs typeface="Times New Roman"/>
              </a:rPr>
              <a:t>«Уточненные соотношения для оценки рыночной арендной платы за пользование земельным участком»   2019 г.</a:t>
            </a:r>
            <a:endParaRPr lang="ru-RU" dirty="0" smtClean="0"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400" b="1" u="sng" dirty="0" smtClean="0">
                <a:solidFill>
                  <a:srgbClr val="0000FF"/>
                </a:solidFill>
                <a:ea typeface="Calibri"/>
                <a:cs typeface="Times New Roman"/>
                <a:hlinkClick r:id="rId4"/>
              </a:rPr>
              <a:t>https://www.avg.ru/wp-content/uploads/2023/01/2019_IOvRF_7214_Utochnennye-sootnosheniya-dlya-otsenki-rynochnoy-AP-za-polzovanie-ZU.pdf</a:t>
            </a:r>
            <a:r>
              <a:rPr lang="ru-RU" sz="1400" b="1" dirty="0" smtClean="0">
                <a:ea typeface="Calibri"/>
                <a:cs typeface="Times New Roman"/>
              </a:rPr>
              <a:t> </a:t>
            </a:r>
            <a:endParaRPr lang="ru-RU" sz="1400" dirty="0" smtClean="0">
              <a:ea typeface="Calibri"/>
              <a:cs typeface="Times New Roman"/>
            </a:endParaRPr>
          </a:p>
          <a:p>
            <a:r>
              <a:rPr lang="ru-RU" sz="1600" b="1" dirty="0" smtClean="0"/>
              <a:t>  </a:t>
            </a:r>
            <a:endParaRPr lang="ru-RU" sz="16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509120"/>
            <a:ext cx="1798637" cy="174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32656"/>
            <a:ext cx="1689100" cy="163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Рисунок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660232" y="2348880"/>
            <a:ext cx="1799590" cy="178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9739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2420888"/>
            <a:ext cx="84249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0066"/>
                </a:solidFill>
                <a:ea typeface="Calibri"/>
                <a:cs typeface="Times New Roman"/>
              </a:rPr>
              <a:t>Спасибо за внимание</a:t>
            </a:r>
          </a:p>
          <a:p>
            <a:pPr algn="ctr"/>
            <a:endParaRPr lang="ru-RU" sz="3200" b="1" dirty="0" smtClean="0">
              <a:solidFill>
                <a:srgbClr val="000066"/>
              </a:solidFill>
              <a:ea typeface="Calibri"/>
              <a:cs typeface="Times New Roman"/>
            </a:endParaRPr>
          </a:p>
          <a:p>
            <a:pPr algn="ctr"/>
            <a:r>
              <a:rPr lang="ru-RU" sz="3200" b="1" dirty="0" smtClean="0">
                <a:solidFill>
                  <a:srgbClr val="000066"/>
                </a:solidFill>
                <a:ea typeface="Calibri"/>
                <a:cs typeface="Times New Roman"/>
              </a:rPr>
              <a:t>Приглашаю к дискуссии</a:t>
            </a:r>
          </a:p>
          <a:p>
            <a:pPr algn="ctr"/>
            <a:endParaRPr lang="ru-RU" sz="3200" b="1" dirty="0" smtClean="0">
              <a:solidFill>
                <a:srgbClr val="000066"/>
              </a:solidFill>
              <a:ea typeface="Calibri"/>
              <a:cs typeface="Times New Roman"/>
            </a:endParaRPr>
          </a:p>
          <a:p>
            <a:pPr algn="ctr"/>
            <a:endParaRPr lang="ru-RU" sz="3200" b="1" dirty="0" smtClean="0">
              <a:solidFill>
                <a:srgbClr val="000066"/>
              </a:solidFill>
              <a:ea typeface="Calibri"/>
              <a:cs typeface="Times New Roman"/>
            </a:endParaRPr>
          </a:p>
          <a:p>
            <a:r>
              <a:rPr lang="ru-RU" sz="2000" b="1" dirty="0" smtClean="0">
                <a:solidFill>
                  <a:srgbClr val="000066"/>
                </a:solidFill>
                <a:ea typeface="Calibri"/>
                <a:cs typeface="Times New Roman"/>
              </a:rPr>
              <a:t>Николай Баринов    +7 921 941 9037</a:t>
            </a:r>
            <a:r>
              <a:rPr lang="en-US" sz="2000" b="1" dirty="0" smtClean="0">
                <a:solidFill>
                  <a:srgbClr val="000066"/>
                </a:solidFill>
                <a:ea typeface="Calibri"/>
                <a:cs typeface="Times New Roman"/>
              </a:rPr>
              <a:t>     </a:t>
            </a:r>
            <a:r>
              <a:rPr lang="en-US" sz="2000" b="1" dirty="0" smtClean="0">
                <a:ea typeface="Calibri"/>
                <a:cs typeface="Times New Roman"/>
              </a:rPr>
              <a:t>  </a:t>
            </a:r>
            <a:r>
              <a:rPr lang="en-US" sz="2000" b="1" dirty="0" smtClean="0">
                <a:ea typeface="Calibri"/>
                <a:cs typeface="Times New Roman"/>
                <a:hlinkClick r:id="rId2"/>
              </a:rPr>
              <a:t>n.barinov@bk.ru</a:t>
            </a:r>
            <a:r>
              <a:rPr lang="en-US" sz="2000" b="1" dirty="0" smtClean="0">
                <a:ea typeface="Calibri"/>
                <a:cs typeface="Times New Roman"/>
              </a:rPr>
              <a:t>         </a:t>
            </a:r>
            <a:r>
              <a:rPr lang="en-US" sz="2000" b="1" dirty="0" smtClean="0">
                <a:ea typeface="Calibri"/>
                <a:cs typeface="Times New Roman"/>
                <a:hlinkClick r:id="rId3"/>
              </a:rPr>
              <a:t>www.avg.ru</a:t>
            </a:r>
            <a:r>
              <a:rPr lang="ru-RU" sz="2000" b="1" dirty="0" smtClean="0">
                <a:ea typeface="Calibri"/>
                <a:cs typeface="Times New Roman"/>
              </a:rPr>
              <a:t>   </a:t>
            </a:r>
            <a:endParaRPr lang="ru-RU" sz="2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739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66"/>
                </a:solidFill>
              </a:rPr>
              <a:t>ВОПРОСЫ ДЛЯ ОБСУЖДЕНИЯ</a:t>
            </a:r>
            <a:endParaRPr lang="ru-RU" sz="2400" b="1" dirty="0">
              <a:solidFill>
                <a:srgbClr val="000066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836712"/>
            <a:ext cx="856895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</a:pPr>
            <a:r>
              <a:rPr lang="ru-RU" sz="2000" b="1" dirty="0" smtClean="0">
                <a:solidFill>
                  <a:srgbClr val="000066"/>
                </a:solidFill>
              </a:rPr>
              <a:t>1.  Оценка </a:t>
            </a:r>
            <a:r>
              <a:rPr lang="ru-RU" sz="2000" b="1" u="sng" dirty="0" smtClean="0">
                <a:solidFill>
                  <a:srgbClr val="000066"/>
                </a:solidFill>
              </a:rPr>
              <a:t>рыночной арендной платы </a:t>
            </a:r>
            <a:r>
              <a:rPr lang="ru-RU" sz="2000" b="1" dirty="0" smtClean="0">
                <a:solidFill>
                  <a:srgbClr val="000066"/>
                </a:solidFill>
              </a:rPr>
              <a:t>на неактивных рынках аренды </a:t>
            </a:r>
          </a:p>
          <a:p>
            <a:pPr marL="342900" indent="-342900">
              <a:lnSpc>
                <a:spcPct val="90000"/>
              </a:lnSpc>
            </a:pPr>
            <a:r>
              <a:rPr lang="ru-RU" sz="2000" b="1" dirty="0" smtClean="0">
                <a:solidFill>
                  <a:srgbClr val="000066"/>
                </a:solidFill>
              </a:rPr>
              <a:t>	методом компенсации издержек арендодателя </a:t>
            </a:r>
          </a:p>
          <a:p>
            <a:pPr>
              <a:spcBef>
                <a:spcPts val="1200"/>
              </a:spcBef>
            </a:pPr>
            <a:r>
              <a:rPr lang="ru-RU" sz="1600" b="1" dirty="0" smtClean="0">
                <a:solidFill>
                  <a:srgbClr val="000066"/>
                </a:solidFill>
              </a:rPr>
              <a:t>1.1. Особенности определения ставки текущей доходности </a:t>
            </a:r>
            <a:r>
              <a:rPr lang="en-US" sz="1600" b="1" dirty="0" smtClean="0">
                <a:solidFill>
                  <a:srgbClr val="000066"/>
                </a:solidFill>
              </a:rPr>
              <a:t>Y</a:t>
            </a:r>
            <a:r>
              <a:rPr lang="en-US" sz="1600" b="1" baseline="30000" dirty="0" smtClean="0">
                <a:solidFill>
                  <a:srgbClr val="000066"/>
                </a:solidFill>
              </a:rPr>
              <a:t>t</a:t>
            </a:r>
            <a:r>
              <a:rPr lang="ru-RU" sz="1600" b="1" i="1" baseline="30000" dirty="0" smtClean="0">
                <a:solidFill>
                  <a:srgbClr val="000066"/>
                </a:solidFill>
              </a:rPr>
              <a:t> </a:t>
            </a:r>
            <a:r>
              <a:rPr lang="en-US" sz="1600" b="1" dirty="0" smtClean="0">
                <a:solidFill>
                  <a:srgbClr val="000066"/>
                </a:solidFill>
              </a:rPr>
              <a:t> </a:t>
            </a:r>
            <a:r>
              <a:rPr lang="ru-RU" sz="1600" b="1" dirty="0" smtClean="0">
                <a:solidFill>
                  <a:srgbClr val="000066"/>
                </a:solidFill>
              </a:rPr>
              <a:t>для договоров аренды с рисками арендодателя, сопоставимых с рисками инвестирования в государственные облигации </a:t>
            </a:r>
            <a:r>
              <a:rPr lang="en-US" sz="1600" dirty="0" smtClean="0">
                <a:solidFill>
                  <a:srgbClr val="000066"/>
                </a:solidFill>
              </a:rPr>
              <a:t>[4], [5]</a:t>
            </a:r>
            <a:endParaRPr lang="ru-RU" sz="1600" b="1" dirty="0" smtClean="0">
              <a:solidFill>
                <a:srgbClr val="000066"/>
              </a:solidFill>
            </a:endParaRPr>
          </a:p>
          <a:p>
            <a:pPr>
              <a:spcBef>
                <a:spcPts val="600"/>
              </a:spcBef>
            </a:pPr>
            <a:r>
              <a:rPr lang="ru-RU" sz="1600" u="sng" dirty="0" smtClean="0">
                <a:solidFill>
                  <a:srgbClr val="000066"/>
                </a:solidFill>
              </a:rPr>
              <a:t>Проблема</a:t>
            </a:r>
            <a:r>
              <a:rPr lang="ru-RU" sz="1600" dirty="0" smtClean="0">
                <a:solidFill>
                  <a:srgbClr val="000066"/>
                </a:solidFill>
              </a:rPr>
              <a:t>: Сроки до погашения ОФЗ-ИН (≤10 лет) и ОФЗ-ПД (≤30 лет) не соответствуют срокам долгосрочных договоров аренды (до 49 лет). </a:t>
            </a:r>
          </a:p>
          <a:p>
            <a:pPr>
              <a:spcBef>
                <a:spcPts val="600"/>
              </a:spcBef>
            </a:pPr>
            <a:r>
              <a:rPr lang="ru-RU" sz="1600" b="1" dirty="0" smtClean="0">
                <a:solidFill>
                  <a:srgbClr val="000066"/>
                </a:solidFill>
              </a:rPr>
              <a:t>1.1.1 Как определять доходность к погашению ОФЗ-ПД для гипотетических сроков, превышающих сроки до погашения?  </a:t>
            </a:r>
          </a:p>
          <a:p>
            <a:pPr>
              <a:spcBef>
                <a:spcPts val="600"/>
              </a:spcBef>
            </a:pPr>
            <a:r>
              <a:rPr lang="ru-RU" sz="1600" b="1" dirty="0" smtClean="0">
                <a:solidFill>
                  <a:srgbClr val="000066"/>
                </a:solidFill>
              </a:rPr>
              <a:t>1.2.1  Как прогнозировать среднегодовую долгосрочную инфляцию для корректировки  доходности ОФЗ-ПД? </a:t>
            </a:r>
            <a:endParaRPr lang="ru-RU" sz="1600" dirty="0" smtClean="0">
              <a:solidFill>
                <a:srgbClr val="000066"/>
              </a:solidFill>
            </a:endParaRPr>
          </a:p>
          <a:p>
            <a:endParaRPr lang="ru-RU" sz="1600" dirty="0" smtClean="0">
              <a:solidFill>
                <a:srgbClr val="000066"/>
              </a:solidFill>
            </a:endParaRPr>
          </a:p>
          <a:p>
            <a:r>
              <a:rPr lang="ru-RU" sz="1600" b="1" dirty="0" smtClean="0">
                <a:solidFill>
                  <a:srgbClr val="000066"/>
                </a:solidFill>
              </a:rPr>
              <a:t>1.2.  Учет изменения базы расчета арендной платы.</a:t>
            </a:r>
            <a:endParaRPr lang="ru-RU" sz="1600" dirty="0" smtClean="0">
              <a:solidFill>
                <a:srgbClr val="000066"/>
              </a:solidFill>
            </a:endParaRPr>
          </a:p>
          <a:p>
            <a:pPr>
              <a:spcBef>
                <a:spcPts val="600"/>
              </a:spcBef>
            </a:pPr>
            <a:r>
              <a:rPr lang="ru-RU" sz="1600" dirty="0" smtClean="0">
                <a:solidFill>
                  <a:srgbClr val="000066"/>
                </a:solidFill>
              </a:rPr>
              <a:t>Модели расчета рыночной арендной платы                    используют в качестве базы расчета </a:t>
            </a:r>
            <a:r>
              <a:rPr lang="ru-RU" sz="1600" i="1" dirty="0" smtClean="0">
                <a:solidFill>
                  <a:srgbClr val="000066"/>
                </a:solidFill>
              </a:rPr>
              <a:t>рыночную стоимость </a:t>
            </a:r>
            <a:r>
              <a:rPr lang="ru-RU" sz="1600" dirty="0" smtClean="0">
                <a:solidFill>
                  <a:srgbClr val="000066"/>
                </a:solidFill>
              </a:rPr>
              <a:t>объекта.  </a:t>
            </a:r>
          </a:p>
          <a:p>
            <a:r>
              <a:rPr lang="ru-RU" sz="1600" dirty="0" smtClean="0">
                <a:solidFill>
                  <a:srgbClr val="000066"/>
                </a:solidFill>
              </a:rPr>
              <a:t>Если в качестве базы расчета используется </a:t>
            </a:r>
            <a:r>
              <a:rPr lang="ru-RU" sz="1600" i="1" dirty="0" smtClean="0">
                <a:solidFill>
                  <a:srgbClr val="000066"/>
                </a:solidFill>
              </a:rPr>
              <a:t>кадастровая стоимость </a:t>
            </a:r>
            <a:r>
              <a:rPr lang="ru-RU" sz="1600" dirty="0" smtClean="0">
                <a:solidFill>
                  <a:srgbClr val="000066"/>
                </a:solidFill>
              </a:rPr>
              <a:t>объекта:</a:t>
            </a:r>
          </a:p>
          <a:p>
            <a:pPr>
              <a:spcBef>
                <a:spcPts val="600"/>
              </a:spcBef>
            </a:pPr>
            <a:r>
              <a:rPr lang="ru-RU" sz="1600" b="1" dirty="0" smtClean="0">
                <a:solidFill>
                  <a:srgbClr val="000066"/>
                </a:solidFill>
              </a:rPr>
              <a:t>1.</a:t>
            </a:r>
            <a:r>
              <a:rPr lang="en-US" sz="1600" b="1" dirty="0" smtClean="0">
                <a:solidFill>
                  <a:srgbClr val="000066"/>
                </a:solidFill>
              </a:rPr>
              <a:t>2.1</a:t>
            </a:r>
            <a:r>
              <a:rPr lang="ru-RU" sz="1600" b="1" i="1" dirty="0" smtClean="0">
                <a:solidFill>
                  <a:srgbClr val="000066"/>
                </a:solidFill>
              </a:rPr>
              <a:t> </a:t>
            </a:r>
            <a:r>
              <a:rPr lang="en-US" sz="1600" b="1" i="1" dirty="0" smtClean="0">
                <a:solidFill>
                  <a:srgbClr val="000066"/>
                </a:solidFill>
              </a:rPr>
              <a:t> </a:t>
            </a:r>
            <a:r>
              <a:rPr lang="ru-RU" sz="1600" b="1" dirty="0" smtClean="0">
                <a:solidFill>
                  <a:srgbClr val="000066"/>
                </a:solidFill>
              </a:rPr>
              <a:t>Должны ли коэффициенты аренды различаться, например, по видам использования</a:t>
            </a:r>
            <a:r>
              <a:rPr lang="ru-RU" sz="1600" dirty="0" smtClean="0">
                <a:solidFill>
                  <a:srgbClr val="000066"/>
                </a:solidFill>
              </a:rPr>
              <a:t>, </a:t>
            </a:r>
            <a:r>
              <a:rPr lang="ru-RU" sz="1600" b="1" dirty="0" smtClean="0">
                <a:solidFill>
                  <a:srgbClr val="000066"/>
                </a:solidFill>
              </a:rPr>
              <a:t>если в кадастровой стоимости уже учтены соответствующие параметры участка?</a:t>
            </a:r>
            <a:r>
              <a:rPr lang="ru-RU" sz="1600" dirty="0" smtClean="0">
                <a:solidFill>
                  <a:srgbClr val="000066"/>
                </a:solidFill>
              </a:rPr>
              <a:t> </a:t>
            </a:r>
            <a:endParaRPr lang="ru-RU" sz="1600" b="1" dirty="0" smtClean="0">
              <a:solidFill>
                <a:srgbClr val="000066"/>
              </a:solidFill>
            </a:endParaRPr>
          </a:p>
          <a:p>
            <a:pPr>
              <a:spcBef>
                <a:spcPts val="600"/>
              </a:spcBef>
            </a:pPr>
            <a:r>
              <a:rPr lang="ru-RU" sz="1600" b="1" dirty="0" smtClean="0">
                <a:solidFill>
                  <a:srgbClr val="000066"/>
                </a:solidFill>
              </a:rPr>
              <a:t>1.2.2. Как учесть отличие среднегодовых темпов роста кадастровой и рыночной стоимостей? </a:t>
            </a:r>
            <a:endParaRPr lang="ru-RU" sz="1600" b="1" dirty="0" smtClean="0"/>
          </a:p>
        </p:txBody>
      </p:sp>
      <p:graphicFrame>
        <p:nvGraphicFramePr>
          <p:cNvPr id="5121" name="Object 1"/>
          <p:cNvGraphicFramePr>
            <a:graphicFrameLocks noChangeAspect="1"/>
          </p:cNvGraphicFramePr>
          <p:nvPr/>
        </p:nvGraphicFramePr>
        <p:xfrm>
          <a:off x="4211638" y="4545013"/>
          <a:ext cx="727075" cy="314325"/>
        </p:xfrm>
        <a:graphic>
          <a:graphicData uri="http://schemas.openxmlformats.org/presentationml/2006/ole">
            <p:oleObj spid="_x0000_s5121" name="Equation" r:id="rId3" imgW="558720" imgH="24120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69739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66"/>
                </a:solidFill>
              </a:rPr>
              <a:t>ВОПРОСЫ ДЛЯ ОБСУЖДЕНИЯ</a:t>
            </a:r>
            <a:endParaRPr lang="ru-RU" sz="2400" b="1" dirty="0">
              <a:solidFill>
                <a:srgbClr val="000066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836712"/>
            <a:ext cx="8568952" cy="567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ru-RU" sz="1600" b="1" dirty="0" smtClean="0">
                <a:solidFill>
                  <a:srgbClr val="000066"/>
                </a:solidFill>
              </a:rPr>
              <a:t>2. </a:t>
            </a:r>
            <a:r>
              <a:rPr lang="ru-RU" sz="1600" dirty="0" smtClean="0">
                <a:solidFill>
                  <a:srgbClr val="000066"/>
                </a:solidFill>
              </a:rPr>
              <a:t>Существуют «рынки» аренды с/</a:t>
            </a:r>
            <a:r>
              <a:rPr lang="ru-RU" sz="1600" dirty="0" err="1" smtClean="0">
                <a:solidFill>
                  <a:srgbClr val="000066"/>
                </a:solidFill>
              </a:rPr>
              <a:t>х</a:t>
            </a:r>
            <a:r>
              <a:rPr lang="ru-RU" sz="1600" dirty="0" smtClean="0">
                <a:solidFill>
                  <a:srgbClr val="000066"/>
                </a:solidFill>
              </a:rPr>
              <a:t>  земель в средней полосе России, рынки аренды частных квартир массовой застройки в городах в отсутствие строительства «доходных домов» и др. </a:t>
            </a:r>
          </a:p>
          <a:p>
            <a:pPr indent="-25200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1600" b="1" dirty="0" smtClean="0">
                <a:solidFill>
                  <a:srgbClr val="000066"/>
                </a:solidFill>
              </a:rPr>
              <a:t>2.1.  Являются ли эти рынки «рыночными» в смысле доходности, сопоставимой с альтернативными инвестициями?</a:t>
            </a:r>
          </a:p>
          <a:p>
            <a:pPr indent="-25200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1600" b="1" dirty="0" smtClean="0">
                <a:solidFill>
                  <a:srgbClr val="000066"/>
                </a:solidFill>
              </a:rPr>
              <a:t>2.2.  Может ли арендодатель, сдающий объект недвижимости в аренду по иным мотивам, нежели доходность альтернативных инвестиций</a:t>
            </a:r>
            <a:r>
              <a:rPr lang="ru-RU" sz="1600" dirty="0" smtClean="0">
                <a:solidFill>
                  <a:srgbClr val="000066"/>
                </a:solidFill>
              </a:rPr>
              <a:t>,</a:t>
            </a:r>
            <a:r>
              <a:rPr lang="ru-RU" sz="1600" b="1" dirty="0" smtClean="0">
                <a:solidFill>
                  <a:srgbClr val="000066"/>
                </a:solidFill>
              </a:rPr>
              <a:t> рассчитывать на эту доходность?</a:t>
            </a:r>
          </a:p>
          <a:p>
            <a:pPr indent="-25200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1600" b="1" dirty="0" smtClean="0">
                <a:solidFill>
                  <a:srgbClr val="000066"/>
                </a:solidFill>
              </a:rPr>
              <a:t>2.3. Чем отличаются  коэффициенты аренды в Справочниках оценщика от ставок капитализации как индикаторов рыночной доходности?</a:t>
            </a:r>
          </a:p>
          <a:p>
            <a:pPr indent="-144000">
              <a:lnSpc>
                <a:spcPct val="110000"/>
              </a:lnSpc>
              <a:buNone/>
            </a:pPr>
            <a:endParaRPr lang="ru-RU" sz="1600" b="1" dirty="0" smtClean="0">
              <a:solidFill>
                <a:srgbClr val="000066"/>
              </a:solidFill>
            </a:endParaRPr>
          </a:p>
          <a:p>
            <a:pPr>
              <a:lnSpc>
                <a:spcPct val="110000"/>
              </a:lnSpc>
              <a:buNone/>
            </a:pPr>
            <a:r>
              <a:rPr lang="ru-RU" sz="1600" b="1" dirty="0" smtClean="0">
                <a:solidFill>
                  <a:srgbClr val="000066"/>
                </a:solidFill>
              </a:rPr>
              <a:t>3. </a:t>
            </a:r>
            <a:r>
              <a:rPr lang="ru-RU" sz="1600" dirty="0" smtClean="0">
                <a:solidFill>
                  <a:srgbClr val="000066"/>
                </a:solidFill>
              </a:rPr>
              <a:t>Среди</a:t>
            </a:r>
            <a:r>
              <a:rPr lang="ru-RU" sz="1600" b="1" dirty="0" smtClean="0">
                <a:solidFill>
                  <a:srgbClr val="000066"/>
                </a:solidFill>
              </a:rPr>
              <a:t> </a:t>
            </a:r>
            <a:r>
              <a:rPr lang="ru-RU" sz="1600" dirty="0" smtClean="0">
                <a:solidFill>
                  <a:srgbClr val="000066"/>
                </a:solidFill>
              </a:rPr>
              <a:t>принципов определения  арендной платы за государственные и муниципальные ЗУ (ПП №582 от 16.07.2009): принцип экономической обоснованности и принцип запрета необоснованных предпочтений.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0066"/>
                </a:solidFill>
              </a:rPr>
              <a:t>Арендная плата за федеральные ЗУ, предоставляемые без проведения торгов,  ограничена уровнем 3% кадастровой стоимости.  При этом арендные ставки соседних участков, находящихся в федеральной и муниципальной собственности, могут существенно различаться. </a:t>
            </a:r>
          </a:p>
          <a:p>
            <a:pPr indent="-25200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1600" b="1" dirty="0" smtClean="0">
                <a:solidFill>
                  <a:srgbClr val="000066"/>
                </a:solidFill>
              </a:rPr>
              <a:t>3.1. Какие принципы нарушены – запрета необоснованных предпочтений или экономической обоснованности?  Или все в порядке?</a:t>
            </a:r>
          </a:p>
          <a:p>
            <a:pPr indent="-25200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1600" b="1" dirty="0" smtClean="0">
                <a:solidFill>
                  <a:srgbClr val="000066"/>
                </a:solidFill>
              </a:rPr>
              <a:t>3.2. Какая арендная плата за государственные и муниципальные ЗУ  должна рассчитываться в качестве начальной цены для проведения торгов – рыночная?  Иная? </a:t>
            </a:r>
            <a:endParaRPr lang="ru-RU" sz="1600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739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66"/>
                </a:solidFill>
              </a:rPr>
              <a:t>ВОПРОСЫ ДЛЯ ОБСУЖДЕНИЯ</a:t>
            </a:r>
            <a:endParaRPr lang="ru-RU" sz="2400" b="1" dirty="0">
              <a:solidFill>
                <a:srgbClr val="000066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1124744"/>
            <a:ext cx="806489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AutoNum type="arabicPeriod" startAt="4"/>
            </a:pPr>
            <a:r>
              <a:rPr lang="ru-RU" b="1" dirty="0" smtClean="0">
                <a:solidFill>
                  <a:srgbClr val="000066"/>
                </a:solidFill>
              </a:rPr>
              <a:t>  </a:t>
            </a:r>
            <a:r>
              <a:rPr lang="ru-RU" dirty="0" smtClean="0">
                <a:solidFill>
                  <a:srgbClr val="000066"/>
                </a:solidFill>
              </a:rPr>
              <a:t>Расчет</a:t>
            </a:r>
            <a:r>
              <a:rPr lang="ru-RU" b="1" dirty="0" smtClean="0">
                <a:solidFill>
                  <a:srgbClr val="000066"/>
                </a:solidFill>
              </a:rPr>
              <a:t> </a:t>
            </a:r>
            <a:r>
              <a:rPr lang="ru-RU" dirty="0" smtClean="0">
                <a:solidFill>
                  <a:srgbClr val="000066"/>
                </a:solidFill>
              </a:rPr>
              <a:t>ставки капитализации </a:t>
            </a:r>
            <a:r>
              <a:rPr lang="ru-RU" u="sng" dirty="0" smtClean="0">
                <a:solidFill>
                  <a:srgbClr val="000066"/>
                </a:solidFill>
              </a:rPr>
              <a:t>для оценки рыночной стоимости </a:t>
            </a:r>
            <a:r>
              <a:rPr lang="ru-RU" dirty="0" smtClean="0">
                <a:solidFill>
                  <a:srgbClr val="000066"/>
                </a:solidFill>
              </a:rPr>
              <a:t>земельного участка на основании чистого операционного дохода от сдачи его в аренду. </a:t>
            </a:r>
          </a:p>
          <a:p>
            <a:r>
              <a:rPr lang="ru-RU" dirty="0" smtClean="0">
                <a:solidFill>
                  <a:srgbClr val="000066"/>
                </a:solidFill>
              </a:rPr>
              <a:t>Имеет место противоречие между двумя (казалось бы, совершенно корректными) подходами к определению ставки капитализации.</a:t>
            </a:r>
          </a:p>
          <a:p>
            <a:pPr>
              <a:spcBef>
                <a:spcPts val="600"/>
              </a:spcBef>
            </a:pPr>
            <a:r>
              <a:rPr lang="ru-RU" dirty="0" smtClean="0">
                <a:solidFill>
                  <a:srgbClr val="000066"/>
                </a:solidFill>
              </a:rPr>
              <a:t> Методом экстракции мы получаем ставку капитализации (текущую доходность)  3-4% (например, данные по Самарской области: цена - 60 000 руб./га, арендная ставка – 2 000 руб./га, год), </a:t>
            </a:r>
          </a:p>
          <a:p>
            <a:r>
              <a:rPr lang="ru-RU" dirty="0" smtClean="0">
                <a:solidFill>
                  <a:srgbClr val="000066"/>
                </a:solidFill>
              </a:rPr>
              <a:t>что в три-четыре раза меньше, чем текущая доходность, требуемая для разумных инвестиций (с учетом доходности ОФЗ и др. альтернативных инвестиций) даже с учетом большого риска сельскохозяйственного производства. </a:t>
            </a:r>
          </a:p>
          <a:p>
            <a:pPr>
              <a:spcBef>
                <a:spcPts val="600"/>
              </a:spcBef>
            </a:pPr>
            <a:r>
              <a:rPr lang="ru-RU" b="1" dirty="0" smtClean="0">
                <a:solidFill>
                  <a:srgbClr val="000066"/>
                </a:solidFill>
              </a:rPr>
              <a:t>Как разрешить этот парадокс?</a:t>
            </a:r>
          </a:p>
          <a:p>
            <a:pPr>
              <a:spcBef>
                <a:spcPts val="600"/>
              </a:spcBef>
            </a:pPr>
            <a:r>
              <a:rPr lang="ru-RU" i="1" dirty="0" smtClean="0">
                <a:solidFill>
                  <a:srgbClr val="000066"/>
                </a:solidFill>
              </a:rPr>
              <a:t>Хотелось бы услышать мнение участников Круглого стола. </a:t>
            </a:r>
          </a:p>
          <a:p>
            <a:r>
              <a:rPr lang="ru-RU" i="1" dirty="0" smtClean="0">
                <a:solidFill>
                  <a:srgbClr val="000066"/>
                </a:solidFill>
              </a:rPr>
              <a:t>(Лейфер Л.А.)</a:t>
            </a:r>
            <a:endParaRPr lang="ru-RU" i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739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54461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600" b="1" dirty="0" smtClean="0">
                <a:solidFill>
                  <a:srgbClr val="000066"/>
                </a:solidFill>
              </a:rPr>
              <a:t>1.1.1 Доходность к погашению ОФЗ-ПД  для гипотетических сроков аренды, превышающих периоды обращения облигаций</a:t>
            </a:r>
          </a:p>
          <a:p>
            <a:pPr indent="-180000" algn="just">
              <a:buNone/>
            </a:pPr>
            <a:r>
              <a:rPr lang="ru-RU" sz="1600" dirty="0" smtClean="0">
                <a:solidFill>
                  <a:srgbClr val="000066"/>
                </a:solidFill>
              </a:rPr>
              <a:t>	</a:t>
            </a:r>
            <a:r>
              <a:rPr lang="ru-RU" sz="1500" dirty="0" smtClean="0">
                <a:solidFill>
                  <a:srgbClr val="000066"/>
                </a:solidFill>
              </a:rPr>
              <a:t>Банк России ежедневно публикует на  </a:t>
            </a:r>
            <a:r>
              <a:rPr lang="ru-RU" sz="1500" u="sng" dirty="0" smtClean="0">
                <a:hlinkClick r:id="rId2"/>
              </a:rPr>
              <a:t>https://cbr.ru/hd_base/zcyc_params/</a:t>
            </a:r>
            <a:r>
              <a:rPr lang="ru-RU" sz="1500" dirty="0" smtClean="0"/>
              <a:t> </a:t>
            </a:r>
            <a:r>
              <a:rPr lang="ru-RU" sz="1500" dirty="0" smtClean="0">
                <a:solidFill>
                  <a:srgbClr val="000066"/>
                </a:solidFill>
              </a:rPr>
              <a:t>кривую доходности к погашению (КДП) облигаций ОФЗ-ПД с различными сроками до погашения</a:t>
            </a:r>
            <a:r>
              <a:rPr lang="ru-RU" sz="1500" b="1" dirty="0" smtClean="0">
                <a:solidFill>
                  <a:srgbClr val="000066"/>
                </a:solidFill>
              </a:rPr>
              <a:t>. </a:t>
            </a:r>
            <a:r>
              <a:rPr lang="ru-RU" sz="1500" dirty="0" smtClean="0">
                <a:solidFill>
                  <a:srgbClr val="000066"/>
                </a:solidFill>
              </a:rPr>
              <a:t>По этим данным можно строить кривую </a:t>
            </a:r>
            <a:r>
              <a:rPr lang="ru-RU" sz="1500" i="1" dirty="0" smtClean="0">
                <a:solidFill>
                  <a:srgbClr val="000066"/>
                </a:solidFill>
              </a:rPr>
              <a:t>средней </a:t>
            </a:r>
            <a:r>
              <a:rPr lang="ru-RU" sz="1500" dirty="0" smtClean="0">
                <a:solidFill>
                  <a:srgbClr val="000066"/>
                </a:solidFill>
              </a:rPr>
              <a:t>доходности к погашению за предшествующий дате оценки месяц – два </a:t>
            </a:r>
            <a:r>
              <a:rPr lang="en-US" sz="1500" dirty="0" smtClean="0">
                <a:solidFill>
                  <a:srgbClr val="000066"/>
                </a:solidFill>
              </a:rPr>
              <a:t>[2]</a:t>
            </a:r>
            <a:r>
              <a:rPr lang="ru-RU" sz="1500" dirty="0" smtClean="0">
                <a:solidFill>
                  <a:srgbClr val="000066"/>
                </a:solidFill>
              </a:rPr>
              <a:t>.</a:t>
            </a:r>
          </a:p>
          <a:p>
            <a:pPr>
              <a:buNone/>
            </a:pPr>
            <a:endParaRPr lang="ru-RU" sz="16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ru-RU" sz="1600" b="1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ru-RU" sz="16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ru-RU" sz="16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ru-RU" sz="16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ru-RU" sz="16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ru-RU" sz="16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ru-RU" sz="16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ru-RU" sz="16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ru-RU" sz="16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ru-RU" sz="1600" dirty="0" smtClean="0">
              <a:solidFill>
                <a:srgbClr val="000066"/>
              </a:solidFill>
            </a:endParaRPr>
          </a:p>
          <a:p>
            <a:pPr algn="ctr">
              <a:buNone/>
            </a:pPr>
            <a:endParaRPr lang="ru-RU" sz="1600" dirty="0" smtClean="0">
              <a:solidFill>
                <a:srgbClr val="000066"/>
              </a:solidFill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0066"/>
                </a:solidFill>
              </a:rPr>
              <a:t> </a:t>
            </a:r>
            <a:r>
              <a:rPr lang="ru-RU" sz="1200" b="1" dirty="0" smtClean="0">
                <a:solidFill>
                  <a:srgbClr val="000066"/>
                </a:solidFill>
              </a:rPr>
              <a:t>Зависимость средней доходности государственных облигаций ОФЗ-ПД от срока погашения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rgbClr val="000066"/>
                </a:solidFill>
              </a:rPr>
              <a:t>по состоянию на апрель 2025 года</a:t>
            </a:r>
          </a:p>
          <a:p>
            <a:pPr algn="ctr">
              <a:spcBef>
                <a:spcPts val="0"/>
              </a:spcBef>
              <a:buNone/>
            </a:pPr>
            <a:endParaRPr lang="ru-RU" sz="1200" b="1" dirty="0" smtClean="0">
              <a:solidFill>
                <a:srgbClr val="000066"/>
              </a:solidFill>
            </a:endParaRPr>
          </a:p>
          <a:p>
            <a:pPr indent="-144000" algn="just">
              <a:spcBef>
                <a:spcPts val="600"/>
              </a:spcBef>
              <a:buNone/>
            </a:pPr>
            <a:r>
              <a:rPr lang="ru-RU" sz="1400" dirty="0" smtClean="0">
                <a:solidFill>
                  <a:srgbClr val="000066"/>
                </a:solidFill>
              </a:rPr>
              <a:t>	</a:t>
            </a:r>
            <a:r>
              <a:rPr lang="ru-RU" sz="1500" dirty="0" smtClean="0">
                <a:solidFill>
                  <a:srgbClr val="000066"/>
                </a:solidFill>
              </a:rPr>
              <a:t>Доходность при сроке до погашения, равным сроку действия договора аренды, определяем по аппроксимирующей кривой.  </a:t>
            </a:r>
          </a:p>
          <a:p>
            <a:pPr indent="-144000" algn="just">
              <a:spcBef>
                <a:spcPts val="0"/>
              </a:spcBef>
              <a:buNone/>
            </a:pPr>
            <a:r>
              <a:rPr lang="ru-RU" sz="1500" dirty="0" smtClean="0">
                <a:solidFill>
                  <a:srgbClr val="000066"/>
                </a:solidFill>
              </a:rPr>
              <a:t>	Например, для   х=</a:t>
            </a:r>
            <a:r>
              <a:rPr lang="ru-RU" sz="1500" b="1" dirty="0" smtClean="0">
                <a:solidFill>
                  <a:srgbClr val="000066"/>
                </a:solidFill>
              </a:rPr>
              <a:t>49</a:t>
            </a:r>
            <a:r>
              <a:rPr lang="ru-RU" sz="1500" dirty="0" smtClean="0">
                <a:solidFill>
                  <a:srgbClr val="000066"/>
                </a:solidFill>
              </a:rPr>
              <a:t> лет   ДКП = </a:t>
            </a:r>
            <a:r>
              <a:rPr lang="en-US" sz="1500" dirty="0" smtClean="0">
                <a:solidFill>
                  <a:srgbClr val="000066"/>
                </a:solidFill>
              </a:rPr>
              <a:t>YTM = </a:t>
            </a:r>
            <a:r>
              <a:rPr lang="en-US" sz="1500" b="1" i="1" dirty="0" smtClean="0">
                <a:solidFill>
                  <a:srgbClr val="000066"/>
                </a:solidFill>
              </a:rPr>
              <a:t>Y</a:t>
            </a:r>
            <a:r>
              <a:rPr lang="ru-RU" sz="1500" b="1" i="1" baseline="-25000" dirty="0" smtClean="0">
                <a:solidFill>
                  <a:srgbClr val="000066"/>
                </a:solidFill>
              </a:rPr>
              <a:t>ном</a:t>
            </a:r>
            <a:r>
              <a:rPr lang="ru-RU" sz="1500" b="1" dirty="0" smtClean="0">
                <a:solidFill>
                  <a:srgbClr val="000066"/>
                </a:solidFill>
              </a:rPr>
              <a:t> </a:t>
            </a:r>
            <a:r>
              <a:rPr lang="ru-RU" sz="1500" dirty="0" smtClean="0">
                <a:solidFill>
                  <a:srgbClr val="000066"/>
                </a:solidFill>
              </a:rPr>
              <a:t>= 18,488*49</a:t>
            </a:r>
            <a:r>
              <a:rPr lang="ru-RU" sz="1500" baseline="30000" dirty="0" smtClean="0">
                <a:solidFill>
                  <a:srgbClr val="000066"/>
                </a:solidFill>
              </a:rPr>
              <a:t>-0,069</a:t>
            </a:r>
            <a:r>
              <a:rPr lang="ru-RU" sz="1500" dirty="0" smtClean="0">
                <a:solidFill>
                  <a:srgbClr val="000066"/>
                </a:solidFill>
              </a:rPr>
              <a:t> = </a:t>
            </a:r>
            <a:r>
              <a:rPr lang="ru-RU" sz="1500" b="1" dirty="0" smtClean="0">
                <a:solidFill>
                  <a:srgbClr val="000066"/>
                </a:solidFill>
              </a:rPr>
              <a:t>14,13</a:t>
            </a:r>
            <a:r>
              <a:rPr lang="ru-RU" sz="1500" dirty="0" smtClean="0">
                <a:solidFill>
                  <a:srgbClr val="000066"/>
                </a:solidFill>
              </a:rPr>
              <a:t>% годовых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60846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smtClean="0">
                <a:solidFill>
                  <a:srgbClr val="000066"/>
                </a:solidFill>
              </a:rPr>
              <a:t>возможные ответы</a:t>
            </a:r>
            <a:endParaRPr lang="ru-RU" sz="2400" b="1" cap="all" dirty="0">
              <a:solidFill>
                <a:srgbClr val="000066"/>
              </a:solidFill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339752" y="2204864"/>
          <a:ext cx="4464496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54461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600" b="1" dirty="0" smtClean="0">
                <a:solidFill>
                  <a:srgbClr val="000066"/>
                </a:solidFill>
              </a:rPr>
              <a:t>1.1.2. Прогноз среднегодовой инфляции на период действия договора аренды</a:t>
            </a:r>
          </a:p>
          <a:p>
            <a:pPr>
              <a:spcBef>
                <a:spcPts val="600"/>
              </a:spcBef>
              <a:buNone/>
            </a:pPr>
            <a:r>
              <a:rPr lang="ru-RU" sz="1600" b="1" dirty="0" smtClean="0">
                <a:solidFill>
                  <a:srgbClr val="000066"/>
                </a:solidFill>
              </a:rPr>
              <a:t>	</a:t>
            </a:r>
            <a:r>
              <a:rPr lang="ru-RU" sz="1500" b="1" dirty="0" smtClean="0">
                <a:solidFill>
                  <a:srgbClr val="000066"/>
                </a:solidFill>
              </a:rPr>
              <a:t>1.1.2.1</a:t>
            </a:r>
            <a:r>
              <a:rPr lang="ru-RU" sz="1600" b="1" dirty="0" smtClean="0">
                <a:solidFill>
                  <a:srgbClr val="000066"/>
                </a:solidFill>
              </a:rPr>
              <a:t>  </a:t>
            </a:r>
            <a:r>
              <a:rPr lang="ru-RU" sz="1400" dirty="0" smtClean="0">
                <a:solidFill>
                  <a:srgbClr val="000066"/>
                </a:solidFill>
              </a:rPr>
              <a:t>Ожидаемая среднегодовая </a:t>
            </a:r>
            <a:r>
              <a:rPr lang="ru-RU" sz="1400" b="1" dirty="0" smtClean="0">
                <a:solidFill>
                  <a:srgbClr val="000066"/>
                </a:solidFill>
              </a:rPr>
              <a:t>инфляция на ближайшие 10 лет  </a:t>
            </a:r>
            <a:r>
              <a:rPr lang="ru-RU" sz="1400" dirty="0" smtClean="0">
                <a:solidFill>
                  <a:srgbClr val="000066"/>
                </a:solidFill>
              </a:rPr>
              <a:t>м.б.</a:t>
            </a:r>
            <a:r>
              <a:rPr lang="ru-RU" sz="1400" b="1" dirty="0" smtClean="0">
                <a:solidFill>
                  <a:srgbClr val="000066"/>
                </a:solidFill>
              </a:rPr>
              <a:t> </a:t>
            </a:r>
            <a:r>
              <a:rPr lang="ru-RU" sz="1400" dirty="0" smtClean="0">
                <a:solidFill>
                  <a:srgbClr val="000066"/>
                </a:solidFill>
              </a:rPr>
              <a:t>рассчитана по формуле Фишера </a:t>
            </a:r>
          </a:p>
          <a:p>
            <a:pPr algn="ctr">
              <a:spcBef>
                <a:spcPts val="600"/>
              </a:spcBef>
              <a:buNone/>
            </a:pPr>
            <a:r>
              <a:rPr lang="ru-RU" sz="1400" i="1" dirty="0" smtClean="0">
                <a:solidFill>
                  <a:srgbClr val="000066"/>
                </a:solidFill>
              </a:rPr>
              <a:t>g </a:t>
            </a:r>
            <a:r>
              <a:rPr lang="ru-RU" sz="1400" dirty="0" smtClean="0">
                <a:solidFill>
                  <a:srgbClr val="000066"/>
                </a:solidFill>
              </a:rPr>
              <a:t>= (</a:t>
            </a:r>
            <a:r>
              <a:rPr lang="ru-RU" sz="1400" i="1" dirty="0" smtClean="0">
                <a:solidFill>
                  <a:srgbClr val="000066"/>
                </a:solidFill>
              </a:rPr>
              <a:t>Y</a:t>
            </a:r>
            <a:r>
              <a:rPr lang="ru-RU" sz="1400" i="1" baseline="-25000" dirty="0" smtClean="0">
                <a:solidFill>
                  <a:srgbClr val="000066"/>
                </a:solidFill>
              </a:rPr>
              <a:t>ном</a:t>
            </a:r>
            <a:r>
              <a:rPr lang="ru-RU" sz="1400" i="1" dirty="0" smtClean="0">
                <a:solidFill>
                  <a:srgbClr val="000066"/>
                </a:solidFill>
              </a:rPr>
              <a:t> </a:t>
            </a:r>
            <a:r>
              <a:rPr lang="ru-RU" sz="1400" dirty="0" smtClean="0">
                <a:solidFill>
                  <a:srgbClr val="000066"/>
                </a:solidFill>
              </a:rPr>
              <a:t>– </a:t>
            </a:r>
            <a:r>
              <a:rPr lang="ru-RU" sz="1400" i="1" dirty="0" smtClean="0">
                <a:solidFill>
                  <a:srgbClr val="000066"/>
                </a:solidFill>
              </a:rPr>
              <a:t>Y</a:t>
            </a:r>
            <a:r>
              <a:rPr lang="ru-RU" sz="1400" i="1" baseline="-25000" dirty="0" smtClean="0">
                <a:solidFill>
                  <a:srgbClr val="000066"/>
                </a:solidFill>
              </a:rPr>
              <a:t>реал</a:t>
            </a:r>
            <a:r>
              <a:rPr lang="ru-RU" sz="1400" dirty="0" smtClean="0">
                <a:solidFill>
                  <a:srgbClr val="000066"/>
                </a:solidFill>
              </a:rPr>
              <a:t>) / (1 + </a:t>
            </a:r>
            <a:r>
              <a:rPr lang="ru-RU" sz="1400" i="1" dirty="0" smtClean="0">
                <a:solidFill>
                  <a:srgbClr val="000066"/>
                </a:solidFill>
              </a:rPr>
              <a:t>Y</a:t>
            </a:r>
            <a:r>
              <a:rPr lang="ru-RU" sz="1400" i="1" baseline="-25000" dirty="0" smtClean="0">
                <a:solidFill>
                  <a:srgbClr val="000066"/>
                </a:solidFill>
              </a:rPr>
              <a:t>реал</a:t>
            </a:r>
            <a:r>
              <a:rPr lang="ru-RU" sz="1400" dirty="0" smtClean="0">
                <a:solidFill>
                  <a:srgbClr val="000066"/>
                </a:solidFill>
              </a:rPr>
              <a:t>)</a:t>
            </a:r>
          </a:p>
          <a:p>
            <a:pPr indent="0">
              <a:spcBef>
                <a:spcPts val="300"/>
              </a:spcBef>
              <a:buNone/>
            </a:pPr>
            <a:r>
              <a:rPr lang="ru-RU" sz="1400" dirty="0" smtClean="0">
                <a:solidFill>
                  <a:srgbClr val="000066"/>
                </a:solidFill>
              </a:rPr>
              <a:t>на базе реальной доходности десятилетних ОФЗ-ИН и  номинальной доходности</a:t>
            </a:r>
            <a:r>
              <a:rPr lang="ru-RU" sz="1500" dirty="0" smtClean="0">
                <a:solidFill>
                  <a:srgbClr val="000066"/>
                </a:solidFill>
              </a:rPr>
              <a:t> ОФЗ-ПД с близкими </a:t>
            </a:r>
            <a:r>
              <a:rPr lang="ru-RU" sz="1400" dirty="0" smtClean="0">
                <a:solidFill>
                  <a:srgbClr val="000066"/>
                </a:solidFill>
              </a:rPr>
              <a:t>сроками до погашения </a:t>
            </a:r>
            <a:r>
              <a:rPr lang="en-US" sz="1400" dirty="0" smtClean="0">
                <a:solidFill>
                  <a:srgbClr val="000066"/>
                </a:solidFill>
              </a:rPr>
              <a:t>[3]</a:t>
            </a:r>
            <a:r>
              <a:rPr lang="ru-RU" sz="1400" dirty="0" smtClean="0">
                <a:solidFill>
                  <a:srgbClr val="000066"/>
                </a:solidFill>
              </a:rPr>
              <a:t>.</a:t>
            </a:r>
            <a:r>
              <a:rPr lang="ru-RU" sz="1400" b="1" dirty="0" smtClean="0">
                <a:solidFill>
                  <a:srgbClr val="000066"/>
                </a:solidFill>
              </a:rPr>
              <a:t> </a:t>
            </a:r>
          </a:p>
          <a:p>
            <a:pPr indent="0">
              <a:buNone/>
            </a:pPr>
            <a:r>
              <a:rPr lang="ru-RU" sz="1400" dirty="0" smtClean="0">
                <a:solidFill>
                  <a:srgbClr val="000066"/>
                </a:solidFill>
              </a:rPr>
              <a:t>Выявлена зависимость ожидаемой среднегодовой инфляции на 10 предстоящих лет от средней текущей доходности  ОФЗ-ПД </a:t>
            </a:r>
            <a:r>
              <a:rPr lang="en-US" sz="1400" dirty="0" smtClean="0">
                <a:solidFill>
                  <a:srgbClr val="000066"/>
                </a:solidFill>
              </a:rPr>
              <a:t> [2]</a:t>
            </a:r>
            <a:r>
              <a:rPr lang="ru-RU" sz="1400" dirty="0" smtClean="0">
                <a:solidFill>
                  <a:srgbClr val="000066"/>
                </a:solidFill>
              </a:rPr>
              <a:t>:</a:t>
            </a:r>
          </a:p>
          <a:p>
            <a:pPr>
              <a:buNone/>
            </a:pPr>
            <a:endParaRPr lang="ru-RU" sz="16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ru-RU" sz="1600" b="1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ru-RU" sz="16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ru-RU" sz="16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ru-RU" sz="16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ru-RU" sz="16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ru-RU" sz="16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ru-RU" sz="16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ru-RU" sz="16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ru-RU" sz="1600" dirty="0" smtClean="0">
              <a:solidFill>
                <a:srgbClr val="000066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rgbClr val="000066"/>
                </a:solidFill>
              </a:rPr>
              <a:t>	</a:t>
            </a:r>
          </a:p>
          <a:p>
            <a:pPr>
              <a:lnSpc>
                <a:spcPct val="110000"/>
              </a:lnSpc>
              <a:spcBef>
                <a:spcPts val="1800"/>
              </a:spcBef>
              <a:buNone/>
            </a:pPr>
            <a:r>
              <a:rPr lang="ru-RU" sz="1400" dirty="0" smtClean="0">
                <a:solidFill>
                  <a:srgbClr val="000066"/>
                </a:solidFill>
              </a:rPr>
              <a:t>	Среднегодовую </a:t>
            </a:r>
            <a:r>
              <a:rPr lang="ru-RU" sz="1400" u="sng" dirty="0" smtClean="0">
                <a:solidFill>
                  <a:srgbClr val="000066"/>
                </a:solidFill>
              </a:rPr>
              <a:t>инфляцию на ближайшие 10 лет</a:t>
            </a:r>
            <a:r>
              <a:rPr lang="ru-RU" sz="1400" dirty="0" smtClean="0">
                <a:solidFill>
                  <a:srgbClr val="000066"/>
                </a:solidFill>
              </a:rPr>
              <a:t> определяем по выражению аппроксимирующей кривой для рассчитанной на дату оценки номинальной доходности к погашению ОФЗ-ПД.  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400" dirty="0" smtClean="0">
                <a:solidFill>
                  <a:srgbClr val="000066"/>
                </a:solidFill>
              </a:rPr>
              <a:t>	Например, для </a:t>
            </a:r>
            <a:r>
              <a:rPr lang="en-US" sz="1400" b="1" i="1" dirty="0" smtClean="0">
                <a:solidFill>
                  <a:srgbClr val="000066"/>
                </a:solidFill>
              </a:rPr>
              <a:t>Y</a:t>
            </a:r>
            <a:r>
              <a:rPr lang="ru-RU" sz="1400" b="1" i="1" baseline="-25000" dirty="0" smtClean="0">
                <a:solidFill>
                  <a:srgbClr val="000066"/>
                </a:solidFill>
              </a:rPr>
              <a:t>ном</a:t>
            </a:r>
            <a:r>
              <a:rPr lang="ru-RU" sz="1400" b="1" dirty="0" smtClean="0">
                <a:solidFill>
                  <a:srgbClr val="000066"/>
                </a:solidFill>
              </a:rPr>
              <a:t> </a:t>
            </a:r>
            <a:r>
              <a:rPr lang="ru-RU" sz="1400" dirty="0" smtClean="0">
                <a:solidFill>
                  <a:srgbClr val="000066"/>
                </a:solidFill>
              </a:rPr>
              <a:t>= </a:t>
            </a:r>
            <a:r>
              <a:rPr lang="ru-RU" sz="1400" b="1" dirty="0" smtClean="0">
                <a:solidFill>
                  <a:srgbClr val="000066"/>
                </a:solidFill>
              </a:rPr>
              <a:t>14,13</a:t>
            </a:r>
            <a:r>
              <a:rPr lang="ru-RU" sz="1400" dirty="0" smtClean="0">
                <a:solidFill>
                  <a:srgbClr val="000066"/>
                </a:solidFill>
              </a:rPr>
              <a:t>%, среднегодовая ожидаемая  участниками рынка инфляция  может быть оценена значением </a:t>
            </a:r>
            <a:r>
              <a:rPr lang="en-US" sz="1400" dirty="0" smtClean="0">
                <a:solidFill>
                  <a:srgbClr val="000066"/>
                </a:solidFill>
              </a:rPr>
              <a:t>g</a:t>
            </a:r>
            <a:r>
              <a:rPr lang="en-US" sz="1400" baseline="-25000" dirty="0" smtClean="0">
                <a:solidFill>
                  <a:srgbClr val="000066"/>
                </a:solidFill>
              </a:rPr>
              <a:t>10 </a:t>
            </a:r>
            <a:r>
              <a:rPr lang="en-US" sz="1400" dirty="0" smtClean="0">
                <a:solidFill>
                  <a:srgbClr val="000066"/>
                </a:solidFill>
              </a:rPr>
              <a:t>= </a:t>
            </a:r>
            <a:r>
              <a:rPr lang="en-US" sz="1400" b="1" dirty="0" smtClean="0">
                <a:solidFill>
                  <a:srgbClr val="000066"/>
                </a:solidFill>
              </a:rPr>
              <a:t>8,6</a:t>
            </a:r>
            <a:r>
              <a:rPr lang="en-US" sz="1400" dirty="0" smtClean="0">
                <a:solidFill>
                  <a:srgbClr val="000066"/>
                </a:solidFill>
              </a:rPr>
              <a:t>%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60846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smtClean="0">
                <a:solidFill>
                  <a:srgbClr val="000066"/>
                </a:solidFill>
              </a:rPr>
              <a:t>возможные ответы</a:t>
            </a:r>
            <a:endParaRPr lang="ru-RU" sz="2400" b="1" cap="all" dirty="0">
              <a:solidFill>
                <a:srgbClr val="000066"/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267744" y="256490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5446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600" b="1" dirty="0" smtClean="0">
                <a:solidFill>
                  <a:srgbClr val="000066"/>
                </a:solidFill>
              </a:rPr>
              <a:t>1.1.2. Прогноз среднегодовой долгосрочной инфляции на период действия договора аренды</a:t>
            </a:r>
          </a:p>
          <a:p>
            <a:pPr>
              <a:lnSpc>
                <a:spcPct val="110000"/>
              </a:lnSpc>
              <a:buNone/>
            </a:pPr>
            <a:r>
              <a:rPr lang="ru-RU" sz="1600" b="1" dirty="0" smtClean="0">
                <a:solidFill>
                  <a:srgbClr val="000066"/>
                </a:solidFill>
              </a:rPr>
              <a:t>	1.1.2.2  </a:t>
            </a:r>
            <a:r>
              <a:rPr lang="ru-RU" sz="1600" dirty="0" smtClean="0">
                <a:solidFill>
                  <a:srgbClr val="000066"/>
                </a:solidFill>
              </a:rPr>
              <a:t>Среднегодовая </a:t>
            </a:r>
            <a:r>
              <a:rPr lang="ru-RU" sz="1600" b="1" dirty="0" smtClean="0">
                <a:solidFill>
                  <a:srgbClr val="000066"/>
                </a:solidFill>
              </a:rPr>
              <a:t>инфляция на период с 11-го года до окончания действия договора </a:t>
            </a:r>
            <a:r>
              <a:rPr lang="ru-RU" sz="1600" dirty="0" smtClean="0">
                <a:solidFill>
                  <a:srgbClr val="000066"/>
                </a:solidFill>
              </a:rPr>
              <a:t>м.б.</a:t>
            </a:r>
            <a:r>
              <a:rPr lang="ru-RU" sz="1600" b="1" dirty="0" smtClean="0">
                <a:solidFill>
                  <a:srgbClr val="000066"/>
                </a:solidFill>
              </a:rPr>
              <a:t> </a:t>
            </a:r>
            <a:r>
              <a:rPr lang="ru-RU" sz="1600" dirty="0" smtClean="0">
                <a:solidFill>
                  <a:srgbClr val="000066"/>
                </a:solidFill>
              </a:rPr>
              <a:t>рассчитывается на базе таргетируемых  ЦБ РФ  (целевых)  значений с поправкой  на сложившееся в ретроспективе среднее превышение реальной инфляции над прогнозными значениями  (3,3%, см. </a:t>
            </a:r>
            <a:r>
              <a:rPr lang="en-US" sz="1600" dirty="0" smtClean="0">
                <a:solidFill>
                  <a:srgbClr val="000066"/>
                </a:solidFill>
              </a:rPr>
              <a:t>[3]</a:t>
            </a:r>
            <a:r>
              <a:rPr lang="ru-RU" sz="1600" dirty="0" smtClean="0">
                <a:solidFill>
                  <a:srgbClr val="000066"/>
                </a:solidFill>
              </a:rPr>
              <a:t>). </a:t>
            </a:r>
          </a:p>
          <a:p>
            <a:pPr indent="-36000">
              <a:lnSpc>
                <a:spcPct val="110000"/>
              </a:lnSpc>
              <a:buNone/>
            </a:pPr>
            <a:r>
              <a:rPr lang="ru-RU" sz="1600" dirty="0" smtClean="0">
                <a:solidFill>
                  <a:srgbClr val="000066"/>
                </a:solidFill>
              </a:rPr>
              <a:t>В предположении о сохранении целевого уровня инфляции 4% в обозримом будущем, среднегодовая инфляция на период с 11-го года  м.б. принята на уровне </a:t>
            </a:r>
            <a:r>
              <a:rPr lang="en-US" sz="1600" dirty="0" smtClean="0">
                <a:solidFill>
                  <a:srgbClr val="000066"/>
                </a:solidFill>
              </a:rPr>
              <a:t>g</a:t>
            </a:r>
            <a:r>
              <a:rPr lang="en-US" sz="1600" baseline="-25000" dirty="0" smtClean="0">
                <a:solidFill>
                  <a:srgbClr val="000066"/>
                </a:solidFill>
              </a:rPr>
              <a:t>1</a:t>
            </a:r>
            <a:r>
              <a:rPr lang="ru-RU" sz="1600" baseline="-25000" dirty="0" smtClean="0">
                <a:solidFill>
                  <a:srgbClr val="000066"/>
                </a:solidFill>
              </a:rPr>
              <a:t>1 </a:t>
            </a:r>
            <a:r>
              <a:rPr lang="ru-RU" sz="1600" dirty="0" smtClean="0">
                <a:solidFill>
                  <a:srgbClr val="000066"/>
                </a:solidFill>
              </a:rPr>
              <a:t>= </a:t>
            </a:r>
            <a:r>
              <a:rPr lang="ru-RU" sz="1600" b="1" dirty="0" smtClean="0">
                <a:solidFill>
                  <a:srgbClr val="000066"/>
                </a:solidFill>
              </a:rPr>
              <a:t>7,3</a:t>
            </a:r>
            <a:r>
              <a:rPr lang="ru-RU" sz="1600" dirty="0" smtClean="0">
                <a:solidFill>
                  <a:srgbClr val="000066"/>
                </a:solidFill>
              </a:rPr>
              <a:t>%.</a:t>
            </a:r>
          </a:p>
          <a:p>
            <a:pPr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rgbClr val="000066"/>
                </a:solidFill>
              </a:rPr>
              <a:t>	</a:t>
            </a:r>
          </a:p>
          <a:p>
            <a:pPr indent="-36000">
              <a:spcBef>
                <a:spcPts val="0"/>
              </a:spcBef>
              <a:buNone/>
            </a:pPr>
            <a:r>
              <a:rPr lang="ru-RU" sz="1400" dirty="0" smtClean="0">
                <a:solidFill>
                  <a:srgbClr val="000066"/>
                </a:solidFill>
              </a:rPr>
              <a:t>	</a:t>
            </a:r>
            <a:r>
              <a:rPr lang="ru-RU" sz="1400" b="1" dirty="0" smtClean="0">
                <a:solidFill>
                  <a:srgbClr val="000066"/>
                </a:solidFill>
              </a:rPr>
              <a:t>1.1.2.3</a:t>
            </a:r>
            <a:r>
              <a:rPr lang="ru-RU" sz="1400" dirty="0" smtClean="0">
                <a:solidFill>
                  <a:srgbClr val="000066"/>
                </a:solidFill>
              </a:rPr>
              <a:t> </a:t>
            </a:r>
            <a:r>
              <a:rPr lang="en-US" sz="1400" dirty="0" smtClean="0">
                <a:solidFill>
                  <a:srgbClr val="000066"/>
                </a:solidFill>
              </a:rPr>
              <a:t> </a:t>
            </a:r>
            <a:r>
              <a:rPr lang="ru-RU" sz="1600" dirty="0" smtClean="0">
                <a:solidFill>
                  <a:srgbClr val="000066"/>
                </a:solidFill>
              </a:rPr>
              <a:t>Среднегодовую </a:t>
            </a:r>
            <a:r>
              <a:rPr lang="ru-RU" sz="1600" b="1" dirty="0" smtClean="0">
                <a:solidFill>
                  <a:srgbClr val="000066"/>
                </a:solidFill>
              </a:rPr>
              <a:t>инфляцию на весь период действия договора аренды  </a:t>
            </a:r>
            <a:r>
              <a:rPr lang="ru-RU" sz="1600" dirty="0" smtClean="0">
                <a:solidFill>
                  <a:srgbClr val="000066"/>
                </a:solidFill>
              </a:rPr>
              <a:t>определяем как среднегеометрическое значение среднегодовых величин инфляции в предстоящие 10 лет и далее с 11 года до окончания срока действия договора аренды</a:t>
            </a:r>
            <a:r>
              <a:rPr lang="en-US" sz="1600" dirty="0" smtClean="0">
                <a:solidFill>
                  <a:srgbClr val="000066"/>
                </a:solidFill>
              </a:rPr>
              <a:t>:</a:t>
            </a:r>
            <a:r>
              <a:rPr lang="ru-RU" sz="1600" dirty="0" smtClean="0">
                <a:solidFill>
                  <a:srgbClr val="000066"/>
                </a:solidFill>
              </a:rPr>
              <a:t> </a:t>
            </a:r>
            <a:endParaRPr lang="en-US" sz="1600" dirty="0" smtClean="0">
              <a:solidFill>
                <a:srgbClr val="000066"/>
              </a:solidFill>
            </a:endParaRPr>
          </a:p>
          <a:p>
            <a:pPr indent="-36000">
              <a:lnSpc>
                <a:spcPct val="110000"/>
              </a:lnSpc>
              <a:spcBef>
                <a:spcPts val="0"/>
              </a:spcBef>
              <a:buNone/>
            </a:pPr>
            <a:endParaRPr lang="en-US" sz="1600" dirty="0" smtClean="0">
              <a:solidFill>
                <a:srgbClr val="000066"/>
              </a:solidFill>
            </a:endParaRPr>
          </a:p>
          <a:p>
            <a:pPr indent="-36000">
              <a:spcBef>
                <a:spcPts val="0"/>
              </a:spcBef>
              <a:buNone/>
            </a:pPr>
            <a:r>
              <a:rPr lang="en-US" sz="1600" dirty="0" smtClean="0">
                <a:solidFill>
                  <a:srgbClr val="000066"/>
                </a:solidFill>
              </a:rPr>
              <a:t>    </a:t>
            </a:r>
            <a:endParaRPr lang="ru-RU" sz="1600" dirty="0" smtClean="0">
              <a:solidFill>
                <a:srgbClr val="000066"/>
              </a:solidFill>
            </a:endParaRPr>
          </a:p>
          <a:p>
            <a:pPr indent="-36000">
              <a:spcBef>
                <a:spcPts val="600"/>
              </a:spcBef>
              <a:buNone/>
            </a:pPr>
            <a:r>
              <a:rPr lang="ru-RU" sz="1600" dirty="0" smtClean="0">
                <a:solidFill>
                  <a:srgbClr val="000066"/>
                </a:solidFill>
              </a:rPr>
              <a:t>Например, при сроке действия договора аренды 49 лет, для полученных среднегодовых значений инфляции  </a:t>
            </a:r>
            <a:r>
              <a:rPr lang="en-US" sz="1600" b="1" dirty="0" smtClean="0">
                <a:solidFill>
                  <a:srgbClr val="000066"/>
                </a:solidFill>
              </a:rPr>
              <a:t>g</a:t>
            </a:r>
            <a:r>
              <a:rPr lang="en-US" sz="1600" b="1" baseline="-25000" dirty="0" smtClean="0">
                <a:solidFill>
                  <a:srgbClr val="000066"/>
                </a:solidFill>
              </a:rPr>
              <a:t>10</a:t>
            </a:r>
            <a:r>
              <a:rPr lang="en-US" sz="1600" baseline="-25000" dirty="0" smtClean="0">
                <a:solidFill>
                  <a:srgbClr val="000066"/>
                </a:solidFill>
              </a:rPr>
              <a:t> </a:t>
            </a:r>
            <a:r>
              <a:rPr lang="en-US" sz="1600" dirty="0" smtClean="0">
                <a:solidFill>
                  <a:srgbClr val="000066"/>
                </a:solidFill>
              </a:rPr>
              <a:t>= </a:t>
            </a:r>
            <a:r>
              <a:rPr lang="en-US" sz="1600" b="1" dirty="0" smtClean="0">
                <a:solidFill>
                  <a:srgbClr val="000066"/>
                </a:solidFill>
              </a:rPr>
              <a:t>8,6</a:t>
            </a:r>
            <a:r>
              <a:rPr lang="en-US" sz="1600" dirty="0" smtClean="0">
                <a:solidFill>
                  <a:srgbClr val="000066"/>
                </a:solidFill>
              </a:rPr>
              <a:t>%</a:t>
            </a:r>
            <a:r>
              <a:rPr lang="ru-RU" sz="1600" dirty="0" smtClean="0">
                <a:solidFill>
                  <a:srgbClr val="000066"/>
                </a:solidFill>
              </a:rPr>
              <a:t>  и  </a:t>
            </a:r>
            <a:r>
              <a:rPr lang="en-US" sz="1600" b="1" dirty="0" smtClean="0">
                <a:solidFill>
                  <a:srgbClr val="000066"/>
                </a:solidFill>
              </a:rPr>
              <a:t>g</a:t>
            </a:r>
            <a:r>
              <a:rPr lang="en-US" sz="1600" b="1" baseline="-25000" dirty="0" smtClean="0">
                <a:solidFill>
                  <a:srgbClr val="000066"/>
                </a:solidFill>
              </a:rPr>
              <a:t>1</a:t>
            </a:r>
            <a:r>
              <a:rPr lang="ru-RU" sz="1600" b="1" baseline="-25000" dirty="0" smtClean="0">
                <a:solidFill>
                  <a:srgbClr val="000066"/>
                </a:solidFill>
              </a:rPr>
              <a:t>1-49 </a:t>
            </a:r>
            <a:r>
              <a:rPr lang="ru-RU" sz="1600" dirty="0" smtClean="0">
                <a:solidFill>
                  <a:srgbClr val="000066"/>
                </a:solidFill>
              </a:rPr>
              <a:t>= </a:t>
            </a:r>
            <a:r>
              <a:rPr lang="ru-RU" sz="1600" b="1" dirty="0" smtClean="0">
                <a:solidFill>
                  <a:srgbClr val="000066"/>
                </a:solidFill>
              </a:rPr>
              <a:t>7,3</a:t>
            </a:r>
            <a:r>
              <a:rPr lang="ru-RU" sz="1600" dirty="0" smtClean="0">
                <a:solidFill>
                  <a:srgbClr val="000066"/>
                </a:solidFill>
              </a:rPr>
              <a:t>%, среднегодовой темп ожидаемой инфляции за весь период действия договора аренды составляет </a:t>
            </a:r>
            <a:r>
              <a:rPr lang="en-US" sz="1600" b="1" dirty="0" smtClean="0">
                <a:solidFill>
                  <a:srgbClr val="000066"/>
                </a:solidFill>
              </a:rPr>
              <a:t>g</a:t>
            </a:r>
            <a:r>
              <a:rPr lang="ru-RU" sz="1600" dirty="0" smtClean="0">
                <a:solidFill>
                  <a:srgbClr val="000066"/>
                </a:solidFill>
              </a:rPr>
              <a:t> = </a:t>
            </a:r>
            <a:r>
              <a:rPr lang="ru-RU" sz="1600" b="1" dirty="0" smtClean="0">
                <a:solidFill>
                  <a:srgbClr val="000066"/>
                </a:solidFill>
              </a:rPr>
              <a:t>7,56</a:t>
            </a:r>
            <a:r>
              <a:rPr lang="ru-RU" sz="1600" dirty="0" smtClean="0">
                <a:solidFill>
                  <a:srgbClr val="000066"/>
                </a:solidFill>
              </a:rPr>
              <a:t>%</a:t>
            </a:r>
          </a:p>
          <a:p>
            <a:pPr indent="-36000">
              <a:spcBef>
                <a:spcPts val="0"/>
              </a:spcBef>
              <a:buNone/>
            </a:pPr>
            <a:endParaRPr lang="ru-RU" sz="1600" dirty="0" smtClean="0">
              <a:solidFill>
                <a:srgbClr val="000066"/>
              </a:solidFill>
            </a:endParaRPr>
          </a:p>
          <a:p>
            <a:pPr indent="-36000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0066"/>
                </a:solidFill>
              </a:rPr>
              <a:t>Согласно </a:t>
            </a:r>
            <a:r>
              <a:rPr lang="en-US" sz="1600" dirty="0" smtClean="0">
                <a:solidFill>
                  <a:srgbClr val="000066"/>
                </a:solidFill>
              </a:rPr>
              <a:t>[5] </a:t>
            </a:r>
            <a:r>
              <a:rPr lang="ru-RU" sz="1600" dirty="0" smtClean="0">
                <a:solidFill>
                  <a:srgbClr val="000066"/>
                </a:solidFill>
              </a:rPr>
              <a:t>ставка текущей доходности </a:t>
            </a:r>
            <a:r>
              <a:rPr lang="en-US" sz="1600" b="1" dirty="0" smtClean="0">
                <a:solidFill>
                  <a:srgbClr val="000066"/>
                </a:solidFill>
              </a:rPr>
              <a:t>Y</a:t>
            </a:r>
            <a:r>
              <a:rPr lang="en-US" sz="1600" b="1" baseline="30000" dirty="0" smtClean="0">
                <a:solidFill>
                  <a:srgbClr val="000066"/>
                </a:solidFill>
              </a:rPr>
              <a:t>t</a:t>
            </a:r>
            <a:r>
              <a:rPr lang="en-US" sz="1600" dirty="0" smtClean="0">
                <a:solidFill>
                  <a:srgbClr val="000066"/>
                </a:solidFill>
              </a:rPr>
              <a:t> </a:t>
            </a:r>
            <a:r>
              <a:rPr lang="ru-RU" sz="1600" dirty="0" smtClean="0">
                <a:solidFill>
                  <a:srgbClr val="000066"/>
                </a:solidFill>
              </a:rPr>
              <a:t>(</a:t>
            </a:r>
            <a:r>
              <a:rPr lang="ru-RU" sz="1600" b="1" dirty="0" smtClean="0">
                <a:solidFill>
                  <a:srgbClr val="000066"/>
                </a:solidFill>
              </a:rPr>
              <a:t>как множитель к рыночной стоимости объекта для расчета индексируемой рыночной арендной платы</a:t>
            </a:r>
            <a:r>
              <a:rPr lang="ru-RU" sz="1600" dirty="0" smtClean="0">
                <a:solidFill>
                  <a:srgbClr val="000066"/>
                </a:solidFill>
              </a:rPr>
              <a:t>) определяется разностью между доходностью к погашению, соответствующей сороку действия договора аренды </a:t>
            </a:r>
            <a:r>
              <a:rPr lang="ru-RU" sz="1600" b="1" dirty="0" smtClean="0">
                <a:solidFill>
                  <a:srgbClr val="000066"/>
                </a:solidFill>
              </a:rPr>
              <a:t>49</a:t>
            </a:r>
            <a:r>
              <a:rPr lang="ru-RU" sz="1600" dirty="0" smtClean="0">
                <a:solidFill>
                  <a:srgbClr val="000066"/>
                </a:solidFill>
              </a:rPr>
              <a:t> лет  </a:t>
            </a:r>
            <a:r>
              <a:rPr lang="en-US" sz="1600" b="1" i="1" dirty="0" smtClean="0">
                <a:solidFill>
                  <a:srgbClr val="000066"/>
                </a:solidFill>
              </a:rPr>
              <a:t>Y</a:t>
            </a:r>
            <a:r>
              <a:rPr lang="ru-RU" sz="1600" b="1" i="1" baseline="-25000" dirty="0" smtClean="0">
                <a:solidFill>
                  <a:srgbClr val="000066"/>
                </a:solidFill>
              </a:rPr>
              <a:t>ном</a:t>
            </a:r>
            <a:r>
              <a:rPr lang="ru-RU" sz="1600" b="1" dirty="0" smtClean="0">
                <a:solidFill>
                  <a:srgbClr val="000066"/>
                </a:solidFill>
              </a:rPr>
              <a:t> </a:t>
            </a:r>
            <a:r>
              <a:rPr lang="ru-RU" sz="1600" dirty="0" smtClean="0">
                <a:solidFill>
                  <a:srgbClr val="000066"/>
                </a:solidFill>
              </a:rPr>
              <a:t>= </a:t>
            </a:r>
            <a:r>
              <a:rPr lang="ru-RU" sz="1600" b="1" dirty="0" smtClean="0">
                <a:solidFill>
                  <a:srgbClr val="000066"/>
                </a:solidFill>
              </a:rPr>
              <a:t>14,13</a:t>
            </a:r>
            <a:r>
              <a:rPr lang="ru-RU" sz="1600" dirty="0" smtClean="0">
                <a:solidFill>
                  <a:srgbClr val="000066"/>
                </a:solidFill>
              </a:rPr>
              <a:t>%, и среднегодового темпа индексации </a:t>
            </a:r>
            <a:r>
              <a:rPr lang="en-US" sz="1600" b="1" dirty="0" smtClean="0">
                <a:solidFill>
                  <a:srgbClr val="000066"/>
                </a:solidFill>
              </a:rPr>
              <a:t>g</a:t>
            </a:r>
            <a:r>
              <a:rPr lang="ru-RU" sz="1600" b="1" dirty="0" smtClean="0">
                <a:solidFill>
                  <a:srgbClr val="000066"/>
                </a:solidFill>
              </a:rPr>
              <a:t>. </a:t>
            </a:r>
            <a:r>
              <a:rPr lang="ru-RU" sz="1600" dirty="0" smtClean="0">
                <a:solidFill>
                  <a:srgbClr val="000066"/>
                </a:solidFill>
              </a:rPr>
              <a:t>С учетом  множителя на позиционирование арендных платежей на середину года </a:t>
            </a:r>
            <a:r>
              <a:rPr lang="en-US" sz="1600" b="1" dirty="0" smtClean="0">
                <a:solidFill>
                  <a:srgbClr val="000066"/>
                </a:solidFill>
              </a:rPr>
              <a:t>Y</a:t>
            </a:r>
            <a:r>
              <a:rPr lang="en-US" sz="1600" b="1" baseline="30000" dirty="0" smtClean="0">
                <a:solidFill>
                  <a:srgbClr val="000066"/>
                </a:solidFill>
              </a:rPr>
              <a:t>t</a:t>
            </a:r>
            <a:r>
              <a:rPr lang="en-US" sz="1600" b="1" i="1" dirty="0" smtClean="0">
                <a:solidFill>
                  <a:srgbClr val="000066"/>
                </a:solidFill>
              </a:rPr>
              <a:t> </a:t>
            </a:r>
            <a:r>
              <a:rPr lang="ru-RU" sz="1600" b="1" i="1" dirty="0" smtClean="0">
                <a:solidFill>
                  <a:srgbClr val="000066"/>
                </a:solidFill>
              </a:rPr>
              <a:t>= </a:t>
            </a:r>
            <a:r>
              <a:rPr lang="ru-RU" sz="1600" b="1" dirty="0" smtClean="0">
                <a:solidFill>
                  <a:srgbClr val="000066"/>
                </a:solidFill>
              </a:rPr>
              <a:t>6,15%</a:t>
            </a:r>
            <a:endParaRPr lang="ru-RU" sz="16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60846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smtClean="0">
                <a:solidFill>
                  <a:srgbClr val="000066"/>
                </a:solidFill>
              </a:rPr>
              <a:t>возможные ответы</a:t>
            </a:r>
            <a:endParaRPr lang="ru-RU" sz="2400" b="1" cap="all" dirty="0">
              <a:solidFill>
                <a:srgbClr val="000066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3381375" y="3884613"/>
          <a:ext cx="2292350" cy="327025"/>
        </p:xfrm>
        <a:graphic>
          <a:graphicData uri="http://schemas.openxmlformats.org/presentationml/2006/ole">
            <p:oleObj spid="_x0000_s21505" name="Equation" r:id="rId3" imgW="2133360" imgH="3045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5446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600" b="1" dirty="0" smtClean="0">
                <a:solidFill>
                  <a:srgbClr val="000066"/>
                </a:solidFill>
              </a:rPr>
              <a:t>1.2.  Учет изменения базы расчета арендной платы.</a:t>
            </a:r>
            <a:endParaRPr lang="ru-RU" sz="1600" dirty="0" smtClean="0">
              <a:solidFill>
                <a:srgbClr val="000066"/>
              </a:solidFill>
            </a:endParaRPr>
          </a:p>
          <a:p>
            <a:pPr indent="0">
              <a:buNone/>
            </a:pPr>
            <a:r>
              <a:rPr lang="ru-RU" sz="1600" dirty="0" smtClean="0"/>
              <a:t>При применении </a:t>
            </a:r>
            <a:r>
              <a:rPr lang="ru-RU" sz="1600" b="1" dirty="0" smtClean="0"/>
              <a:t>кадастровой стоимости недвижимости в качестве базы расчета</a:t>
            </a:r>
            <a:r>
              <a:rPr lang="ru-RU" sz="1600" dirty="0" smtClean="0"/>
              <a:t>, нужно учитывать, что результаты кадастровой оценки объектов могут существенно отличаться от оценок их рыночной стоимости, определенной для фактической функции использования объекта. </a:t>
            </a:r>
          </a:p>
          <a:p>
            <a:pPr indent="0">
              <a:buNone/>
            </a:pPr>
            <a:r>
              <a:rPr lang="ru-RU" sz="1600" dirty="0" smtClean="0"/>
              <a:t>Кроме того, арендная плата изменяется лишь периодически вместе с изменением кадастровой стоимости в результате ее переоценки каждые 4 года (если не применятся дополнительная индексация в период между переоценками).</a:t>
            </a:r>
          </a:p>
          <a:p>
            <a:pPr indent="0">
              <a:buNone/>
            </a:pPr>
            <a:r>
              <a:rPr lang="ru-RU" sz="1600" dirty="0" smtClean="0"/>
              <a:t>Эти особенности могут быть учтены при расчете индексируемой </a:t>
            </a:r>
            <a:r>
              <a:rPr lang="ru-RU" sz="1600" u="sng" dirty="0" smtClean="0"/>
              <a:t>рыночной арендной платы </a:t>
            </a:r>
            <a:r>
              <a:rPr lang="ru-RU" sz="1600" dirty="0" smtClean="0"/>
              <a:t>за объект недвижимости с применением ставки текущей доходности </a:t>
            </a:r>
            <a:r>
              <a:rPr lang="en-US" sz="1600" b="1" dirty="0" smtClean="0"/>
              <a:t>Y</a:t>
            </a:r>
            <a:r>
              <a:rPr lang="en-US" sz="1600" b="1" baseline="30000" dirty="0" smtClean="0"/>
              <a:t>t</a:t>
            </a:r>
            <a:r>
              <a:rPr lang="en-US" sz="1600" b="1" i="1" baseline="30000" dirty="0" smtClean="0"/>
              <a:t> </a:t>
            </a:r>
            <a:r>
              <a:rPr lang="ru-RU" sz="1600" dirty="0" smtClean="0"/>
              <a:t>, основанной на данных фондового рынка:</a:t>
            </a:r>
          </a:p>
          <a:p>
            <a:pPr>
              <a:buNone/>
            </a:pPr>
            <a:endParaRPr lang="ru-RU" sz="1600" dirty="0" smtClean="0"/>
          </a:p>
          <a:p>
            <a:pPr>
              <a:spcBef>
                <a:spcPts val="600"/>
              </a:spcBef>
              <a:buNone/>
            </a:pPr>
            <a:r>
              <a:rPr lang="en-US" sz="1600" dirty="0" smtClean="0"/>
              <a:t>	</a:t>
            </a:r>
            <a:r>
              <a:rPr lang="ru-RU" sz="1600" dirty="0" smtClean="0"/>
              <a:t>где	</a:t>
            </a:r>
            <a:r>
              <a:rPr lang="en-US" sz="1600" b="1" i="1" dirty="0" smtClean="0"/>
              <a:t>A </a:t>
            </a:r>
            <a:r>
              <a:rPr lang="ru-RU" sz="1600" b="1" dirty="0" smtClean="0"/>
              <a:t> </a:t>
            </a:r>
            <a:r>
              <a:rPr lang="en-US" sz="1600" b="1" dirty="0" smtClean="0"/>
              <a:t>    </a:t>
            </a:r>
            <a:r>
              <a:rPr lang="ru-RU" sz="1600" dirty="0" smtClean="0"/>
              <a:t>–  годовая арендная плата;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b="1" i="1" dirty="0" err="1" smtClean="0"/>
              <a:t>V</a:t>
            </a:r>
            <a:r>
              <a:rPr lang="en-US" sz="1600" b="1" i="1" baseline="-25000" dirty="0" err="1" smtClean="0"/>
              <a:t>kad</a:t>
            </a:r>
            <a:r>
              <a:rPr lang="en-US" sz="1600" b="1" i="1" baseline="-25000" dirty="0" smtClean="0"/>
              <a:t>  </a:t>
            </a:r>
            <a:r>
              <a:rPr lang="ru-RU" sz="1600" dirty="0" smtClean="0"/>
              <a:t>– кадастровая стоимость объекта;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b="1" i="1" dirty="0" smtClean="0"/>
              <a:t>Y</a:t>
            </a:r>
            <a:r>
              <a:rPr lang="en-US" sz="1600" b="1" i="1" baseline="30000" dirty="0" smtClean="0"/>
              <a:t>t </a:t>
            </a:r>
            <a:r>
              <a:rPr lang="en-US" sz="1600" baseline="30000" dirty="0" smtClean="0"/>
              <a:t>        </a:t>
            </a:r>
            <a:r>
              <a:rPr lang="ru-RU" sz="1600" dirty="0" smtClean="0"/>
              <a:t>– годовая ставка текущей доходности, определенная </a:t>
            </a:r>
            <a:r>
              <a:rPr lang="ru-RU" sz="1600" u="sng" dirty="0" smtClean="0"/>
              <a:t>для рыночной стоимости объекта</a:t>
            </a:r>
            <a:r>
              <a:rPr lang="ru-RU" sz="1600" dirty="0" smtClean="0"/>
              <a:t>;</a:t>
            </a:r>
          </a:p>
          <a:p>
            <a:pPr>
              <a:buNone/>
            </a:pPr>
            <a:r>
              <a:rPr lang="en-US" sz="1600" i="1" dirty="0" smtClean="0"/>
              <a:t>		</a:t>
            </a:r>
            <a:r>
              <a:rPr lang="en-US" sz="1600" b="1" i="1" dirty="0" smtClean="0"/>
              <a:t>k</a:t>
            </a:r>
            <a:r>
              <a:rPr lang="ru-RU" sz="1600" b="1" i="1" baseline="-25000" dirty="0" smtClean="0"/>
              <a:t>1</a:t>
            </a:r>
            <a:r>
              <a:rPr lang="ru-RU" sz="1600" i="1" baseline="-25000" dirty="0" smtClean="0"/>
              <a:t> </a:t>
            </a:r>
            <a:r>
              <a:rPr lang="ru-RU" sz="1600" i="1" dirty="0" smtClean="0"/>
              <a:t> </a:t>
            </a:r>
            <a:r>
              <a:rPr lang="ru-RU" sz="1600" dirty="0" smtClean="0"/>
              <a:t>-  коэффициент, учитывающий отклонение кадастровой стоимости объекта от 	рыночной;</a:t>
            </a:r>
            <a:endParaRPr lang="en-US" sz="1600" dirty="0" smtClean="0"/>
          </a:p>
          <a:p>
            <a:pPr>
              <a:buNone/>
            </a:pPr>
            <a:r>
              <a:rPr lang="en-US" sz="1600" i="1" dirty="0" smtClean="0"/>
              <a:t>		</a:t>
            </a:r>
            <a:r>
              <a:rPr lang="en-US" sz="1600" b="1" i="1" dirty="0" smtClean="0"/>
              <a:t>k</a:t>
            </a:r>
            <a:r>
              <a:rPr lang="ru-RU" sz="1600" b="1" i="1" baseline="-25000" dirty="0" smtClean="0"/>
              <a:t>2</a:t>
            </a:r>
            <a:r>
              <a:rPr lang="ru-RU" sz="1600" i="1" baseline="-25000" dirty="0" smtClean="0"/>
              <a:t> </a:t>
            </a:r>
            <a:r>
              <a:rPr lang="ru-RU" sz="1600" i="1" dirty="0" smtClean="0"/>
              <a:t> </a:t>
            </a:r>
            <a:r>
              <a:rPr lang="ru-RU" sz="1600" dirty="0" smtClean="0"/>
              <a:t>-  коэффициент, учитывающий снижение среднегодового темпа роста арендной платы при периодической переоценке кадастровой стоимости по сравнению с </a:t>
            </a:r>
            <a:r>
              <a:rPr lang="en-US" sz="1600" dirty="0" smtClean="0"/>
              <a:t> </a:t>
            </a:r>
            <a:r>
              <a:rPr lang="ru-RU" sz="1600" dirty="0" smtClean="0"/>
              <a:t>ежегодной индексацией</a:t>
            </a:r>
          </a:p>
          <a:p>
            <a:pPr>
              <a:buNone/>
            </a:pPr>
            <a:endParaRPr lang="ru-RU" sz="1600" dirty="0" smtClean="0"/>
          </a:p>
          <a:p>
            <a:pPr>
              <a:lnSpc>
                <a:spcPct val="110000"/>
              </a:lnSpc>
              <a:spcBef>
                <a:spcPts val="600"/>
              </a:spcBef>
              <a:buNone/>
            </a:pPr>
            <a:endParaRPr lang="ru-RU" sz="16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60846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smtClean="0">
                <a:solidFill>
                  <a:srgbClr val="000066"/>
                </a:solidFill>
              </a:rPr>
              <a:t>возможные ответы</a:t>
            </a:r>
            <a:endParaRPr lang="ru-RU" sz="2400" b="1" cap="all" dirty="0">
              <a:solidFill>
                <a:srgbClr val="000066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139952" y="3501008"/>
          <a:ext cx="1400175" cy="385763"/>
        </p:xfrm>
        <a:graphic>
          <a:graphicData uri="http://schemas.openxmlformats.org/presentationml/2006/ole">
            <p:oleObj spid="_x0000_s1026" name="Equation" r:id="rId3" imgW="876240" imgH="241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5446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600" b="1" dirty="0" smtClean="0">
                <a:solidFill>
                  <a:srgbClr val="000066"/>
                </a:solidFill>
              </a:rPr>
              <a:t>1.2.  Учет изменения базы расчета арендной платы.</a:t>
            </a:r>
            <a:endParaRPr lang="ru-RU" sz="1600" dirty="0" smtClean="0">
              <a:solidFill>
                <a:srgbClr val="000066"/>
              </a:solidFill>
            </a:endParaRPr>
          </a:p>
          <a:p>
            <a:pPr indent="0">
              <a:buNone/>
            </a:pPr>
            <a:r>
              <a:rPr lang="ru-RU" sz="1600" b="1" dirty="0" smtClean="0">
                <a:solidFill>
                  <a:srgbClr val="000066"/>
                </a:solidFill>
              </a:rPr>
              <a:t>1.2.1. Насколько могут различаться коэффициенты аренды по видам использования</a:t>
            </a:r>
            <a:r>
              <a:rPr lang="ru-RU" sz="1600" dirty="0" smtClean="0">
                <a:solidFill>
                  <a:srgbClr val="000066"/>
                </a:solidFill>
              </a:rPr>
              <a:t>, </a:t>
            </a:r>
            <a:r>
              <a:rPr lang="ru-RU" sz="1600" b="1" dirty="0" smtClean="0">
                <a:solidFill>
                  <a:srgbClr val="000066"/>
                </a:solidFill>
              </a:rPr>
              <a:t>если в кадастровой стоимости уже учтены соответствующие параметры участка?</a:t>
            </a:r>
          </a:p>
          <a:p>
            <a:pPr>
              <a:spcBef>
                <a:spcPts val="600"/>
              </a:spcBef>
              <a:buNone/>
            </a:pPr>
            <a:r>
              <a:rPr lang="ru-RU" sz="1600" b="1" dirty="0" smtClean="0">
                <a:solidFill>
                  <a:srgbClr val="000066"/>
                </a:solidFill>
              </a:rPr>
              <a:t>	</a:t>
            </a:r>
            <a:r>
              <a:rPr lang="ru-RU" sz="1600" dirty="0" smtClean="0">
                <a:solidFill>
                  <a:srgbClr val="000066"/>
                </a:solidFill>
              </a:rPr>
              <a:t>При наличии оснований для учета отклонения кадастровой стоимости объекта от его рыночной стоимости (например, при повышенной доходности объекта), экономически обоснованная величина коэффициента, учитывающего это отклонение,  определяется отношением рыночной и кадастровой стоимостей: </a:t>
            </a:r>
          </a:p>
          <a:p>
            <a:pPr indent="0">
              <a:buNone/>
            </a:pPr>
            <a:endParaRPr lang="ru-RU" sz="1600" dirty="0" smtClean="0">
              <a:solidFill>
                <a:srgbClr val="000066"/>
              </a:solidFill>
            </a:endParaRPr>
          </a:p>
          <a:p>
            <a:pPr>
              <a:spcBef>
                <a:spcPts val="600"/>
              </a:spcBef>
              <a:buNone/>
            </a:pPr>
            <a:r>
              <a:rPr lang="en-US" sz="1600" dirty="0" smtClean="0">
                <a:solidFill>
                  <a:srgbClr val="000066"/>
                </a:solidFill>
              </a:rPr>
              <a:t>	</a:t>
            </a:r>
            <a:r>
              <a:rPr lang="ru-RU" sz="1600" dirty="0" smtClean="0">
                <a:solidFill>
                  <a:srgbClr val="000066"/>
                </a:solidFill>
              </a:rPr>
              <a:t>Иные </a:t>
            </a:r>
            <a:r>
              <a:rPr lang="ru-RU" sz="1600" u="sng" dirty="0" smtClean="0">
                <a:solidFill>
                  <a:srgbClr val="000066"/>
                </a:solidFill>
              </a:rPr>
              <a:t>коэффициенты</a:t>
            </a:r>
            <a:r>
              <a:rPr lang="ru-RU" sz="1600" dirty="0" smtClean="0">
                <a:solidFill>
                  <a:srgbClr val="000066"/>
                </a:solidFill>
              </a:rPr>
              <a:t> (например, на вид разрешенного использования), </a:t>
            </a:r>
            <a:r>
              <a:rPr lang="ru-RU" sz="1600" u="sng" dirty="0" smtClean="0">
                <a:solidFill>
                  <a:srgbClr val="000066"/>
                </a:solidFill>
              </a:rPr>
              <a:t>превышающие в совокупном действии значение этого отношения, не имеют экономического обоснования</a:t>
            </a:r>
            <a:r>
              <a:rPr lang="ru-RU" sz="1600" dirty="0" smtClean="0">
                <a:solidFill>
                  <a:srgbClr val="000066"/>
                </a:solidFill>
              </a:rPr>
              <a:t> за некоторыми исключениями (повышенные ставки для опасных производств, «заградительные» ставки для нежелательных видов деятельности). </a:t>
            </a:r>
          </a:p>
          <a:p>
            <a:pPr>
              <a:spcBef>
                <a:spcPts val="1200"/>
              </a:spcBef>
              <a:buNone/>
            </a:pPr>
            <a:r>
              <a:rPr lang="ru-RU" sz="1600" b="1" dirty="0" smtClean="0">
                <a:solidFill>
                  <a:srgbClr val="000066"/>
                </a:solidFill>
              </a:rPr>
              <a:t>	1.2.2. Как учесть отличие среднегодовых темпов роста кадастровой и рыночной стоимостей?</a:t>
            </a:r>
          </a:p>
          <a:p>
            <a:pPr>
              <a:spcBef>
                <a:spcPts val="600"/>
              </a:spcBef>
              <a:buNone/>
            </a:pPr>
            <a:r>
              <a:rPr lang="ru-RU" sz="1600" b="1" dirty="0" smtClean="0">
                <a:solidFill>
                  <a:srgbClr val="000066"/>
                </a:solidFill>
              </a:rPr>
              <a:t>	</a:t>
            </a:r>
            <a:r>
              <a:rPr lang="ru-RU" sz="1600" dirty="0" smtClean="0"/>
              <a:t> </a:t>
            </a:r>
            <a:r>
              <a:rPr lang="ru-RU" sz="1600" dirty="0" smtClean="0">
                <a:solidFill>
                  <a:srgbClr val="000066"/>
                </a:solidFill>
              </a:rPr>
              <a:t>При сроках договора аренды, кратных четырехлетнему циклу проведения кадастровой оценки, и в допущении, что изменение кадастровой стоимости в начале каждого цикла  оценки равно накопленной за четыре предшествующих года инфляции, выражение для </a:t>
            </a:r>
            <a:r>
              <a:rPr lang="en-US" sz="1600" i="1" dirty="0" smtClean="0">
                <a:solidFill>
                  <a:srgbClr val="000066"/>
                </a:solidFill>
              </a:rPr>
              <a:t>k</a:t>
            </a:r>
            <a:r>
              <a:rPr lang="en-US" sz="1600" i="1" baseline="-25000" dirty="0" smtClean="0">
                <a:solidFill>
                  <a:srgbClr val="000066"/>
                </a:solidFill>
              </a:rPr>
              <a:t>2 </a:t>
            </a:r>
            <a:r>
              <a:rPr lang="ru-RU" sz="1600" i="1" baseline="-25000" dirty="0" smtClean="0">
                <a:solidFill>
                  <a:srgbClr val="000066"/>
                </a:solidFill>
              </a:rPr>
              <a:t>  </a:t>
            </a:r>
            <a:r>
              <a:rPr lang="ru-RU" sz="1600" dirty="0" smtClean="0">
                <a:solidFill>
                  <a:srgbClr val="000066"/>
                </a:solidFill>
              </a:rPr>
              <a:t>может быть записано </a:t>
            </a:r>
            <a:r>
              <a:rPr lang="en-US" sz="1600" dirty="0" smtClean="0">
                <a:solidFill>
                  <a:srgbClr val="000066"/>
                </a:solidFill>
              </a:rPr>
              <a:t>[</a:t>
            </a:r>
            <a:r>
              <a:rPr lang="ru-RU" sz="1600" dirty="0" smtClean="0">
                <a:solidFill>
                  <a:srgbClr val="000066"/>
                </a:solidFill>
              </a:rPr>
              <a:t>2</a:t>
            </a:r>
            <a:r>
              <a:rPr lang="en-US" sz="1600" dirty="0" smtClean="0">
                <a:solidFill>
                  <a:srgbClr val="000066"/>
                </a:solidFill>
              </a:rPr>
              <a:t>] </a:t>
            </a:r>
            <a:r>
              <a:rPr lang="ru-RU" sz="1600" dirty="0" smtClean="0">
                <a:solidFill>
                  <a:srgbClr val="000066"/>
                </a:solidFill>
              </a:rPr>
              <a:t> как: </a:t>
            </a:r>
          </a:p>
          <a:p>
            <a:pPr>
              <a:spcBef>
                <a:spcPts val="600"/>
              </a:spcBef>
              <a:buNone/>
            </a:pPr>
            <a:endParaRPr lang="ru-RU" sz="1400" dirty="0" smtClean="0">
              <a:solidFill>
                <a:srgbClr val="000066"/>
              </a:solidFill>
            </a:endParaRPr>
          </a:p>
          <a:p>
            <a:pPr>
              <a:spcBef>
                <a:spcPts val="600"/>
              </a:spcBef>
              <a:buNone/>
            </a:pPr>
            <a:r>
              <a:rPr lang="ru-RU" sz="1600" dirty="0" smtClean="0">
                <a:solidFill>
                  <a:srgbClr val="000066"/>
                </a:solidFill>
              </a:rPr>
              <a:t>	</a:t>
            </a:r>
          </a:p>
          <a:p>
            <a:pPr>
              <a:spcBef>
                <a:spcPts val="1200"/>
              </a:spcBef>
              <a:buNone/>
            </a:pPr>
            <a:r>
              <a:rPr lang="ru-RU" sz="1600" i="1" dirty="0" smtClean="0">
                <a:solidFill>
                  <a:srgbClr val="000066"/>
                </a:solidFill>
              </a:rPr>
              <a:t>	</a:t>
            </a:r>
            <a:r>
              <a:rPr lang="ru-RU" sz="1600" dirty="0" smtClean="0">
                <a:solidFill>
                  <a:srgbClr val="000066"/>
                </a:solidFill>
              </a:rPr>
              <a:t>В общем случае величина </a:t>
            </a:r>
            <a:r>
              <a:rPr lang="en-US" sz="1600" i="1" dirty="0" smtClean="0">
                <a:solidFill>
                  <a:srgbClr val="000066"/>
                </a:solidFill>
              </a:rPr>
              <a:t>k</a:t>
            </a:r>
            <a:r>
              <a:rPr lang="en-US" sz="1600" i="1" baseline="-25000" dirty="0" smtClean="0">
                <a:solidFill>
                  <a:srgbClr val="000066"/>
                </a:solidFill>
              </a:rPr>
              <a:t>2</a:t>
            </a:r>
            <a:r>
              <a:rPr lang="en-US" sz="1600" baseline="-25000" dirty="0" smtClean="0">
                <a:solidFill>
                  <a:srgbClr val="000066"/>
                </a:solidFill>
              </a:rPr>
              <a:t> </a:t>
            </a:r>
            <a:r>
              <a:rPr lang="ru-RU" sz="1600" dirty="0" smtClean="0">
                <a:solidFill>
                  <a:srgbClr val="000066"/>
                </a:solidFill>
              </a:rPr>
              <a:t>легко рассчитывается  с помощью инструментов </a:t>
            </a:r>
            <a:r>
              <a:rPr lang="en-US" sz="1600" dirty="0" smtClean="0">
                <a:solidFill>
                  <a:srgbClr val="000066"/>
                </a:solidFill>
              </a:rPr>
              <a:t>MS Excel</a:t>
            </a:r>
            <a:endParaRPr lang="ru-RU" sz="16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ru-RU" sz="1600" dirty="0" smtClean="0"/>
          </a:p>
          <a:p>
            <a:pPr>
              <a:lnSpc>
                <a:spcPct val="110000"/>
              </a:lnSpc>
              <a:spcBef>
                <a:spcPts val="600"/>
              </a:spcBef>
              <a:buNone/>
            </a:pPr>
            <a:endParaRPr lang="ru-RU" sz="16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60846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smtClean="0">
                <a:solidFill>
                  <a:srgbClr val="000066"/>
                </a:solidFill>
              </a:rPr>
              <a:t>возможные ответы</a:t>
            </a:r>
            <a:endParaRPr lang="ru-RU" sz="2400" b="1" cap="all" dirty="0">
              <a:solidFill>
                <a:srgbClr val="000066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3851920" y="2636912"/>
          <a:ext cx="1198562" cy="365125"/>
        </p:xfrm>
        <a:graphic>
          <a:graphicData uri="http://schemas.openxmlformats.org/presentationml/2006/ole">
            <p:oleObj spid="_x0000_s2050" name="Equation" r:id="rId3" imgW="749160" imgH="228600" progId="Equation.DSMT4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915816" y="5517232"/>
          <a:ext cx="3517900" cy="508000"/>
        </p:xfrm>
        <a:graphic>
          <a:graphicData uri="http://schemas.openxmlformats.org/presentationml/2006/ole">
            <p:oleObj spid="_x0000_s2052" name="Equation" r:id="rId4" imgW="3517560" imgH="5079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3640</TotalTime>
  <Words>739</Words>
  <Application>Microsoft Office PowerPoint</Application>
  <PresentationFormat>Экран (4:3)</PresentationFormat>
  <Paragraphs>137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Equation</vt:lpstr>
      <vt:lpstr>Слайд 1</vt:lpstr>
      <vt:lpstr>Слайд 2</vt:lpstr>
      <vt:lpstr>Слайд 3</vt:lpstr>
      <vt:lpstr>Слайд 4</vt:lpstr>
      <vt:lpstr>возможные ответы</vt:lpstr>
      <vt:lpstr>возможные ответы</vt:lpstr>
      <vt:lpstr>возможные ответы</vt:lpstr>
      <vt:lpstr>возможные ответы</vt:lpstr>
      <vt:lpstr>возможные ответы</vt:lpstr>
      <vt:lpstr>Ссылки на источники информации  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секрет</dc:creator>
  <cp:lastModifiedBy>NPB</cp:lastModifiedBy>
  <cp:revision>18</cp:revision>
  <dcterms:created xsi:type="dcterms:W3CDTF">2025-04-16T10:24:32Z</dcterms:created>
  <dcterms:modified xsi:type="dcterms:W3CDTF">2025-06-08T12:03:02Z</dcterms:modified>
</cp:coreProperties>
</file>