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65" r:id="rId4"/>
    <p:sldId id="293" r:id="rId5"/>
    <p:sldId id="271" r:id="rId6"/>
    <p:sldId id="275" r:id="rId7"/>
    <p:sldId id="296" r:id="rId8"/>
    <p:sldId id="297" r:id="rId9"/>
    <p:sldId id="278" r:id="rId10"/>
    <p:sldId id="298" r:id="rId11"/>
    <p:sldId id="299" r:id="rId12"/>
    <p:sldId id="301" r:id="rId13"/>
    <p:sldId id="302" r:id="rId14"/>
    <p:sldId id="303" r:id="rId15"/>
    <p:sldId id="304" r:id="rId16"/>
    <p:sldId id="405" r:id="rId17"/>
    <p:sldId id="414" r:id="rId18"/>
    <p:sldId id="305" r:id="rId19"/>
    <p:sldId id="300" r:id="rId20"/>
  </p:sldIdLst>
  <p:sldSz cx="18288000" cy="10287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thrax Semi-Bold" panose="020B0604020202020204" charset="0"/>
      <p:regular r:id="rId26"/>
    </p:embeddedFont>
    <p:embeddedFont>
      <p:font typeface="Conthrax SemiBold Semi-Bold" panose="020B0604020202020204" charset="0"/>
      <p:regular r:id="rId27"/>
    </p:embeddedFont>
    <p:embeddedFont>
      <p:font typeface="Lato Heavy Bold" panose="020B0604020202020204" charset="0"/>
      <p:regular r:id="rId28"/>
    </p:embeddedFont>
    <p:embeddedFont>
      <p:font typeface="Montserrat" pitchFamily="2" charset="-52"/>
      <p:regular r:id="rId29"/>
      <p:bold r:id="rId30"/>
      <p:italic r:id="rId31"/>
      <p:boldItalic r:id="rId32"/>
    </p:embeddedFont>
    <p:embeddedFont>
      <p:font typeface="Montserrat Bold" pitchFamily="2" charset="-52"/>
      <p:regular r:id="rId33"/>
      <p:bold r:id="rId34"/>
    </p:embeddedFont>
    <p:embeddedFont>
      <p:font typeface="Montserrat regular" pitchFamily="2" charset="-52"/>
      <p:regular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EA8E66-E4B2-4D8E-9BF1-D2F9FE440AB4}">
          <p14:sldIdLst>
            <p14:sldId id="256"/>
            <p14:sldId id="295"/>
            <p14:sldId id="265"/>
            <p14:sldId id="293"/>
            <p14:sldId id="271"/>
            <p14:sldId id="275"/>
            <p14:sldId id="296"/>
            <p14:sldId id="297"/>
          </p14:sldIdLst>
        </p14:section>
        <p14:section name="Раздел без заголовка" id="{4BC2FA7E-1D84-4DF0-BABC-ADBAB0BFB8AB}">
          <p14:sldIdLst>
            <p14:sldId id="278"/>
          </p14:sldIdLst>
        </p14:section>
        <p14:section name="Раздел без заголовка" id="{4DD35D52-4A8A-4731-B91B-F98EC1976379}">
          <p14:sldIdLst>
            <p14:sldId id="298"/>
            <p14:sldId id="299"/>
            <p14:sldId id="301"/>
            <p14:sldId id="302"/>
            <p14:sldId id="303"/>
            <p14:sldId id="304"/>
            <p14:sldId id="405"/>
            <p14:sldId id="414"/>
            <p14:sldId id="305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ярина Татьяна Александровна" initials="БТА" lastIdx="1" clrIdx="0">
    <p:extLst>
      <p:ext uri="{19B8F6BF-5375-455C-9EA6-DF929625EA0E}">
        <p15:presenceInfo xmlns:p15="http://schemas.microsoft.com/office/powerpoint/2012/main" userId="S-1-5-21-3933985981-2275505617-40200313-5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5D1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rina\Downloads\&#1076;&#1083;&#1103;%20&#1075;&#1088;&#1072;&#1092;&#1080;&#1082;&#1072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rina\Downloads\&#1076;&#1083;&#1103;%20&#1075;&#1088;&#1072;&#1092;&#1080;&#1082;&#107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rina\Downloads\&#1076;&#1083;&#1103;%20&#1075;&#1088;&#1072;&#1092;&#1080;&#1082;&#1072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rina\Downloads\&#1076;&#1083;&#1103;%20&#1075;&#1088;&#1072;&#1092;&#1080;&#1082;&#1072;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rina\Downloads\&#1076;&#1083;&#1103;%20&#1076;&#1080;&#1072;&#1075;&#1088;&#1072;&#1084;&#1084;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Доли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Лист1!$E$16:$E$18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Лист1!$G$10:$G$12</c:f>
              <c:numCache>
                <c:formatCode>#,##0</c:formatCode>
                <c:ptCount val="3"/>
                <c:pt idx="0">
                  <c:v>511</c:v>
                </c:pt>
                <c:pt idx="1">
                  <c:v>548</c:v>
                </c:pt>
                <c:pt idx="2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4-4476-A39F-D4CAB867DDA3}"/>
            </c:ext>
          </c:extLst>
        </c:ser>
        <c:ser>
          <c:idx val="0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Лист1!$E$16:$E$18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Лист1!$F$16:$F$18</c:f>
              <c:numCache>
                <c:formatCode>#,##0</c:formatCode>
                <c:ptCount val="3"/>
                <c:pt idx="0">
                  <c:v>8332</c:v>
                </c:pt>
                <c:pt idx="1">
                  <c:v>8362</c:v>
                </c:pt>
                <c:pt idx="2">
                  <c:v>9715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4-4476-A39F-D4CAB867D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658607344"/>
        <c:axId val="1658601520"/>
      </c:barChart>
      <c:catAx>
        <c:axId val="165860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r>
                  <a:rPr lang="ru-RU" sz="1500">
                    <a:latin typeface="Montserrat" pitchFamily="2" charset="-52"/>
                  </a:rPr>
                  <a:t>Период анализа</a:t>
                </a:r>
              </a:p>
            </c:rich>
          </c:tx>
          <c:layout>
            <c:manualLayout>
              <c:xMode val="edge"/>
              <c:yMode val="edge"/>
              <c:x val="0.82244030769963472"/>
              <c:y val="0.90654754118601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658601520"/>
        <c:crosses val="autoZero"/>
        <c:auto val="1"/>
        <c:lblAlgn val="ctr"/>
        <c:lblOffset val="100"/>
        <c:noMultiLvlLbl val="0"/>
      </c:catAx>
      <c:valAx>
        <c:axId val="1658601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r>
                  <a:rPr lang="ru-RU" sz="1500">
                    <a:latin typeface="Montserrat" pitchFamily="2" charset="-52"/>
                  </a:rPr>
                  <a:t>Количество</a:t>
                </a:r>
                <a:r>
                  <a:rPr lang="ru-RU" sz="1500" baseline="0">
                    <a:latin typeface="Montserrat" pitchFamily="2" charset="-52"/>
                  </a:rPr>
                  <a:t> сделок</a:t>
                </a:r>
                <a:endParaRPr lang="ru-RU" sz="1500">
                  <a:latin typeface="Montserrat" pitchFamily="2" charset="-52"/>
                </a:endParaRPr>
              </a:p>
            </c:rich>
          </c:tx>
          <c:layout>
            <c:manualLayout>
              <c:xMode val="edge"/>
              <c:yMode val="edge"/>
              <c:x val="9.0275493082492258E-3"/>
              <c:y val="2.67658904126738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6586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7-4C49-921C-ED982E831CB9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7-4C49-921C-ED982E831CB9}"/>
              </c:ext>
            </c:extLst>
          </c:dPt>
          <c:dLbls>
            <c:dLbl>
              <c:idx val="0"/>
              <c:layout>
                <c:manualLayout>
                  <c:x val="-7.9787406794990287E-2"/>
                  <c:y val="-0.25691738738703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7-4C49-921C-ED982E831CB9}"/>
                </c:ext>
              </c:extLst>
            </c:dLbl>
            <c:dLbl>
              <c:idx val="1"/>
              <c:layout>
                <c:manualLayout>
                  <c:x val="7.2202331740290476E-2"/>
                  <c:y val="0.16389592354445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7-4C49-921C-ED982E831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Лист1!$G$16:$H$16</c:f>
              <c:numCache>
                <c:formatCode>#,##0</c:formatCode>
                <c:ptCount val="2"/>
                <c:pt idx="0">
                  <c:v>460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87-4C49-921C-ED982E831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7683215130022"/>
          <c:y val="0.13755910165484636"/>
          <c:w val="0.70986997635933802"/>
          <c:h val="0.709869976359338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0-4D2C-AA08-9D58FEF3CC2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0-4D2C-AA08-9D58FEF3CC27}"/>
              </c:ext>
            </c:extLst>
          </c:dPt>
          <c:dLbls>
            <c:dLbl>
              <c:idx val="0"/>
              <c:layout>
                <c:manualLayout>
                  <c:x val="-1.8222501653879255E-2"/>
                  <c:y val="-0.24467220440109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0-4D2C-AA08-9D58FEF3C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Лист1!$G$17:$H$17</c:f>
              <c:numCache>
                <c:formatCode>#,##0</c:formatCode>
                <c:ptCount val="2"/>
                <c:pt idx="0">
                  <c:v>502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10-4D2C-AA08-9D58FEF3C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3-448E-9846-8B03C1D1EE53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3-448E-9846-8B03C1D1EE53}"/>
              </c:ext>
            </c:extLst>
          </c:dPt>
          <c:dLbls>
            <c:dLbl>
              <c:idx val="0"/>
              <c:layout>
                <c:manualLayout>
                  <c:x val="-7.3690424719867587E-2"/>
                  <c:y val="-0.22914840073949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3-448E-9846-8B03C1D1E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Лист1!$G$18:$H$18</c:f>
              <c:numCache>
                <c:formatCode>#,##0</c:formatCode>
                <c:ptCount val="2"/>
                <c:pt idx="0">
                  <c:v>418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23-448E-9846-8B03C1D1E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1821231398843"/>
          <c:y val="6.9444444444444448E-2"/>
          <c:w val="0.83249283406242347"/>
          <c:h val="0.78516987459900844"/>
        </c:manualLayout>
      </c:layou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xVal>
            <c:numRef>
              <c:f>Лист1!$E$27:$E$35</c:f>
              <c:numCache>
                <c:formatCode>General</c:formatCode>
                <c:ptCount val="9"/>
                <c:pt idx="0">
                  <c:v>0.95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0.4</c:v>
                </c:pt>
                <c:pt idx="6">
                  <c:v>0.2</c:v>
                </c:pt>
                <c:pt idx="7">
                  <c:v>0.1</c:v>
                </c:pt>
                <c:pt idx="8">
                  <c:v>0.01</c:v>
                </c:pt>
              </c:numCache>
            </c:numRef>
          </c:xVal>
          <c:yVal>
            <c:numRef>
              <c:f>Лист1!$F$27:$F$35</c:f>
              <c:numCache>
                <c:formatCode>General</c:formatCode>
                <c:ptCount val="9"/>
                <c:pt idx="0">
                  <c:v>0.95</c:v>
                </c:pt>
                <c:pt idx="1">
                  <c:v>0.85</c:v>
                </c:pt>
                <c:pt idx="2">
                  <c:v>0.8</c:v>
                </c:pt>
                <c:pt idx="3">
                  <c:v>0.7</c:v>
                </c:pt>
                <c:pt idx="4">
                  <c:v>0.65</c:v>
                </c:pt>
                <c:pt idx="5">
                  <c:v>0.6</c:v>
                </c:pt>
                <c:pt idx="6">
                  <c:v>0.4</c:v>
                </c:pt>
                <c:pt idx="7">
                  <c:v>0.35</c:v>
                </c:pt>
                <c:pt idx="8">
                  <c:v>0.30000000000000004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BD-4056-9B58-F9BBA03D8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790943"/>
        <c:axId val="230267471"/>
      </c:scatterChart>
      <c:valAx>
        <c:axId val="2087790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regular" panose="00000500000000000000" pitchFamily="2" charset="-52"/>
                    <a:ea typeface="+mn-ea"/>
                    <a:cs typeface="+mn-cs"/>
                  </a:defRPr>
                </a:pPr>
                <a:r>
                  <a:rPr lang="ru-RU" sz="1600"/>
                  <a:t>Размер доли</a:t>
                </a:r>
              </a:p>
            </c:rich>
          </c:tx>
          <c:layout>
            <c:manualLayout>
              <c:xMode val="edge"/>
              <c:yMode val="edge"/>
              <c:x val="0.7727974628171479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regular" panose="00000500000000000000" pitchFamily="2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regular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30267471"/>
        <c:crosses val="autoZero"/>
        <c:crossBetween val="midCat"/>
        <c:majorUnit val="0.25"/>
      </c:valAx>
      <c:valAx>
        <c:axId val="23026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 regular" panose="00000500000000000000" pitchFamily="2" charset="-52"/>
                    <a:ea typeface="+mn-ea"/>
                    <a:cs typeface="+mn-cs"/>
                  </a:defRPr>
                </a:pPr>
                <a:r>
                  <a:rPr lang="ru-RU" sz="1600"/>
                  <a:t>Поправочный коэффициент </a:t>
                </a:r>
              </a:p>
            </c:rich>
          </c:tx>
          <c:layout>
            <c:manualLayout>
              <c:xMode val="edge"/>
              <c:yMode val="edge"/>
              <c:x val="2.8156547907262491E-2"/>
              <c:y val="5.39311187797916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regular" panose="00000500000000000000" pitchFamily="2" charset="-52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2087790943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regular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4225" y="555625"/>
            <a:ext cx="4956175" cy="2787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8" y="3529472"/>
            <a:ext cx="7250853" cy="33450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4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4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54225" y="555625"/>
            <a:ext cx="4956175" cy="2787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2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5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Участники сделки могут учувствовать в сделке самостоятельно или через своих представителей, если иное не предусмотрено законодательными актами. Полномочия представителей граждан и индивидуальных предпринимателей должны быть подтверждены нотариально удостоверенной доверенностью.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 недвижимости содержит сведения и документы в отношении более чем 9 млн. зарегистрированных объектов недвижимого имущества, находящихся на территории Республики Беларусь, в том числе об их правообладателях, наличии ограничений и обременений прав, характеристиках объектов, информацию о переходах прав на объект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B3CD-F551-4CED-BD3A-9D70BC1601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6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Организована возможность просмотра статистики по количеству сделок купли-продажи бесплатно. Однако выходными данными является только количество сделок без какой-либо подробной информации. Такая информация подходит для анализа динамики рынка недвижимости по количеству сделок. Такой функцией часто пользуются крупные риэлтерские агентства для подсчёта статистики по количеству квартир. + можно заранее посмотреть, найдется ли по Вашему запросу информация при платном запросе информации.</a:t>
            </a:r>
          </a:p>
          <a:p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В целом к ресурсу на возмездной основе может подключиться любой человек или организация. Для этого организовано 3 способа получения информации.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B3CD-F551-4CED-BD3A-9D70BC1601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59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10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2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83798" cy="3423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07986" y="0"/>
            <a:ext cx="3983798" cy="3423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511175"/>
            <a:ext cx="4557713" cy="2563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9338" y="3246009"/>
            <a:ext cx="7354704" cy="30764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2018"/>
            <a:ext cx="3983798" cy="340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07986" y="6492018"/>
            <a:ext cx="3983798" cy="340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8161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2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36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40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6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1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68EE2-E5EF-441A-9246-551828E4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98" y="665507"/>
            <a:ext cx="16399667" cy="887873"/>
          </a:xfrm>
        </p:spPr>
        <p:txBody>
          <a:bodyPr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3A338-7E91-4158-838E-8A3E65FF0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032" y="2105025"/>
            <a:ext cx="16399668" cy="686990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6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9.png"/><Relationship Id="rId4" Type="http://schemas.openxmlformats.org/officeDocument/2006/relationships/image" Target="../media/image6.sv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3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11.png"/><Relationship Id="rId5" Type="http://schemas.openxmlformats.org/officeDocument/2006/relationships/image" Target="../media/image42.png"/><Relationship Id="rId1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7.jpeg"/><Relationship Id="rId7" Type="http://schemas.openxmlformats.org/officeDocument/2006/relationships/image" Target="../media/image46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image" Target="../media/image13.png"/><Relationship Id="rId4" Type="http://schemas.openxmlformats.org/officeDocument/2006/relationships/image" Target="../media/image48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sv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hart" Target="../charts/chart4.xml"/><Relationship Id="rId5" Type="http://schemas.openxmlformats.org/officeDocument/2006/relationships/image" Target="../media/image12.svg"/><Relationship Id="rId10" Type="http://schemas.openxmlformats.org/officeDocument/2006/relationships/chart" Target="../charts/chart3.xml"/><Relationship Id="rId4" Type="http://schemas.openxmlformats.org/officeDocument/2006/relationships/image" Target="../media/image11.png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0.sv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825" y="3461564"/>
            <a:ext cx="787686" cy="2626338"/>
            <a:chOff x="0" y="0"/>
            <a:chExt cx="207456" cy="691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56" cy="691710"/>
            </a:xfrm>
            <a:custGeom>
              <a:avLst/>
              <a:gdLst/>
              <a:ahLst/>
              <a:cxnLst/>
              <a:rect l="l" t="t" r="r" b="b"/>
              <a:pathLst>
                <a:path w="207456" h="691710">
                  <a:moveTo>
                    <a:pt x="0" y="0"/>
                  </a:moveTo>
                  <a:lnTo>
                    <a:pt x="207456" y="0"/>
                  </a:lnTo>
                  <a:lnTo>
                    <a:pt x="207456" y="691710"/>
                  </a:lnTo>
                  <a:lnTo>
                    <a:pt x="0" y="691710"/>
                  </a:ln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7456" cy="72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8100000">
            <a:off x="10408916" y="-7860129"/>
            <a:ext cx="7589194" cy="9537300"/>
            <a:chOff x="0" y="0"/>
            <a:chExt cx="1998800" cy="25118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98800" cy="254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8100000">
            <a:off x="9107602" y="7863243"/>
            <a:ext cx="9653057" cy="11181755"/>
            <a:chOff x="0" y="0"/>
            <a:chExt cx="2542369" cy="29449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2369" cy="2944989"/>
            </a:xfrm>
            <a:custGeom>
              <a:avLst/>
              <a:gdLst/>
              <a:ahLst/>
              <a:cxnLst/>
              <a:rect l="l" t="t" r="r" b="b"/>
              <a:pathLst>
                <a:path w="2542369" h="2944989">
                  <a:moveTo>
                    <a:pt x="0" y="0"/>
                  </a:moveTo>
                  <a:lnTo>
                    <a:pt x="2542369" y="0"/>
                  </a:lnTo>
                  <a:lnTo>
                    <a:pt x="2542369" y="2944989"/>
                  </a:lnTo>
                  <a:lnTo>
                    <a:pt x="0" y="2944989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42369" cy="2983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121545" y="329186"/>
            <a:ext cx="1552372" cy="1686001"/>
          </a:xfrm>
          <a:custGeom>
            <a:avLst/>
            <a:gdLst/>
            <a:ahLst/>
            <a:cxnLst/>
            <a:rect l="l" t="t" r="r" b="b"/>
            <a:pathLst>
              <a:path w="1552372" h="1686001">
                <a:moveTo>
                  <a:pt x="0" y="0"/>
                </a:moveTo>
                <a:lnTo>
                  <a:pt x="1552371" y="0"/>
                </a:lnTo>
                <a:lnTo>
                  <a:pt x="1552371" y="1686000"/>
                </a:lnTo>
                <a:lnTo>
                  <a:pt x="0" y="168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8100000">
            <a:off x="15336651" y="1286480"/>
            <a:ext cx="7589194" cy="9537300"/>
            <a:chOff x="0" y="0"/>
            <a:chExt cx="1998800" cy="25118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98800" cy="254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 rot="-2700000">
            <a:off x="14440896" y="1459893"/>
            <a:ext cx="8223481" cy="6846048"/>
          </a:xfrm>
          <a:custGeom>
            <a:avLst/>
            <a:gdLst/>
            <a:ahLst/>
            <a:cxnLst/>
            <a:rect l="l" t="t" r="r" b="b"/>
            <a:pathLst>
              <a:path w="8223481" h="6846048">
                <a:moveTo>
                  <a:pt x="0" y="0"/>
                </a:moveTo>
                <a:lnTo>
                  <a:pt x="8223481" y="0"/>
                </a:lnTo>
                <a:lnTo>
                  <a:pt x="8223481" y="6846048"/>
                </a:lnTo>
                <a:lnTo>
                  <a:pt x="0" y="684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65459" y="3902616"/>
            <a:ext cx="11040058" cy="196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ru-RU" sz="4000" b="1" dirty="0">
                <a:latin typeface="Montserrat" pitchFamily="2" charset="-52"/>
              </a:rPr>
              <a:t>Использование реестра цен для оценки долей в жилой недвижимости: практические примеры</a:t>
            </a:r>
            <a:endParaRPr lang="en-US" sz="40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4861" y="8743950"/>
            <a:ext cx="6990733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>
                <a:latin typeface="Montserrat" pitchFamily="2" charset="-52"/>
                <a:cs typeface="Times New Roman" panose="02020603050405020304" pitchFamily="18" charset="0"/>
              </a:rPr>
              <a:t>Боярина Татьяна Александровна</a:t>
            </a:r>
          </a:p>
          <a:p>
            <a:r>
              <a:rPr lang="ru-RU" sz="2800" dirty="0">
                <a:latin typeface="Montserrat" pitchFamily="2" charset="-52"/>
                <a:cs typeface="Times New Roman" panose="02020603050405020304" pitchFamily="18" charset="0"/>
              </a:rPr>
              <a:t>ведущий оценщик</a:t>
            </a:r>
          </a:p>
        </p:txBody>
      </p:sp>
      <p:sp>
        <p:nvSpPr>
          <p:cNvPr id="20" name="Google Shape;97;p1">
            <a:extLst>
              <a:ext uri="{FF2B5EF4-FFF2-40B4-BE49-F238E27FC236}">
                <a16:creationId xmlns:a16="http://schemas.microsoft.com/office/drawing/2014/main" id="{935464CA-FDBE-4720-BC23-26F73370DE88}"/>
              </a:ext>
            </a:extLst>
          </p:cNvPr>
          <p:cNvSpPr/>
          <p:nvPr/>
        </p:nvSpPr>
        <p:spPr>
          <a:xfrm>
            <a:off x="826663" y="723598"/>
            <a:ext cx="3368214" cy="897177"/>
          </a:xfrm>
          <a:custGeom>
            <a:avLst/>
            <a:gdLst/>
            <a:ahLst/>
            <a:cxnLst/>
            <a:rect l="l" t="t" r="r" b="b"/>
            <a:pathLst>
              <a:path w="3368214" h="897177" extrusionOk="0">
                <a:moveTo>
                  <a:pt x="0" y="0"/>
                </a:moveTo>
                <a:lnTo>
                  <a:pt x="3368214" y="0"/>
                </a:lnTo>
                <a:lnTo>
                  <a:pt x="3368214" y="897176"/>
                </a:lnTo>
                <a:lnTo>
                  <a:pt x="0" y="897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66F3E2-53F5-41B3-BB7E-DE179FA362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556547" y="404139"/>
            <a:ext cx="1643853" cy="2051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4BCE4-C864-42F3-9778-A0C5E8555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004" y="2925763"/>
            <a:ext cx="9625012" cy="6843806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3B9EB7D-6AFC-44CD-BF9B-8908982CC5D3}"/>
              </a:ext>
            </a:extLst>
          </p:cNvPr>
          <p:cNvSpPr txBox="1"/>
          <p:nvPr/>
        </p:nvSpPr>
        <p:spPr>
          <a:xfrm>
            <a:off x="4571999" y="875702"/>
            <a:ext cx="12159453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6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ru-RU" sz="26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одержит информацию </a:t>
            </a:r>
            <a:r>
              <a:rPr lang="ru-RU" sz="2600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о ценах </a:t>
            </a:r>
            <a:r>
              <a:rPr lang="ru-RU" sz="26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на земельные участки и объекты недвижимого имущества, расположенные на этих участках, зафиксированные на момент совершения </a:t>
            </a:r>
            <a:r>
              <a:rPr lang="ru-RU" sz="2600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сделок купли-продажи</a:t>
            </a:r>
            <a:endParaRPr lang="en-US" sz="26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537E14DF-4F9C-452C-96E9-066C62339E0B}"/>
              </a:ext>
            </a:extLst>
          </p:cNvPr>
          <p:cNvSpPr/>
          <p:nvPr/>
        </p:nvSpPr>
        <p:spPr>
          <a:xfrm>
            <a:off x="12192000" y="33147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3604919" h="2153939">
                <a:moveTo>
                  <a:pt x="0" y="0"/>
                </a:moveTo>
                <a:lnTo>
                  <a:pt x="3604919" y="0"/>
                </a:lnTo>
                <a:lnTo>
                  <a:pt x="3604919" y="2153939"/>
                </a:lnTo>
                <a:lnTo>
                  <a:pt x="0" y="2153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3884" b="-1"/>
            </a:stretch>
          </a:blipFill>
        </p:spPr>
        <p:txBody>
          <a:bodyPr/>
          <a:lstStyle/>
          <a:p>
            <a:endParaRPr lang="ru-BY" dirty="0"/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F44931ED-4753-44D9-A30F-6F9347A32272}"/>
              </a:ext>
            </a:extLst>
          </p:cNvPr>
          <p:cNvSpPr txBox="1"/>
          <p:nvPr/>
        </p:nvSpPr>
        <p:spPr>
          <a:xfrm>
            <a:off x="11963400" y="5188300"/>
            <a:ext cx="2503142" cy="75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капитальные строения и изолированные помещения</a:t>
            </a:r>
            <a:endParaRPr lang="en-US"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9F0C89BF-4CCA-4A94-B6B3-3B7E55CB9FDA}"/>
              </a:ext>
            </a:extLst>
          </p:cNvPr>
          <p:cNvSpPr txBox="1"/>
          <p:nvPr/>
        </p:nvSpPr>
        <p:spPr>
          <a:xfrm>
            <a:off x="15078171" y="5270711"/>
            <a:ext cx="159901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земельные участки</a:t>
            </a:r>
            <a:endParaRPr lang="en-US" sz="1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427E29-0EAB-4794-9BDF-07C70546D8B8}"/>
              </a:ext>
            </a:extLst>
          </p:cNvPr>
          <p:cNvSpPr/>
          <p:nvPr/>
        </p:nvSpPr>
        <p:spPr>
          <a:xfrm>
            <a:off x="11734800" y="6795734"/>
            <a:ext cx="5743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Пользователи: государственные органы, оценочные компании, риэлтерские агентства, банки, физические лица </a:t>
            </a:r>
            <a:endParaRPr lang="en-US" sz="24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9541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99249-69CA-4133-897D-97A44EE9C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441" y="571500"/>
            <a:ext cx="17313212" cy="84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00EFA-FE2C-4346-8D9B-3D9CE132A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1866900"/>
            <a:ext cx="10735774" cy="7162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2A9559-56C4-4135-8859-702905F38D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632747" y="190500"/>
            <a:ext cx="1415253" cy="17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7CAB7-C957-4848-BE18-8F6F421644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734973" y="266700"/>
            <a:ext cx="1415253" cy="17658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77CC76-1794-42D8-8339-AAD4F0944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171" y="838762"/>
            <a:ext cx="9891712" cy="86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7CAB7-C957-4848-BE18-8F6F421644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734973" y="266700"/>
            <a:ext cx="1415253" cy="17658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5A0A8-504B-4FE0-8541-D94047EDB9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5667" y="586718"/>
            <a:ext cx="9753600" cy="91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7CAB7-C957-4848-BE18-8F6F421644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734973" y="266700"/>
            <a:ext cx="1415253" cy="17658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DF4D3-81CB-4424-8B09-6B70DE9FE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494" y="763971"/>
            <a:ext cx="10561011" cy="6453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14DE1-16F1-4B6E-8720-2D23CAD13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3672" y="7459137"/>
            <a:ext cx="9978847" cy="24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8DCB899-DE3E-4B50-83AE-DF21C3831249}"/>
              </a:ext>
            </a:extLst>
          </p:cNvPr>
          <p:cNvSpPr txBox="1">
            <a:spLocks/>
          </p:cNvSpPr>
          <p:nvPr/>
        </p:nvSpPr>
        <p:spPr>
          <a:xfrm>
            <a:off x="3503966" y="223698"/>
            <a:ext cx="8785243" cy="115762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sz="4200" dirty="0">
                <a:solidFill>
                  <a:srgbClr val="0D47A1"/>
                </a:solidFill>
                <a:cs typeface="Roboto" panose="02000000000000000000" pitchFamily="2" charset="0"/>
              </a:rPr>
            </a:br>
            <a:r>
              <a:rPr lang="ru-RU" sz="4200" b="1" dirty="0">
                <a:solidFill>
                  <a:srgbClr val="0D47A1"/>
                </a:solidFill>
                <a:cs typeface="Roboto" panose="02000000000000000000" pitchFamily="2" charset="0"/>
              </a:rPr>
              <a:t>Как сделка купли-продажи попадает в Реестр цен?</a:t>
            </a:r>
            <a:endParaRPr lang="en-US" sz="4200" b="1" dirty="0">
              <a:solidFill>
                <a:srgbClr val="0D47A1"/>
              </a:solidFill>
              <a:cs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94AE5-5A66-4414-A701-9E1399D8C3B8}"/>
              </a:ext>
            </a:extLst>
          </p:cNvPr>
          <p:cNvSpPr txBox="1"/>
          <p:nvPr/>
        </p:nvSpPr>
        <p:spPr>
          <a:xfrm>
            <a:off x="326152" y="5554561"/>
            <a:ext cx="2890961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t">
            <a:spAutoFit/>
          </a:bodyPr>
          <a:lstStyle/>
          <a:p>
            <a:pPr algn="ctr" defTabSz="1371600">
              <a:defRPr/>
            </a:pPr>
            <a:r>
              <a:rPr lang="ru-RU" altLang="ru-RU" sz="3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Нотариус</a:t>
            </a:r>
            <a:endParaRPr lang="en-US" altLang="ru-RU" sz="360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D5D55-2F15-4210-9078-92CACB1AD0E6}"/>
              </a:ext>
            </a:extLst>
          </p:cNvPr>
          <p:cNvSpPr txBox="1"/>
          <p:nvPr/>
        </p:nvSpPr>
        <p:spPr>
          <a:xfrm>
            <a:off x="4063433" y="5387800"/>
            <a:ext cx="4730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3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Агентство</a:t>
            </a:r>
          </a:p>
          <a:p>
            <a:pPr lvl="0" algn="ctr"/>
            <a:r>
              <a:rPr lang="ru-RU" altLang="ru-RU" sz="3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государственной регистрации и земельному кадастру (ТОР)</a:t>
            </a:r>
            <a:endParaRPr lang="en-US" altLang="ru-RU" sz="360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616E2-6E53-4BEE-8E0C-EBBCF93EE087}"/>
              </a:ext>
            </a:extLst>
          </p:cNvPr>
          <p:cNvSpPr txBox="1"/>
          <p:nvPr/>
        </p:nvSpPr>
        <p:spPr>
          <a:xfrm>
            <a:off x="9893147" y="5359778"/>
            <a:ext cx="356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ru-RU" altLang="ru-RU" sz="3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Регистр недвижимости</a:t>
            </a:r>
            <a:endParaRPr lang="en-US" altLang="ru-RU" sz="360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EB7870-BCF7-4022-8A27-1EEEDFDD534D}"/>
              </a:ext>
            </a:extLst>
          </p:cNvPr>
          <p:cNvSpPr txBox="1"/>
          <p:nvPr/>
        </p:nvSpPr>
        <p:spPr>
          <a:xfrm>
            <a:off x="14901942" y="5695130"/>
            <a:ext cx="338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ru-RU" altLang="ru-RU" sz="3600" b="1" dirty="0">
                <a:solidFill>
                  <a:srgbClr val="0D47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Реестр цен</a:t>
            </a:r>
            <a:endParaRPr lang="en-US" altLang="ru-RU" sz="3600" b="1" dirty="0">
              <a:solidFill>
                <a:srgbClr val="0D47A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трелка вправо 6">
            <a:extLst>
              <a:ext uri="{FF2B5EF4-FFF2-40B4-BE49-F238E27FC236}">
                <a16:creationId xmlns:a16="http://schemas.microsoft.com/office/drawing/2014/main" id="{E5A2C6D2-BA3D-4192-BA3B-D7288CEE9B54}"/>
              </a:ext>
            </a:extLst>
          </p:cNvPr>
          <p:cNvSpPr/>
          <p:nvPr/>
        </p:nvSpPr>
        <p:spPr>
          <a:xfrm>
            <a:off x="8803619" y="5679950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Стрелка вправо 7">
            <a:extLst>
              <a:ext uri="{FF2B5EF4-FFF2-40B4-BE49-F238E27FC236}">
                <a16:creationId xmlns:a16="http://schemas.microsoft.com/office/drawing/2014/main" id="{3D53A4EE-2366-4697-9C51-504D85605B31}"/>
              </a:ext>
            </a:extLst>
          </p:cNvPr>
          <p:cNvSpPr/>
          <p:nvPr/>
        </p:nvSpPr>
        <p:spPr>
          <a:xfrm>
            <a:off x="3217112" y="5641199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Стрелка вправо 8">
            <a:extLst>
              <a:ext uri="{FF2B5EF4-FFF2-40B4-BE49-F238E27FC236}">
                <a16:creationId xmlns:a16="http://schemas.microsoft.com/office/drawing/2014/main" id="{4A8C37AF-1178-470A-940F-534E7E70EEAA}"/>
              </a:ext>
            </a:extLst>
          </p:cNvPr>
          <p:cNvSpPr/>
          <p:nvPr/>
        </p:nvSpPr>
        <p:spPr>
          <a:xfrm>
            <a:off x="13695565" y="5679950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6526FE-9F96-4955-8EFE-509EBFEB1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2" y="3636101"/>
            <a:ext cx="1751699" cy="1751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62421EF-BAA7-451F-9D69-8E1D4E5BD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21" y="3636101"/>
            <a:ext cx="1751699" cy="17516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974BA87-5AC3-4C8B-8CCF-99363724D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748" y="3311557"/>
            <a:ext cx="1938486" cy="1751699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684E7BE-14CF-4F75-83C6-3F15DB95A0C1}"/>
              </a:ext>
            </a:extLst>
          </p:cNvPr>
          <p:cNvCxnSpPr/>
          <p:nvPr/>
        </p:nvCxnSpPr>
        <p:spPr>
          <a:xfrm>
            <a:off x="10261121" y="3073307"/>
            <a:ext cx="776378" cy="478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BFACDF6-3EF1-4973-8058-F56624051134}"/>
              </a:ext>
            </a:extLst>
          </p:cNvPr>
          <p:cNvCxnSpPr/>
          <p:nvPr/>
        </p:nvCxnSpPr>
        <p:spPr>
          <a:xfrm>
            <a:off x="9941285" y="4292951"/>
            <a:ext cx="954339" cy="17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077110B-1BC0-4AE3-9140-EADC1326E836}"/>
              </a:ext>
            </a:extLst>
          </p:cNvPr>
          <p:cNvCxnSpPr/>
          <p:nvPr/>
        </p:nvCxnSpPr>
        <p:spPr>
          <a:xfrm flipH="1">
            <a:off x="12111181" y="2889491"/>
            <a:ext cx="466133" cy="563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04C9DD9-74C9-4E72-AD37-CCEDB75A8C29}"/>
              </a:ext>
            </a:extLst>
          </p:cNvPr>
          <p:cNvCxnSpPr/>
          <p:nvPr/>
        </p:nvCxnSpPr>
        <p:spPr>
          <a:xfrm>
            <a:off x="12289210" y="4004978"/>
            <a:ext cx="879896" cy="115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4732797-A798-421E-946B-A0BF715C20F1}"/>
              </a:ext>
            </a:extLst>
          </p:cNvPr>
          <p:cNvCxnSpPr/>
          <p:nvPr/>
        </p:nvCxnSpPr>
        <p:spPr>
          <a:xfrm flipH="1" flipV="1">
            <a:off x="11386868" y="2718308"/>
            <a:ext cx="70481" cy="697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B01431-E263-46B0-A812-89653D8E6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098" y="2430707"/>
            <a:ext cx="775539" cy="649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6D1CB1-490E-4A74-BAE2-A2BA5FE04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285" y="2684289"/>
            <a:ext cx="775539" cy="6490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547D064-54FC-4B35-A666-1E1487DBD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5533" y="2651031"/>
            <a:ext cx="775539" cy="6490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18BC82B-BD55-4C04-B8E5-3CD505BCE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7102" y="3862859"/>
            <a:ext cx="775539" cy="6490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6FAA4A9-194F-4D03-AE9F-6EAA37408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895" y="3922497"/>
            <a:ext cx="775539" cy="6490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5ED7778-7DEB-4D04-96FF-6574A6C1C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8038" y="3352051"/>
            <a:ext cx="2238731" cy="203924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34EF974-B5E2-4766-B6F5-949CCCF651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33" y1="35556" x2="37333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4" y="5768993"/>
            <a:ext cx="2930571" cy="2930571"/>
          </a:xfrm>
          <a:prstGeom prst="rect">
            <a:avLst/>
          </a:prstGeom>
        </p:spPr>
      </p:pic>
      <p:sp>
        <p:nvSpPr>
          <p:cNvPr id="46" name="Freeform 12">
            <a:extLst>
              <a:ext uri="{FF2B5EF4-FFF2-40B4-BE49-F238E27FC236}">
                <a16:creationId xmlns:a16="http://schemas.microsoft.com/office/drawing/2014/main" id="{381E3DA9-6154-4211-A5A7-7E248175E594}"/>
              </a:ext>
            </a:extLst>
          </p:cNvPr>
          <p:cNvSpPr/>
          <p:nvPr/>
        </p:nvSpPr>
        <p:spPr>
          <a:xfrm>
            <a:off x="16376494" y="201567"/>
            <a:ext cx="1081082" cy="878379"/>
          </a:xfrm>
          <a:custGeom>
            <a:avLst/>
            <a:gdLst/>
            <a:ahLst/>
            <a:cxnLst/>
            <a:rect l="l" t="t" r="r" b="b"/>
            <a:pathLst>
              <a:path w="1081082" h="878379">
                <a:moveTo>
                  <a:pt x="0" y="0"/>
                </a:moveTo>
                <a:lnTo>
                  <a:pt x="1081082" y="0"/>
                </a:lnTo>
                <a:lnTo>
                  <a:pt x="1081082" y="878379"/>
                </a:lnTo>
                <a:lnTo>
                  <a:pt x="0" y="878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E49E103B-E57F-4FA1-8F3F-F4468C7BFD94}"/>
              </a:ext>
            </a:extLst>
          </p:cNvPr>
          <p:cNvSpPr txBox="1"/>
          <p:nvPr/>
        </p:nvSpPr>
        <p:spPr>
          <a:xfrm>
            <a:off x="15984108" y="1070927"/>
            <a:ext cx="201364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1F191A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pr</a:t>
            </a:r>
            <a:r>
              <a:rPr lang="en-US" sz="2599" b="1">
                <a:solidFill>
                  <a:srgbClr val="0D47A1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.nca.</a:t>
            </a:r>
            <a:r>
              <a:rPr lang="en-US" sz="2599" b="1">
                <a:solidFill>
                  <a:srgbClr val="1F191A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by</a:t>
            </a:r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B69CDA77-E216-4C68-B346-70D64862B92C}"/>
              </a:ext>
            </a:extLst>
          </p:cNvPr>
          <p:cNvSpPr/>
          <p:nvPr/>
        </p:nvSpPr>
        <p:spPr>
          <a:xfrm>
            <a:off x="14910316" y="9258301"/>
            <a:ext cx="3682484" cy="1223612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id="{941D64DF-A440-40DA-9CAD-CFB3E1D53F20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47BC303C-B45F-4F75-B7F9-16AF88E61D2C}"/>
              </a:ext>
            </a:extLst>
          </p:cNvPr>
          <p:cNvSpPr/>
          <p:nvPr/>
        </p:nvSpPr>
        <p:spPr>
          <a:xfrm>
            <a:off x="-1066800" y="-266699"/>
            <a:ext cx="3509400" cy="160020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73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92598AF-4182-4417-8F46-525FBD2AC243}"/>
              </a:ext>
            </a:extLst>
          </p:cNvPr>
          <p:cNvSpPr txBox="1">
            <a:spLocks/>
          </p:cNvSpPr>
          <p:nvPr/>
        </p:nvSpPr>
        <p:spPr>
          <a:xfrm>
            <a:off x="2819400" y="-39346"/>
            <a:ext cx="10669253" cy="115762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br>
              <a:rPr lang="en-US" sz="4200" dirty="0">
                <a:solidFill>
                  <a:srgbClr val="0D47A1"/>
                </a:solidFill>
                <a:cs typeface="Roboto" panose="02000000000000000000" pitchFamily="2" charset="0"/>
              </a:rPr>
            </a:br>
            <a:r>
              <a:rPr lang="ru-RU" sz="4200" b="1" dirty="0">
                <a:solidFill>
                  <a:srgbClr val="0D47A1"/>
                </a:solidFill>
                <a:cs typeface="Roboto" panose="02000000000000000000" pitchFamily="2" charset="0"/>
              </a:rPr>
              <a:t>Способы получения информации</a:t>
            </a:r>
            <a:endParaRPr lang="en-US" sz="4200" b="1" dirty="0">
              <a:solidFill>
                <a:srgbClr val="0D47A1"/>
              </a:solidFill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273" y="4115503"/>
            <a:ext cx="62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Дистанционный доступ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6273" y="4790642"/>
            <a:ext cx="888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Онлайн доступ к сведениям о сделках купли-продажи</a:t>
            </a:r>
            <a:endParaRPr lang="ru-RU" sz="3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273" y="5609009"/>
            <a:ext cx="62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Разовый запрос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6273" y="6214817"/>
            <a:ext cx="1161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Официальный документ (справка) для предоставления по месту требования</a:t>
            </a:r>
            <a:endParaRPr lang="ru-RU" sz="3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6273" y="7083314"/>
            <a:ext cx="62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Специальный запрос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6273" y="7775812"/>
            <a:ext cx="1161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Электронный файл с расширенной информацией о сделках и возможностью обработки по требованиям</a:t>
            </a:r>
            <a:endParaRPr lang="ru-RU" sz="3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49" y="5530039"/>
            <a:ext cx="1343792" cy="1343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26" y="7232385"/>
            <a:ext cx="957513" cy="9275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17" y="4237984"/>
            <a:ext cx="1041533" cy="10415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97" y="3835108"/>
            <a:ext cx="2612508" cy="2379710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801121" y="4445079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671626" y="7429563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627" y="6109568"/>
            <a:ext cx="286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ru-RU" altLang="ru-RU" sz="36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Реестр цен</a:t>
            </a:r>
            <a:endParaRPr lang="en-US" altLang="ru-RU" sz="360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6274" y="2374415"/>
            <a:ext cx="990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3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Ограниченный дистанционный доступ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6273" y="3066913"/>
            <a:ext cx="1181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Бесплатный доступ к базовой статистике по сделкам для неавторизованных пользователей – просмотр количества сделок купли-продажи</a:t>
            </a:r>
            <a:endParaRPr lang="ru-RU" sz="30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01" y="2535637"/>
            <a:ext cx="1041533" cy="1041533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3669751" y="2772849"/>
            <a:ext cx="1015511" cy="567105"/>
          </a:xfrm>
          <a:prstGeom prst="rightArrow">
            <a:avLst/>
          </a:prstGeom>
          <a:solidFill>
            <a:srgbClr val="0D47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Стрелка вправо 25">
            <a:extLst>
              <a:ext uri="{FF2B5EF4-FFF2-40B4-BE49-F238E27FC236}">
                <a16:creationId xmlns:a16="http://schemas.microsoft.com/office/drawing/2014/main" id="{A26CEFC6-07BF-480F-9F8F-34E2433CFC72}"/>
              </a:ext>
            </a:extLst>
          </p:cNvPr>
          <p:cNvSpPr/>
          <p:nvPr/>
        </p:nvSpPr>
        <p:spPr>
          <a:xfrm>
            <a:off x="3733196" y="6079592"/>
            <a:ext cx="1015511" cy="5671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DCAA6DDA-89CF-4E03-A730-DF10B1D54ED3}"/>
              </a:ext>
            </a:extLst>
          </p:cNvPr>
          <p:cNvSpPr/>
          <p:nvPr/>
        </p:nvSpPr>
        <p:spPr>
          <a:xfrm>
            <a:off x="16376494" y="201567"/>
            <a:ext cx="1081082" cy="878379"/>
          </a:xfrm>
          <a:custGeom>
            <a:avLst/>
            <a:gdLst/>
            <a:ahLst/>
            <a:cxnLst/>
            <a:rect l="l" t="t" r="r" b="b"/>
            <a:pathLst>
              <a:path w="1081082" h="878379">
                <a:moveTo>
                  <a:pt x="0" y="0"/>
                </a:moveTo>
                <a:lnTo>
                  <a:pt x="1081082" y="0"/>
                </a:lnTo>
                <a:lnTo>
                  <a:pt x="1081082" y="878379"/>
                </a:lnTo>
                <a:lnTo>
                  <a:pt x="0" y="878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DF0C709F-AA70-4577-9011-99F90830C321}"/>
              </a:ext>
            </a:extLst>
          </p:cNvPr>
          <p:cNvSpPr txBox="1"/>
          <p:nvPr/>
        </p:nvSpPr>
        <p:spPr>
          <a:xfrm>
            <a:off x="15984108" y="1070927"/>
            <a:ext cx="201364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1F191A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pr</a:t>
            </a:r>
            <a:r>
              <a:rPr lang="en-US" sz="2599" b="1">
                <a:solidFill>
                  <a:srgbClr val="0D47A1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.nca.</a:t>
            </a:r>
            <a:r>
              <a:rPr lang="en-US" sz="2599" b="1">
                <a:solidFill>
                  <a:srgbClr val="1F191A"/>
                </a:solidFill>
                <a:latin typeface="Conthrax SemiBold Semi-Bold"/>
                <a:ea typeface="Conthrax SemiBold Semi-Bold"/>
                <a:cs typeface="Conthrax SemiBold Semi-Bold"/>
                <a:sym typeface="Conthrax SemiBold Semi-Bold"/>
              </a:rPr>
              <a:t>by</a:t>
            </a: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12A1146A-D2F6-48B2-B282-1D7BB842ADCD}"/>
              </a:ext>
            </a:extLst>
          </p:cNvPr>
          <p:cNvSpPr/>
          <p:nvPr/>
        </p:nvSpPr>
        <p:spPr>
          <a:xfrm>
            <a:off x="14910316" y="9258301"/>
            <a:ext cx="3682484" cy="1223612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89A69F99-24E0-453A-BF0F-ADB487F6D62D}"/>
              </a:ext>
            </a:extLst>
          </p:cNvPr>
          <p:cNvSpPr/>
          <p:nvPr/>
        </p:nvSpPr>
        <p:spPr>
          <a:xfrm>
            <a:off x="15469095" y="9528503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7E03A2CC-37D5-4586-AFBE-9184301C3941}"/>
              </a:ext>
            </a:extLst>
          </p:cNvPr>
          <p:cNvSpPr/>
          <p:nvPr/>
        </p:nvSpPr>
        <p:spPr>
          <a:xfrm>
            <a:off x="-924276" y="-301861"/>
            <a:ext cx="3509400" cy="160020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91771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6" grpId="0" animBg="1"/>
      <p:bldP spid="27" grpId="0" animBg="1"/>
      <p:bldP spid="29" grpId="0"/>
      <p:bldP spid="30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6173"/>
            <a:ext cx="3128400" cy="1765886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7CAB7-C957-4848-BE18-8F6F421644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/>
          <a:stretch/>
        </p:blipFill>
        <p:spPr>
          <a:xfrm>
            <a:off x="1734973" y="266700"/>
            <a:ext cx="1415253" cy="176588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A9F8B43-4C40-4028-9EFF-C31F4743C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61229"/>
              </p:ext>
            </p:extLst>
          </p:nvPr>
        </p:nvGraphicFramePr>
        <p:xfrm>
          <a:off x="2442600" y="2580496"/>
          <a:ext cx="13254599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185">
                  <a:extLst>
                    <a:ext uri="{9D8B030D-6E8A-4147-A177-3AD203B41FA5}">
                      <a16:colId xmlns:a16="http://schemas.microsoft.com/office/drawing/2014/main" val="309087459"/>
                    </a:ext>
                  </a:extLst>
                </a:gridCol>
                <a:gridCol w="3434207">
                  <a:extLst>
                    <a:ext uri="{9D8B030D-6E8A-4147-A177-3AD203B41FA5}">
                      <a16:colId xmlns:a16="http://schemas.microsoft.com/office/drawing/2014/main" val="3377898120"/>
                    </a:ext>
                  </a:extLst>
                </a:gridCol>
                <a:gridCol w="3434207">
                  <a:extLst>
                    <a:ext uri="{9D8B030D-6E8A-4147-A177-3AD203B41FA5}">
                      <a16:colId xmlns:a16="http://schemas.microsoft.com/office/drawing/2014/main" val="1549756675"/>
                    </a:ext>
                  </a:extLst>
                </a:gridCol>
              </a:tblGrid>
              <a:tr h="1421324">
                <a:tc>
                  <a:txBody>
                    <a:bodyPr/>
                    <a:lstStyle/>
                    <a:p>
                      <a:pPr algn="ctr"/>
                      <a:endParaRPr lang="ru-RU" sz="200" dirty="0"/>
                    </a:p>
                    <a:p>
                      <a:pPr algn="ctr"/>
                      <a:r>
                        <a:rPr lang="ru-RU" sz="2800" dirty="0"/>
                        <a:t>Наименование услуги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Стоимость услуги, </a:t>
                      </a:r>
                      <a:r>
                        <a:rPr lang="en-US" sz="2800" dirty="0"/>
                        <a:t>BYN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Стоимость услуги, </a:t>
                      </a:r>
                      <a:r>
                        <a:rPr lang="en-US" sz="2800" dirty="0"/>
                        <a:t>RUB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500484"/>
                  </a:ext>
                </a:extLst>
              </a:tr>
              <a:tr h="123792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itchFamily="2" charset="-52"/>
                        </a:rPr>
                        <a:t>Разовый запрос (до 20 сделок купли-продажи)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Montserrat" pitchFamily="2" charset="-52"/>
                        </a:rPr>
                        <a:t>28,04</a:t>
                      </a:r>
                      <a:endParaRPr lang="ru-RU" sz="2400" b="1" dirty="0">
                        <a:latin typeface="Montserrat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742,00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013292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itchFamily="2" charset="-52"/>
                        </a:rPr>
                        <a:t>Тариф 1500 сделок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84,08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2 225,00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680333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tserrat" pitchFamily="2" charset="-52"/>
                        </a:rPr>
                        <a:t>Тариф 3000 сделок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133,62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3 536,00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40229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tserrat" pitchFamily="2" charset="-52"/>
                        </a:rPr>
                        <a:t>Тариф 5000 сделок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184,66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4 886,00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671434"/>
                  </a:ext>
                </a:extLst>
              </a:tr>
              <a:tr h="687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Montserrat" pitchFamily="2" charset="-52"/>
                        </a:rPr>
                        <a:t>Тариф 7000 сделок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222,18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Montserrat" pitchFamily="2" charset="-52"/>
                        </a:rPr>
                        <a:t>5 879,00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33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76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825" y="3461564"/>
            <a:ext cx="787686" cy="2626338"/>
            <a:chOff x="0" y="0"/>
            <a:chExt cx="207456" cy="691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56" cy="691710"/>
            </a:xfrm>
            <a:custGeom>
              <a:avLst/>
              <a:gdLst/>
              <a:ahLst/>
              <a:cxnLst/>
              <a:rect l="l" t="t" r="r" b="b"/>
              <a:pathLst>
                <a:path w="207456" h="691710">
                  <a:moveTo>
                    <a:pt x="0" y="0"/>
                  </a:moveTo>
                  <a:lnTo>
                    <a:pt x="207456" y="0"/>
                  </a:lnTo>
                  <a:lnTo>
                    <a:pt x="207456" y="691710"/>
                  </a:lnTo>
                  <a:lnTo>
                    <a:pt x="0" y="691710"/>
                  </a:ln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7456" cy="72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100000">
            <a:off x="10408916" y="-7860129"/>
            <a:ext cx="7589194" cy="9537300"/>
            <a:chOff x="0" y="0"/>
            <a:chExt cx="1998800" cy="25118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98800" cy="254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100000">
            <a:off x="9107602" y="7863243"/>
            <a:ext cx="9653057" cy="11181755"/>
            <a:chOff x="0" y="0"/>
            <a:chExt cx="2542369" cy="29449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2369" cy="2944989"/>
            </a:xfrm>
            <a:custGeom>
              <a:avLst/>
              <a:gdLst/>
              <a:ahLst/>
              <a:cxnLst/>
              <a:rect l="l" t="t" r="r" b="b"/>
              <a:pathLst>
                <a:path w="2542369" h="2944989">
                  <a:moveTo>
                    <a:pt x="0" y="0"/>
                  </a:moveTo>
                  <a:lnTo>
                    <a:pt x="2542369" y="0"/>
                  </a:lnTo>
                  <a:lnTo>
                    <a:pt x="2542369" y="2944989"/>
                  </a:lnTo>
                  <a:lnTo>
                    <a:pt x="0" y="2944989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42369" cy="2983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203513" y="291086"/>
            <a:ext cx="1552372" cy="1686001"/>
          </a:xfrm>
          <a:custGeom>
            <a:avLst/>
            <a:gdLst/>
            <a:ahLst/>
            <a:cxnLst/>
            <a:rect l="l" t="t" r="r" b="b"/>
            <a:pathLst>
              <a:path w="1552372" h="1686001">
                <a:moveTo>
                  <a:pt x="0" y="0"/>
                </a:moveTo>
                <a:lnTo>
                  <a:pt x="1552371" y="0"/>
                </a:lnTo>
                <a:lnTo>
                  <a:pt x="1552371" y="1686000"/>
                </a:lnTo>
                <a:lnTo>
                  <a:pt x="0" y="168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8100000">
            <a:off x="15336651" y="1286480"/>
            <a:ext cx="7589194" cy="9537300"/>
            <a:chOff x="0" y="0"/>
            <a:chExt cx="1998800" cy="25118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98800" cy="2549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2700000">
            <a:off x="14299505" y="1593336"/>
            <a:ext cx="7938889" cy="6609125"/>
          </a:xfrm>
          <a:custGeom>
            <a:avLst/>
            <a:gdLst/>
            <a:ahLst/>
            <a:cxnLst/>
            <a:rect l="l" t="t" r="r" b="b"/>
            <a:pathLst>
              <a:path w="7938889" h="6609125">
                <a:moveTo>
                  <a:pt x="0" y="0"/>
                </a:moveTo>
                <a:lnTo>
                  <a:pt x="7938890" y="0"/>
                </a:lnTo>
                <a:lnTo>
                  <a:pt x="7938890" y="6609125"/>
                </a:lnTo>
                <a:lnTo>
                  <a:pt x="0" y="6609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4315" y="779845"/>
            <a:ext cx="2682953" cy="765631"/>
          </a:xfrm>
          <a:custGeom>
            <a:avLst/>
            <a:gdLst/>
            <a:ahLst/>
            <a:cxnLst/>
            <a:rect l="l" t="t" r="r" b="b"/>
            <a:pathLst>
              <a:path w="2682953" h="765631">
                <a:moveTo>
                  <a:pt x="0" y="0"/>
                </a:moveTo>
                <a:lnTo>
                  <a:pt x="2682954" y="0"/>
                </a:lnTo>
                <a:lnTo>
                  <a:pt x="2682954" y="765632"/>
                </a:lnTo>
                <a:lnTo>
                  <a:pt x="0" y="7656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10054" y="4558483"/>
            <a:ext cx="12064715" cy="50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ru-RU" sz="3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Благодарю за внимание</a:t>
            </a:r>
            <a:endParaRPr lang="en-US" sz="38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239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461182"/>
            <a:ext cx="11845821" cy="590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800" b="1" dirty="0">
                <a:latin typeface="Montserrat" pitchFamily="2" charset="-52"/>
                <a:cs typeface="Times New Roman" panose="02020603050405020304" pitchFamily="18" charset="0"/>
              </a:rPr>
              <a:t>Законодательное регулирование</a:t>
            </a:r>
            <a:endParaRPr lang="en-US" sz="3800" b="1" dirty="0">
              <a:latin typeface="Montserrat" pitchFamily="2" charset="-52"/>
              <a:sym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15944014" y="2160982"/>
            <a:ext cx="2343986" cy="1274542"/>
          </a:xfrm>
          <a:custGeom>
            <a:avLst/>
            <a:gdLst/>
            <a:ahLst/>
            <a:cxnLst/>
            <a:rect l="l" t="t" r="r" b="b"/>
            <a:pathLst>
              <a:path w="2343986" h="1274542">
                <a:moveTo>
                  <a:pt x="0" y="0"/>
                </a:moveTo>
                <a:lnTo>
                  <a:pt x="2343986" y="0"/>
                </a:lnTo>
                <a:lnTo>
                  <a:pt x="2343986" y="1274543"/>
                </a:lnTo>
                <a:lnTo>
                  <a:pt x="0" y="1274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 flipH="1">
            <a:off x="1371600" y="1638300"/>
            <a:ext cx="1" cy="8534400"/>
          </a:xfrm>
          <a:prstGeom prst="line">
            <a:avLst/>
          </a:prstGeom>
          <a:ln w="38100" cap="flat">
            <a:solidFill>
              <a:srgbClr val="AFC5D1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1187883" y="4049658"/>
            <a:ext cx="301920" cy="307064"/>
            <a:chOff x="0" y="0"/>
            <a:chExt cx="402560" cy="40941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1216184" y="5377519"/>
            <a:ext cx="301920" cy="307064"/>
            <a:chOff x="0" y="0"/>
            <a:chExt cx="402560" cy="40941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36" name="TextBox 36"/>
          <p:cNvSpPr txBox="1"/>
          <p:nvPr/>
        </p:nvSpPr>
        <p:spPr>
          <a:xfrm>
            <a:off x="1719819" y="1920471"/>
            <a:ext cx="1337698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500" dirty="0">
                <a:latin typeface="Montserrat" pitchFamily="2" charset="-52"/>
                <a:cs typeface="Times New Roman" panose="02020603050405020304" pitchFamily="18" charset="0"/>
              </a:rPr>
              <a:t>Процедура возмездного отчуждения доли в праве на недвижимое имущество регламентирована главой 16 Гражданского кодекса Республики Беларусь.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01844" y="4930873"/>
            <a:ext cx="15120380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sz="2600" dirty="0">
                <a:solidFill>
                  <a:srgbClr val="242424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участники долевой собственности откажутся от покупки доли в праве на недвижимое имущество в течение месяца, продавец вправе продать свою долю любому лицу за </a:t>
            </a:r>
            <a:r>
              <a:rPr lang="ru-RU" sz="2600" b="1" u="sng" dirty="0">
                <a:solidFill>
                  <a:srgbClr val="0070C0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цену, объявленную выше</a:t>
            </a:r>
            <a:r>
              <a:rPr lang="ru-RU" sz="2600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1" name="Freeform 2"/>
          <p:cNvSpPr/>
          <p:nvPr/>
        </p:nvSpPr>
        <p:spPr>
          <a:xfrm rot="5400000">
            <a:off x="15153150" y="178799"/>
            <a:ext cx="3313649" cy="2956051"/>
          </a:xfrm>
          <a:custGeom>
            <a:avLst/>
            <a:gdLst/>
            <a:ahLst/>
            <a:cxnLst/>
            <a:rect l="l" t="t" r="r" b="b"/>
            <a:pathLst>
              <a:path w="3313649" h="2956051">
                <a:moveTo>
                  <a:pt x="0" y="0"/>
                </a:moveTo>
                <a:lnTo>
                  <a:pt x="3313649" y="0"/>
                </a:lnTo>
                <a:lnTo>
                  <a:pt x="3313649" y="2956051"/>
                </a:lnTo>
                <a:lnTo>
                  <a:pt x="0" y="2956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4DE69756-8FAB-4D41-BDB7-5464322D95B4}"/>
              </a:ext>
            </a:extLst>
          </p:cNvPr>
          <p:cNvSpPr txBox="1"/>
          <p:nvPr/>
        </p:nvSpPr>
        <p:spPr>
          <a:xfrm>
            <a:off x="1719819" y="3801140"/>
            <a:ext cx="15120377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sz="2600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Извещение в письменной форме остальных участников долевой собственности о намерении продать свою долю с </a:t>
            </a:r>
            <a:r>
              <a:rPr lang="ru-RU" sz="2600" b="1" u="sng" dirty="0">
                <a:solidFill>
                  <a:srgbClr val="0070C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указанием цены и условий продажи</a:t>
            </a:r>
            <a:r>
              <a:rPr lang="ru-RU" sz="2600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F6C2B69-1478-43B9-A53C-2B4C0C7B06D4}"/>
              </a:ext>
            </a:extLst>
          </p:cNvPr>
          <p:cNvGrpSpPr/>
          <p:nvPr/>
        </p:nvGrpSpPr>
        <p:grpSpPr>
          <a:xfrm>
            <a:off x="1253115" y="6614592"/>
            <a:ext cx="301920" cy="307064"/>
            <a:chOff x="0" y="0"/>
            <a:chExt cx="402560" cy="409419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987A6AA2-38D6-4144-A50A-0E9E36BE3B0E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FF6B91A5-EB5C-4CE2-AA24-8F165BC1C971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25A86451-CC15-4DE3-AEC1-977EF425F2BD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33" name="Group 28">
              <a:extLst>
                <a:ext uri="{FF2B5EF4-FFF2-40B4-BE49-F238E27FC236}">
                  <a16:creationId xmlns:a16="http://schemas.microsoft.com/office/drawing/2014/main" id="{69FEA0CB-107F-40ED-BD3B-77D1E5E75F33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CE8334FB-5306-460D-B254-D76FAEEFB129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39" name="TextBox 37">
            <a:extLst>
              <a:ext uri="{FF2B5EF4-FFF2-40B4-BE49-F238E27FC236}">
                <a16:creationId xmlns:a16="http://schemas.microsoft.com/office/drawing/2014/main" id="{C636C7A5-22DD-4C20-90AA-ED294D13C2FD}"/>
              </a:ext>
            </a:extLst>
          </p:cNvPr>
          <p:cNvSpPr txBox="1"/>
          <p:nvPr/>
        </p:nvSpPr>
        <p:spPr>
          <a:xfrm>
            <a:off x="1719819" y="6414483"/>
            <a:ext cx="1525844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sz="2600" dirty="0">
                <a:solidFill>
                  <a:srgbClr val="242424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снижения стоимости в результате торгов с третьими лицами, </a:t>
            </a:r>
            <a:r>
              <a:rPr lang="ru-RU" sz="2600" b="1" u="sng" dirty="0">
                <a:solidFill>
                  <a:srgbClr val="0070C0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процедура повторяется сначала</a:t>
            </a:r>
            <a:r>
              <a:rPr lang="ru-RU" sz="2600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15020832-52B5-4747-B80E-CBCD79825AD5}"/>
              </a:ext>
            </a:extLst>
          </p:cNvPr>
          <p:cNvGrpSpPr/>
          <p:nvPr/>
        </p:nvGrpSpPr>
        <p:grpSpPr>
          <a:xfrm>
            <a:off x="1243495" y="8021268"/>
            <a:ext cx="301920" cy="307064"/>
            <a:chOff x="0" y="0"/>
            <a:chExt cx="402560" cy="409419"/>
          </a:xfrm>
        </p:grpSpPr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9CDDF8EE-332F-4D4D-A7C6-96A4BEA5326A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513A72-CEA0-4CCB-943D-2D7B162B9AF7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69089528-9983-42F6-A6EA-7354A07A3C39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43" name="Group 28">
              <a:extLst>
                <a:ext uri="{FF2B5EF4-FFF2-40B4-BE49-F238E27FC236}">
                  <a16:creationId xmlns:a16="http://schemas.microsoft.com/office/drawing/2014/main" id="{6AEE8A48-621C-47A4-8C7A-E26F6C8D0EEC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EA5658FD-34B3-4452-874A-FCF8D970CD6A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47" name="Freeform 3">
            <a:extLst>
              <a:ext uri="{FF2B5EF4-FFF2-40B4-BE49-F238E27FC236}">
                <a16:creationId xmlns:a16="http://schemas.microsoft.com/office/drawing/2014/main" id="{F33415BF-03E6-453A-9120-63F31FA664C9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id="{4F89C302-A1FB-43DC-B8E4-ECFCCD957EDB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84922D-A12B-4824-ABE4-C3F8CB81CBFC}"/>
              </a:ext>
            </a:extLst>
          </p:cNvPr>
          <p:cNvSpPr/>
          <p:nvPr/>
        </p:nvSpPr>
        <p:spPr>
          <a:xfrm>
            <a:off x="1613398" y="3069893"/>
            <a:ext cx="14088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2800" b="1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Процедура отчуждения: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0F4A02-9A69-4E21-824F-824442966968}"/>
              </a:ext>
            </a:extLst>
          </p:cNvPr>
          <p:cNvSpPr/>
          <p:nvPr/>
        </p:nvSpPr>
        <p:spPr>
          <a:xfrm>
            <a:off x="1695859" y="7528469"/>
            <a:ext cx="152628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sz="2600" dirty="0">
                <a:solidFill>
                  <a:srgbClr val="242424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продаже доли с нарушением преимущественного права покупки любой участник долевой собственности имеет право в течение трех месяцев требовать в судебном порядке перевода на него прав и обязанностей покупателя.</a:t>
            </a:r>
            <a:endParaRPr lang="en-GB" sz="2600" dirty="0">
              <a:latin typeface="Montserra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153150" y="178799"/>
            <a:ext cx="3313649" cy="2956051"/>
          </a:xfrm>
          <a:custGeom>
            <a:avLst/>
            <a:gdLst/>
            <a:ahLst/>
            <a:cxnLst/>
            <a:rect l="l" t="t" r="r" b="b"/>
            <a:pathLst>
              <a:path w="3313649" h="2956051">
                <a:moveTo>
                  <a:pt x="0" y="0"/>
                </a:moveTo>
                <a:lnTo>
                  <a:pt x="3313649" y="0"/>
                </a:lnTo>
                <a:lnTo>
                  <a:pt x="3313649" y="2956051"/>
                </a:lnTo>
                <a:lnTo>
                  <a:pt x="0" y="2956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494519" y="3313649"/>
            <a:ext cx="4638717" cy="4372995"/>
            <a:chOff x="0" y="0"/>
            <a:chExt cx="6832800" cy="6835680"/>
          </a:xfrm>
        </p:grpSpPr>
        <p:sp>
          <p:nvSpPr>
            <p:cNvPr id="5" name="Freeform 5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331949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0" y="0"/>
                </a:lnTo>
                <a:lnTo>
                  <a:pt x="3777530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48299" y="9472158"/>
            <a:ext cx="2162726" cy="616377"/>
          </a:xfrm>
          <a:custGeom>
            <a:avLst/>
            <a:gdLst/>
            <a:ahLst/>
            <a:cxnLst/>
            <a:rect l="l" t="t" r="r" b="b"/>
            <a:pathLst>
              <a:path w="2162726" h="616377">
                <a:moveTo>
                  <a:pt x="0" y="0"/>
                </a:moveTo>
                <a:lnTo>
                  <a:pt x="2162725" y="0"/>
                </a:lnTo>
                <a:lnTo>
                  <a:pt x="2162725" y="616377"/>
                </a:lnTo>
                <a:lnTo>
                  <a:pt x="0" y="6163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801883" y="5958024"/>
            <a:ext cx="4172564" cy="1535078"/>
            <a:chOff x="0" y="0"/>
            <a:chExt cx="1098947" cy="287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57060" y="3119175"/>
            <a:ext cx="4172564" cy="1535078"/>
            <a:chOff x="0" y="0"/>
            <a:chExt cx="1098947" cy="2875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70930" y="3099474"/>
            <a:ext cx="4638667" cy="1574480"/>
            <a:chOff x="0" y="0"/>
            <a:chExt cx="1098947" cy="28759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rgbClr val="D7E7F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376599" y="5346767"/>
            <a:ext cx="301920" cy="307064"/>
            <a:chOff x="0" y="0"/>
            <a:chExt cx="402560" cy="40941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36" name="Group 36"/>
          <p:cNvGrpSpPr/>
          <p:nvPr/>
        </p:nvGrpSpPr>
        <p:grpSpPr>
          <a:xfrm>
            <a:off x="7334335" y="7137381"/>
            <a:ext cx="301920" cy="307064"/>
            <a:chOff x="0" y="0"/>
            <a:chExt cx="402560" cy="40941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42" name="Group 42"/>
          <p:cNvGrpSpPr/>
          <p:nvPr/>
        </p:nvGrpSpPr>
        <p:grpSpPr>
          <a:xfrm>
            <a:off x="7352033" y="3606075"/>
            <a:ext cx="301920" cy="307064"/>
            <a:chOff x="0" y="0"/>
            <a:chExt cx="402560" cy="409419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8515077" y="3187204"/>
            <a:ext cx="301920" cy="307064"/>
            <a:chOff x="0" y="0"/>
            <a:chExt cx="402560" cy="40941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54" name="Group 54"/>
          <p:cNvGrpSpPr/>
          <p:nvPr/>
        </p:nvGrpSpPr>
        <p:grpSpPr>
          <a:xfrm>
            <a:off x="9982200" y="3583551"/>
            <a:ext cx="301920" cy="307064"/>
            <a:chOff x="0" y="0"/>
            <a:chExt cx="402560" cy="409419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58" name="Group 58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60" name="Group 60"/>
          <p:cNvGrpSpPr/>
          <p:nvPr/>
        </p:nvGrpSpPr>
        <p:grpSpPr>
          <a:xfrm>
            <a:off x="10949186" y="5367706"/>
            <a:ext cx="301920" cy="307064"/>
            <a:chOff x="0" y="0"/>
            <a:chExt cx="402560" cy="409419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grpSp>
        <p:nvGrpSpPr>
          <p:cNvPr id="66" name="Group 66"/>
          <p:cNvGrpSpPr/>
          <p:nvPr/>
        </p:nvGrpSpPr>
        <p:grpSpPr>
          <a:xfrm>
            <a:off x="10025551" y="7135956"/>
            <a:ext cx="301920" cy="307064"/>
            <a:chOff x="0" y="0"/>
            <a:chExt cx="402560" cy="409419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70" name="Group 70"/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76" name="TextBox 76"/>
          <p:cNvSpPr txBox="1"/>
          <p:nvPr/>
        </p:nvSpPr>
        <p:spPr>
          <a:xfrm>
            <a:off x="1998614" y="3268963"/>
            <a:ext cx="3787488" cy="121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Montserrat" pitchFamily="2" charset="-52"/>
                <a:cs typeface="Times New Roman" panose="02020603050405020304" pitchFamily="18" charset="0"/>
              </a:rPr>
              <a:t>Ограничение прав</a:t>
            </a:r>
            <a:endParaRPr lang="en-US" sz="3200" b="1" dirty="0">
              <a:solidFill>
                <a:schemeClr val="bg1"/>
              </a:solidFill>
              <a:latin typeface="Montserrat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1953645" y="3268075"/>
            <a:ext cx="4266901" cy="1188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u-RU" sz="2800" b="1" dirty="0">
                <a:latin typeface="Montserrat" pitchFamily="2" charset="-52"/>
                <a:cs typeface="Times New Roman" panose="02020603050405020304" pitchFamily="18" charset="0"/>
              </a:rPr>
              <a:t>Наличие мест общего пользования</a:t>
            </a:r>
            <a:endParaRPr lang="en-US" sz="28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895229" y="6092695"/>
            <a:ext cx="3994258" cy="120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200" b="1" dirty="0">
                <a:solidFill>
                  <a:schemeClr val="bg1"/>
                </a:solidFill>
                <a:latin typeface="Montserrat" pitchFamily="2" charset="-52"/>
                <a:cs typeface="Times New Roman" panose="02020603050405020304" pitchFamily="18" charset="0"/>
              </a:rPr>
              <a:t>Законодательное регулирование</a:t>
            </a:r>
            <a:endParaRPr lang="en-US" sz="3200" b="1" dirty="0">
              <a:solidFill>
                <a:schemeClr val="bg1"/>
              </a:solidFill>
              <a:latin typeface="Montserrat" pitchFamily="2" charset="-52"/>
              <a:sym typeface="Montserrat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94171" y="541480"/>
            <a:ext cx="14630400" cy="590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800" b="1" dirty="0">
                <a:latin typeface="Montserrat" pitchFamily="2" charset="-52"/>
                <a:cs typeface="Times New Roman" panose="02020603050405020304" pitchFamily="18" charset="0"/>
              </a:rPr>
              <a:t>Факторы обесценения долевой собственности </a:t>
            </a:r>
            <a:endParaRPr lang="en-US" sz="3800" b="1" dirty="0">
              <a:latin typeface="Montserrat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8FBFFF4-0D2C-4E6D-B55D-2E4A89D95A00}"/>
              </a:ext>
            </a:extLst>
          </p:cNvPr>
          <p:cNvSpPr/>
          <p:nvPr/>
        </p:nvSpPr>
        <p:spPr>
          <a:xfrm>
            <a:off x="6957798" y="3733226"/>
            <a:ext cx="3748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tserrat" pitchFamily="2" charset="-52"/>
                <a:cs typeface="Times New Roman" panose="02020603050405020304" pitchFamily="18" charset="0"/>
              </a:rPr>
              <a:t>Факторы, оказывающие негативное влияние на рыночную стоимость доли</a:t>
            </a:r>
            <a:endParaRPr lang="en-US" sz="3600" b="1" dirty="0">
              <a:latin typeface="Montserrat" pitchFamily="2" charset="-52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85" name="Group 21">
            <a:extLst>
              <a:ext uri="{FF2B5EF4-FFF2-40B4-BE49-F238E27FC236}">
                <a16:creationId xmlns:a16="http://schemas.microsoft.com/office/drawing/2014/main" id="{8577D2FD-3069-4C09-8A24-92519EF416A8}"/>
              </a:ext>
            </a:extLst>
          </p:cNvPr>
          <p:cNvGrpSpPr/>
          <p:nvPr/>
        </p:nvGrpSpPr>
        <p:grpSpPr>
          <a:xfrm>
            <a:off x="11908280" y="5939802"/>
            <a:ext cx="4638667" cy="1574480"/>
            <a:chOff x="0" y="0"/>
            <a:chExt cx="1098947" cy="287594"/>
          </a:xfrm>
        </p:grpSpPr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845F5BA9-CD78-44D3-8A32-7DD3BB8CBC18}"/>
                </a:ext>
              </a:extLst>
            </p:cNvPr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rgbClr val="D7E7F9"/>
            </a:solidFill>
          </p:spPr>
        </p: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id="{F457037E-1311-4C54-A8BE-FC4EB7FD56CF}"/>
                </a:ext>
              </a:extLst>
            </p:cNvPr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8" name="TextBox 77">
            <a:extLst>
              <a:ext uri="{FF2B5EF4-FFF2-40B4-BE49-F238E27FC236}">
                <a16:creationId xmlns:a16="http://schemas.microsoft.com/office/drawing/2014/main" id="{C6C39B87-917D-4178-B476-9B8058394179}"/>
              </a:ext>
            </a:extLst>
          </p:cNvPr>
          <p:cNvSpPr txBox="1"/>
          <p:nvPr/>
        </p:nvSpPr>
        <p:spPr>
          <a:xfrm>
            <a:off x="12094162" y="6411563"/>
            <a:ext cx="4266901" cy="572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u-RU" sz="3200" b="1" dirty="0">
                <a:latin typeface="Montserrat" pitchFamily="2" charset="-52"/>
                <a:cs typeface="Times New Roman" panose="02020603050405020304" pitchFamily="18" charset="0"/>
              </a:rPr>
              <a:t>Психология рынка</a:t>
            </a:r>
            <a:endParaRPr lang="en-US" sz="32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1963958"/>
            <a:ext cx="1995309" cy="1274542"/>
          </a:xfrm>
          <a:custGeom>
            <a:avLst/>
            <a:gdLst/>
            <a:ahLst/>
            <a:cxnLst/>
            <a:rect l="l" t="t" r="r" b="b"/>
            <a:pathLst>
              <a:path w="2343986" h="1274542">
                <a:moveTo>
                  <a:pt x="0" y="0"/>
                </a:moveTo>
                <a:lnTo>
                  <a:pt x="2343986" y="0"/>
                </a:lnTo>
                <a:lnTo>
                  <a:pt x="2343986" y="1274542"/>
                </a:lnTo>
                <a:lnTo>
                  <a:pt x="0" y="1274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5" name="TextBox 25"/>
          <p:cNvSpPr txBox="1"/>
          <p:nvPr/>
        </p:nvSpPr>
        <p:spPr>
          <a:xfrm>
            <a:off x="945571" y="347922"/>
            <a:ext cx="1693856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500" b="1" dirty="0">
                <a:latin typeface="Montserrat" pitchFamily="2" charset="-52"/>
              </a:rPr>
              <a:t>Стоимость доли</a:t>
            </a:r>
            <a:endParaRPr lang="en-US" sz="3500" b="1" dirty="0">
              <a:latin typeface="Montserrat" pitchFamily="2" charset="-52"/>
              <a:sym typeface="Montserrat Bold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15748299" y="9472158"/>
            <a:ext cx="2162726" cy="616377"/>
          </a:xfrm>
          <a:custGeom>
            <a:avLst/>
            <a:gdLst/>
            <a:ahLst/>
            <a:cxnLst/>
            <a:rect l="l" t="t" r="r" b="b"/>
            <a:pathLst>
              <a:path w="2162726" h="616377">
                <a:moveTo>
                  <a:pt x="0" y="0"/>
                </a:moveTo>
                <a:lnTo>
                  <a:pt x="2162725" y="0"/>
                </a:lnTo>
                <a:lnTo>
                  <a:pt x="2162725" y="616377"/>
                </a:lnTo>
                <a:lnTo>
                  <a:pt x="0" y="6163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1"/>
          <p:cNvSpPr txBox="1"/>
          <p:nvPr/>
        </p:nvSpPr>
        <p:spPr>
          <a:xfrm>
            <a:off x="2442600" y="1981882"/>
            <a:ext cx="4172564" cy="911131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99"/>
              </a:lnSpc>
            </a:pPr>
            <a:endParaRPr/>
          </a:p>
        </p:txBody>
      </p:sp>
      <p:grpSp>
        <p:nvGrpSpPr>
          <p:cNvPr id="8" name="Group 21"/>
          <p:cNvGrpSpPr/>
          <p:nvPr/>
        </p:nvGrpSpPr>
        <p:grpSpPr>
          <a:xfrm>
            <a:off x="2176954" y="1790700"/>
            <a:ext cx="4172564" cy="1769324"/>
            <a:chOff x="0" y="0"/>
            <a:chExt cx="1098947" cy="287594"/>
          </a:xfrm>
        </p:grpSpPr>
        <p:sp>
          <p:nvSpPr>
            <p:cNvPr id="12" name="Freeform 22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ru-RU">
                <a:latin typeface="Montserrat Bold" panose="020B0604020202020204" charset="-52"/>
              </a:endParaRP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99"/>
                </a:lnSpc>
              </a:pPr>
              <a:endParaRPr>
                <a:latin typeface="Montserrat Bold" panose="020B0604020202020204" charset="-52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105635" y="4541889"/>
            <a:ext cx="4172564" cy="1878188"/>
            <a:chOff x="0" y="0"/>
            <a:chExt cx="1098947" cy="287594"/>
          </a:xfrm>
        </p:grpSpPr>
        <p:sp>
          <p:nvSpPr>
            <p:cNvPr id="10" name="Freeform 25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ru-RU">
                <a:latin typeface="Montserrat Bold" panose="020B0604020202020204" charset="-52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99"/>
                </a:lnSpc>
              </a:pPr>
              <a:endParaRPr>
                <a:latin typeface="Montserrat Bold" panose="020B0604020202020204" charset="-52"/>
              </a:endParaRPr>
            </a:p>
          </p:txBody>
        </p:sp>
      </p:grpSp>
      <p:sp>
        <p:nvSpPr>
          <p:cNvPr id="17" name="TextBox 74"/>
          <p:cNvSpPr txBox="1"/>
          <p:nvPr/>
        </p:nvSpPr>
        <p:spPr>
          <a:xfrm>
            <a:off x="2369492" y="2128391"/>
            <a:ext cx="3787488" cy="113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400" b="1" dirty="0">
                <a:latin typeface="Montserrat" pitchFamily="2" charset="-52"/>
                <a:cs typeface="Times New Roman" panose="02020603050405020304" pitchFamily="18" charset="0"/>
              </a:rPr>
              <a:t>«Максимальная» рыночная стоимость доли</a:t>
            </a:r>
            <a:endParaRPr lang="en-US" sz="24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74"/>
          <p:cNvSpPr txBox="1"/>
          <p:nvPr/>
        </p:nvSpPr>
        <p:spPr>
          <a:xfrm>
            <a:off x="2301728" y="5106329"/>
            <a:ext cx="3787488" cy="74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Montserrat" pitchFamily="2" charset="-52"/>
                <a:ea typeface="Montserrat"/>
                <a:cs typeface="Montserrat"/>
                <a:sym typeface="Montserrat"/>
              </a:rPr>
              <a:t>«</a:t>
            </a:r>
            <a:r>
              <a:rPr lang="ru-RU" sz="2400" b="1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стоимость</a:t>
            </a:r>
            <a:r>
              <a:rPr lang="ru-RU" sz="2400" b="1" dirty="0">
                <a:solidFill>
                  <a:srgbClr val="000000"/>
                </a:solidFill>
                <a:latin typeface="Montserrat" pitchFamily="2" charset="-52"/>
                <a:ea typeface="Montserrat"/>
                <a:cs typeface="Montserrat"/>
                <a:sym typeface="Montserrat"/>
              </a:rPr>
              <a:t>»</a:t>
            </a:r>
            <a:endParaRPr lang="en-US" sz="24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19" name="Group 24"/>
          <p:cNvGrpSpPr/>
          <p:nvPr/>
        </p:nvGrpSpPr>
        <p:grpSpPr>
          <a:xfrm>
            <a:off x="2087797" y="7338251"/>
            <a:ext cx="4172564" cy="1637934"/>
            <a:chOff x="0" y="0"/>
            <a:chExt cx="1098947" cy="287594"/>
          </a:xfrm>
        </p:grpSpPr>
        <p:sp>
          <p:nvSpPr>
            <p:cNvPr id="20" name="Freeform 25"/>
            <p:cNvSpPr/>
            <p:nvPr/>
          </p:nvSpPr>
          <p:spPr>
            <a:xfrm>
              <a:off x="0" y="0"/>
              <a:ext cx="1098947" cy="287594"/>
            </a:xfrm>
            <a:custGeom>
              <a:avLst/>
              <a:gdLst/>
              <a:ahLst/>
              <a:cxnLst/>
              <a:rect l="l" t="t" r="r" b="b"/>
              <a:pathLst>
                <a:path w="1098947" h="287594">
                  <a:moveTo>
                    <a:pt x="77928" y="0"/>
                  </a:moveTo>
                  <a:lnTo>
                    <a:pt x="1021019" y="0"/>
                  </a:lnTo>
                  <a:cubicBezTo>
                    <a:pt x="1064057" y="0"/>
                    <a:pt x="1098947" y="34890"/>
                    <a:pt x="1098947" y="77928"/>
                  </a:cubicBezTo>
                  <a:lnTo>
                    <a:pt x="1098947" y="209665"/>
                  </a:lnTo>
                  <a:cubicBezTo>
                    <a:pt x="1098947" y="252704"/>
                    <a:pt x="1064057" y="287594"/>
                    <a:pt x="1021019" y="287594"/>
                  </a:cubicBezTo>
                  <a:lnTo>
                    <a:pt x="77928" y="287594"/>
                  </a:lnTo>
                  <a:cubicBezTo>
                    <a:pt x="34890" y="287594"/>
                    <a:pt x="0" y="252704"/>
                    <a:pt x="0" y="209665"/>
                  </a:cubicBezTo>
                  <a:lnTo>
                    <a:pt x="0" y="77928"/>
                  </a:lnTo>
                  <a:cubicBezTo>
                    <a:pt x="0" y="34890"/>
                    <a:pt x="34890" y="0"/>
                    <a:pt x="779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ru-RU">
                <a:latin typeface="Montserrat Bold" panose="020B0604020202020204" charset="-52"/>
              </a:endParaRP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0" y="47625"/>
              <a:ext cx="1098947" cy="239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99"/>
                </a:lnSpc>
              </a:pPr>
              <a:endParaRPr>
                <a:latin typeface="Montserrat Bold" panose="020B0604020202020204" charset="-52"/>
              </a:endParaRPr>
            </a:p>
          </p:txBody>
        </p:sp>
      </p:grpSp>
      <p:sp>
        <p:nvSpPr>
          <p:cNvPr id="22" name="TextBox 74"/>
          <p:cNvSpPr txBox="1"/>
          <p:nvPr/>
        </p:nvSpPr>
        <p:spPr>
          <a:xfrm>
            <a:off x="2301728" y="8010279"/>
            <a:ext cx="3787488" cy="26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Рыночная стоимость</a:t>
            </a:r>
            <a:endParaRPr lang="en-US" sz="2400" b="1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Freeform 4"/>
          <p:cNvSpPr/>
          <p:nvPr/>
        </p:nvSpPr>
        <p:spPr>
          <a:xfrm>
            <a:off x="6936805" y="1592541"/>
            <a:ext cx="10974220" cy="2103159"/>
          </a:xfrm>
          <a:custGeom>
            <a:avLst/>
            <a:gdLst/>
            <a:ahLst/>
            <a:cxnLst/>
            <a:rect l="l" t="t" r="r" b="b"/>
            <a:pathLst>
              <a:path w="2367285" h="232399">
                <a:moveTo>
                  <a:pt x="2162096" y="0"/>
                </a:moveTo>
                <a:lnTo>
                  <a:pt x="4737" y="0"/>
                </a:lnTo>
                <a:cubicBezTo>
                  <a:pt x="3481" y="0"/>
                  <a:pt x="2276" y="499"/>
                  <a:pt x="1388" y="1388"/>
                </a:cubicBezTo>
                <a:cubicBezTo>
                  <a:pt x="499" y="2276"/>
                  <a:pt x="0" y="3481"/>
                  <a:pt x="0" y="4737"/>
                </a:cubicBezTo>
                <a:lnTo>
                  <a:pt x="0" y="227661"/>
                </a:lnTo>
                <a:cubicBezTo>
                  <a:pt x="0" y="228918"/>
                  <a:pt x="499" y="230123"/>
                  <a:pt x="1388" y="231011"/>
                </a:cubicBezTo>
                <a:cubicBezTo>
                  <a:pt x="2276" y="231899"/>
                  <a:pt x="3481" y="232399"/>
                  <a:pt x="4737" y="232399"/>
                </a:cubicBezTo>
                <a:lnTo>
                  <a:pt x="2162096" y="232399"/>
                </a:lnTo>
                <a:cubicBezTo>
                  <a:pt x="2165201" y="232399"/>
                  <a:pt x="2168251" y="231588"/>
                  <a:pt x="2170946" y="230047"/>
                </a:cubicBezTo>
                <a:lnTo>
                  <a:pt x="2365921" y="118551"/>
                </a:lnTo>
                <a:cubicBezTo>
                  <a:pt x="2366765" y="118068"/>
                  <a:pt x="2367285" y="117171"/>
                  <a:pt x="2367285" y="116199"/>
                </a:cubicBezTo>
                <a:cubicBezTo>
                  <a:pt x="2367285" y="115227"/>
                  <a:pt x="2366765" y="114330"/>
                  <a:pt x="2365921" y="113848"/>
                </a:cubicBezTo>
                <a:lnTo>
                  <a:pt x="2170946" y="2352"/>
                </a:lnTo>
                <a:cubicBezTo>
                  <a:pt x="2168251" y="811"/>
                  <a:pt x="2165201" y="0"/>
                  <a:pt x="21620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grpSp>
        <p:nvGrpSpPr>
          <p:cNvPr id="32" name="Group 13"/>
          <p:cNvGrpSpPr/>
          <p:nvPr/>
        </p:nvGrpSpPr>
        <p:grpSpPr>
          <a:xfrm>
            <a:off x="6630232" y="1803255"/>
            <a:ext cx="1362843" cy="1663845"/>
            <a:chOff x="0" y="0"/>
            <a:chExt cx="542047" cy="406400"/>
          </a:xfrm>
        </p:grpSpPr>
        <p:sp>
          <p:nvSpPr>
            <p:cNvPr id="33" name="Freeform 14"/>
            <p:cNvSpPr/>
            <p:nvPr/>
          </p:nvSpPr>
          <p:spPr>
            <a:xfrm>
              <a:off x="0" y="0"/>
              <a:ext cx="534853" cy="406400"/>
            </a:xfrm>
            <a:custGeom>
              <a:avLst/>
              <a:gdLst/>
              <a:ahLst/>
              <a:cxnLst/>
              <a:rect l="l" t="t" r="r" b="b"/>
              <a:pathLst>
                <a:path w="534853" h="406400">
                  <a:moveTo>
                    <a:pt x="316124" y="0"/>
                  </a:moveTo>
                  <a:lnTo>
                    <a:pt x="22723" y="0"/>
                  </a:lnTo>
                  <a:cubicBezTo>
                    <a:pt x="16696" y="0"/>
                    <a:pt x="10917" y="2394"/>
                    <a:pt x="6655" y="6655"/>
                  </a:cubicBezTo>
                  <a:cubicBezTo>
                    <a:pt x="2394" y="10917"/>
                    <a:pt x="0" y="16696"/>
                    <a:pt x="0" y="22723"/>
                  </a:cubicBezTo>
                  <a:lnTo>
                    <a:pt x="0" y="383677"/>
                  </a:lnTo>
                  <a:cubicBezTo>
                    <a:pt x="0" y="389704"/>
                    <a:pt x="2394" y="395483"/>
                    <a:pt x="6655" y="399745"/>
                  </a:cubicBezTo>
                  <a:cubicBezTo>
                    <a:pt x="10917" y="404006"/>
                    <a:pt x="16696" y="406400"/>
                    <a:pt x="22723" y="406400"/>
                  </a:cubicBezTo>
                  <a:lnTo>
                    <a:pt x="316124" y="406400"/>
                  </a:lnTo>
                  <a:cubicBezTo>
                    <a:pt x="330673" y="406400"/>
                    <a:pt x="344627" y="400620"/>
                    <a:pt x="354915" y="390333"/>
                  </a:cubicBezTo>
                  <a:lnTo>
                    <a:pt x="525980" y="219267"/>
                  </a:lnTo>
                  <a:cubicBezTo>
                    <a:pt x="534853" y="210394"/>
                    <a:pt x="534853" y="196006"/>
                    <a:pt x="525980" y="187133"/>
                  </a:cubicBezTo>
                  <a:lnTo>
                    <a:pt x="354915" y="16067"/>
                  </a:lnTo>
                  <a:cubicBezTo>
                    <a:pt x="344627" y="5780"/>
                    <a:pt x="330673" y="0"/>
                    <a:pt x="316124" y="0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34" name="TextBox 15"/>
            <p:cNvSpPr txBox="1"/>
            <p:nvPr/>
          </p:nvSpPr>
          <p:spPr>
            <a:xfrm>
              <a:off x="0" y="-19050"/>
              <a:ext cx="427747" cy="425450"/>
            </a:xfrm>
            <a:prstGeom prst="rect">
              <a:avLst/>
            </a:prstGeom>
          </p:spPr>
          <p:txBody>
            <a:bodyPr lIns="51750" tIns="51750" rIns="51750" bIns="51750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sp>
        <p:nvSpPr>
          <p:cNvPr id="35" name="TextBox 76"/>
          <p:cNvSpPr txBox="1"/>
          <p:nvPr/>
        </p:nvSpPr>
        <p:spPr>
          <a:xfrm>
            <a:off x="8319109" y="2042183"/>
            <a:ext cx="94904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Montserrat" pitchFamily="2" charset="-52"/>
                <a:cs typeface="Times New Roman" panose="02020603050405020304" pitchFamily="18" charset="0"/>
              </a:rPr>
              <a:t>Продажа квартиры целиком с последующим пропорциональным разделением денежных средств между собственниками</a:t>
            </a:r>
            <a:endParaRPr lang="ru-RU" sz="2400" dirty="0">
              <a:latin typeface="Montserrat" pitchFamily="2" charset="-52"/>
              <a:ea typeface="Montserrat Bold"/>
              <a:cs typeface="Montserrat Bold"/>
            </a:endParaRPr>
          </a:p>
        </p:txBody>
      </p:sp>
      <p:grpSp>
        <p:nvGrpSpPr>
          <p:cNvPr id="36" name="Group 3"/>
          <p:cNvGrpSpPr/>
          <p:nvPr/>
        </p:nvGrpSpPr>
        <p:grpSpPr>
          <a:xfrm>
            <a:off x="6966162" y="4490831"/>
            <a:ext cx="10986964" cy="2037664"/>
            <a:chOff x="0" y="0"/>
            <a:chExt cx="2370034" cy="232399"/>
          </a:xfrm>
        </p:grpSpPr>
        <p:sp>
          <p:nvSpPr>
            <p:cNvPr id="39" name="Freeform 4"/>
            <p:cNvSpPr/>
            <p:nvPr/>
          </p:nvSpPr>
          <p:spPr>
            <a:xfrm>
              <a:off x="0" y="0"/>
              <a:ext cx="2367285" cy="232399"/>
            </a:xfrm>
            <a:custGeom>
              <a:avLst/>
              <a:gdLst/>
              <a:ahLst/>
              <a:cxnLst/>
              <a:rect l="l" t="t" r="r" b="b"/>
              <a:pathLst>
                <a:path w="2367285" h="232399">
                  <a:moveTo>
                    <a:pt x="2162096" y="0"/>
                  </a:moveTo>
                  <a:lnTo>
                    <a:pt x="4737" y="0"/>
                  </a:lnTo>
                  <a:cubicBezTo>
                    <a:pt x="3481" y="0"/>
                    <a:pt x="2276" y="499"/>
                    <a:pt x="1388" y="1388"/>
                  </a:cubicBezTo>
                  <a:cubicBezTo>
                    <a:pt x="499" y="2276"/>
                    <a:pt x="0" y="3481"/>
                    <a:pt x="0" y="4737"/>
                  </a:cubicBezTo>
                  <a:lnTo>
                    <a:pt x="0" y="227661"/>
                  </a:lnTo>
                  <a:cubicBezTo>
                    <a:pt x="0" y="228918"/>
                    <a:pt x="499" y="230123"/>
                    <a:pt x="1388" y="231011"/>
                  </a:cubicBezTo>
                  <a:cubicBezTo>
                    <a:pt x="2276" y="231899"/>
                    <a:pt x="3481" y="232399"/>
                    <a:pt x="4737" y="232399"/>
                  </a:cubicBezTo>
                  <a:lnTo>
                    <a:pt x="2162096" y="232399"/>
                  </a:lnTo>
                  <a:cubicBezTo>
                    <a:pt x="2165201" y="232399"/>
                    <a:pt x="2168251" y="231588"/>
                    <a:pt x="2170946" y="230047"/>
                  </a:cubicBezTo>
                  <a:lnTo>
                    <a:pt x="2365921" y="118551"/>
                  </a:lnTo>
                  <a:cubicBezTo>
                    <a:pt x="2366765" y="118068"/>
                    <a:pt x="2367285" y="117171"/>
                    <a:pt x="2367285" y="116199"/>
                  </a:cubicBezTo>
                  <a:cubicBezTo>
                    <a:pt x="2367285" y="115227"/>
                    <a:pt x="2366765" y="114330"/>
                    <a:pt x="2365921" y="113848"/>
                  </a:cubicBezTo>
                  <a:lnTo>
                    <a:pt x="2170946" y="2352"/>
                  </a:lnTo>
                  <a:cubicBezTo>
                    <a:pt x="2168251" y="811"/>
                    <a:pt x="2165201" y="0"/>
                    <a:pt x="216209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40" name="TextBox 5"/>
            <p:cNvSpPr txBox="1"/>
            <p:nvPr/>
          </p:nvSpPr>
          <p:spPr>
            <a:xfrm>
              <a:off x="0" y="-19050"/>
              <a:ext cx="2255734" cy="251449"/>
            </a:xfrm>
            <a:prstGeom prst="rect">
              <a:avLst/>
            </a:prstGeom>
          </p:spPr>
          <p:txBody>
            <a:bodyPr lIns="51750" tIns="51750" rIns="51750" bIns="51750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6615164" y="4716737"/>
            <a:ext cx="1362843" cy="1663845"/>
            <a:chOff x="0" y="0"/>
            <a:chExt cx="542047" cy="406400"/>
          </a:xfrm>
        </p:grpSpPr>
        <p:sp>
          <p:nvSpPr>
            <p:cNvPr id="42" name="Freeform 14"/>
            <p:cNvSpPr/>
            <p:nvPr/>
          </p:nvSpPr>
          <p:spPr>
            <a:xfrm>
              <a:off x="0" y="0"/>
              <a:ext cx="534853" cy="406400"/>
            </a:xfrm>
            <a:custGeom>
              <a:avLst/>
              <a:gdLst/>
              <a:ahLst/>
              <a:cxnLst/>
              <a:rect l="l" t="t" r="r" b="b"/>
              <a:pathLst>
                <a:path w="534853" h="406400">
                  <a:moveTo>
                    <a:pt x="316124" y="0"/>
                  </a:moveTo>
                  <a:lnTo>
                    <a:pt x="22723" y="0"/>
                  </a:lnTo>
                  <a:cubicBezTo>
                    <a:pt x="16696" y="0"/>
                    <a:pt x="10917" y="2394"/>
                    <a:pt x="6655" y="6655"/>
                  </a:cubicBezTo>
                  <a:cubicBezTo>
                    <a:pt x="2394" y="10917"/>
                    <a:pt x="0" y="16696"/>
                    <a:pt x="0" y="22723"/>
                  </a:cubicBezTo>
                  <a:lnTo>
                    <a:pt x="0" y="383677"/>
                  </a:lnTo>
                  <a:cubicBezTo>
                    <a:pt x="0" y="389704"/>
                    <a:pt x="2394" y="395483"/>
                    <a:pt x="6655" y="399745"/>
                  </a:cubicBezTo>
                  <a:cubicBezTo>
                    <a:pt x="10917" y="404006"/>
                    <a:pt x="16696" y="406400"/>
                    <a:pt x="22723" y="406400"/>
                  </a:cubicBezTo>
                  <a:lnTo>
                    <a:pt x="316124" y="406400"/>
                  </a:lnTo>
                  <a:cubicBezTo>
                    <a:pt x="330673" y="406400"/>
                    <a:pt x="344627" y="400620"/>
                    <a:pt x="354915" y="390333"/>
                  </a:cubicBezTo>
                  <a:lnTo>
                    <a:pt x="525980" y="219267"/>
                  </a:lnTo>
                  <a:cubicBezTo>
                    <a:pt x="534853" y="210394"/>
                    <a:pt x="534853" y="196006"/>
                    <a:pt x="525980" y="187133"/>
                  </a:cubicBezTo>
                  <a:lnTo>
                    <a:pt x="354915" y="16067"/>
                  </a:lnTo>
                  <a:cubicBezTo>
                    <a:pt x="344627" y="5780"/>
                    <a:pt x="330673" y="0"/>
                    <a:pt x="316124" y="0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43" name="TextBox 15"/>
            <p:cNvSpPr txBox="1"/>
            <p:nvPr/>
          </p:nvSpPr>
          <p:spPr>
            <a:xfrm>
              <a:off x="0" y="-19050"/>
              <a:ext cx="427747" cy="425450"/>
            </a:xfrm>
            <a:prstGeom prst="rect">
              <a:avLst/>
            </a:prstGeom>
          </p:spPr>
          <p:txBody>
            <a:bodyPr lIns="51750" tIns="51750" rIns="51750" bIns="51750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273200" y="5010649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Montserrat" pitchFamily="2" charset="-52"/>
                <a:cs typeface="Times New Roman" panose="02020603050405020304" pitchFamily="18" charset="0"/>
              </a:rPr>
              <a:t>Продажа доли одному из </a:t>
            </a:r>
            <a:r>
              <a:rPr lang="ru-RU" sz="2400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долевой собственности</a:t>
            </a:r>
            <a:endParaRPr lang="ru-RU" sz="2400" dirty="0">
              <a:latin typeface="Montserrat" pitchFamily="2" charset="-52"/>
              <a:ea typeface="Montserrat Bold"/>
              <a:cs typeface="Montserrat Bold"/>
            </a:endParaRPr>
          </a:p>
        </p:txBody>
      </p:sp>
      <p:grpSp>
        <p:nvGrpSpPr>
          <p:cNvPr id="52" name="Group 3"/>
          <p:cNvGrpSpPr/>
          <p:nvPr/>
        </p:nvGrpSpPr>
        <p:grpSpPr>
          <a:xfrm>
            <a:off x="6945940" y="7183780"/>
            <a:ext cx="10986964" cy="2031302"/>
            <a:chOff x="0" y="0"/>
            <a:chExt cx="2370034" cy="232399"/>
          </a:xfrm>
        </p:grpSpPr>
        <p:sp>
          <p:nvSpPr>
            <p:cNvPr id="53" name="Freeform 4"/>
            <p:cNvSpPr/>
            <p:nvPr/>
          </p:nvSpPr>
          <p:spPr>
            <a:xfrm>
              <a:off x="0" y="0"/>
              <a:ext cx="2367285" cy="232399"/>
            </a:xfrm>
            <a:custGeom>
              <a:avLst/>
              <a:gdLst/>
              <a:ahLst/>
              <a:cxnLst/>
              <a:rect l="l" t="t" r="r" b="b"/>
              <a:pathLst>
                <a:path w="2367285" h="232399">
                  <a:moveTo>
                    <a:pt x="2162096" y="0"/>
                  </a:moveTo>
                  <a:lnTo>
                    <a:pt x="4737" y="0"/>
                  </a:lnTo>
                  <a:cubicBezTo>
                    <a:pt x="3481" y="0"/>
                    <a:pt x="2276" y="499"/>
                    <a:pt x="1388" y="1388"/>
                  </a:cubicBezTo>
                  <a:cubicBezTo>
                    <a:pt x="499" y="2276"/>
                    <a:pt x="0" y="3481"/>
                    <a:pt x="0" y="4737"/>
                  </a:cubicBezTo>
                  <a:lnTo>
                    <a:pt x="0" y="227661"/>
                  </a:lnTo>
                  <a:cubicBezTo>
                    <a:pt x="0" y="228918"/>
                    <a:pt x="499" y="230123"/>
                    <a:pt x="1388" y="231011"/>
                  </a:cubicBezTo>
                  <a:cubicBezTo>
                    <a:pt x="2276" y="231899"/>
                    <a:pt x="3481" y="232399"/>
                    <a:pt x="4737" y="232399"/>
                  </a:cubicBezTo>
                  <a:lnTo>
                    <a:pt x="2162096" y="232399"/>
                  </a:lnTo>
                  <a:cubicBezTo>
                    <a:pt x="2165201" y="232399"/>
                    <a:pt x="2168251" y="231588"/>
                    <a:pt x="2170946" y="230047"/>
                  </a:cubicBezTo>
                  <a:lnTo>
                    <a:pt x="2365921" y="118551"/>
                  </a:lnTo>
                  <a:cubicBezTo>
                    <a:pt x="2366765" y="118068"/>
                    <a:pt x="2367285" y="117171"/>
                    <a:pt x="2367285" y="116199"/>
                  </a:cubicBezTo>
                  <a:cubicBezTo>
                    <a:pt x="2367285" y="115227"/>
                    <a:pt x="2366765" y="114330"/>
                    <a:pt x="2365921" y="113848"/>
                  </a:cubicBezTo>
                  <a:lnTo>
                    <a:pt x="2170946" y="2352"/>
                  </a:lnTo>
                  <a:cubicBezTo>
                    <a:pt x="2168251" y="811"/>
                    <a:pt x="2165201" y="0"/>
                    <a:pt x="216209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54" name="TextBox 5"/>
            <p:cNvSpPr txBox="1"/>
            <p:nvPr/>
          </p:nvSpPr>
          <p:spPr>
            <a:xfrm>
              <a:off x="0" y="-19050"/>
              <a:ext cx="2255734" cy="251449"/>
            </a:xfrm>
            <a:prstGeom prst="rect">
              <a:avLst/>
            </a:prstGeom>
          </p:spPr>
          <p:txBody>
            <a:bodyPr lIns="51750" tIns="51750" rIns="51750" bIns="51750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6606119" y="7367508"/>
            <a:ext cx="1362843" cy="1663845"/>
            <a:chOff x="0" y="0"/>
            <a:chExt cx="542047" cy="406400"/>
          </a:xfrm>
        </p:grpSpPr>
        <p:sp>
          <p:nvSpPr>
            <p:cNvPr id="56" name="Freeform 14"/>
            <p:cNvSpPr/>
            <p:nvPr/>
          </p:nvSpPr>
          <p:spPr>
            <a:xfrm>
              <a:off x="0" y="0"/>
              <a:ext cx="534853" cy="406400"/>
            </a:xfrm>
            <a:custGeom>
              <a:avLst/>
              <a:gdLst/>
              <a:ahLst/>
              <a:cxnLst/>
              <a:rect l="l" t="t" r="r" b="b"/>
              <a:pathLst>
                <a:path w="534853" h="406400">
                  <a:moveTo>
                    <a:pt x="316124" y="0"/>
                  </a:moveTo>
                  <a:lnTo>
                    <a:pt x="22723" y="0"/>
                  </a:lnTo>
                  <a:cubicBezTo>
                    <a:pt x="16696" y="0"/>
                    <a:pt x="10917" y="2394"/>
                    <a:pt x="6655" y="6655"/>
                  </a:cubicBezTo>
                  <a:cubicBezTo>
                    <a:pt x="2394" y="10917"/>
                    <a:pt x="0" y="16696"/>
                    <a:pt x="0" y="22723"/>
                  </a:cubicBezTo>
                  <a:lnTo>
                    <a:pt x="0" y="383677"/>
                  </a:lnTo>
                  <a:cubicBezTo>
                    <a:pt x="0" y="389704"/>
                    <a:pt x="2394" y="395483"/>
                    <a:pt x="6655" y="399745"/>
                  </a:cubicBezTo>
                  <a:cubicBezTo>
                    <a:pt x="10917" y="404006"/>
                    <a:pt x="16696" y="406400"/>
                    <a:pt x="22723" y="406400"/>
                  </a:cubicBezTo>
                  <a:lnTo>
                    <a:pt x="316124" y="406400"/>
                  </a:lnTo>
                  <a:cubicBezTo>
                    <a:pt x="330673" y="406400"/>
                    <a:pt x="344627" y="400620"/>
                    <a:pt x="354915" y="390333"/>
                  </a:cubicBezTo>
                  <a:lnTo>
                    <a:pt x="525980" y="219267"/>
                  </a:lnTo>
                  <a:cubicBezTo>
                    <a:pt x="534853" y="210394"/>
                    <a:pt x="534853" y="196006"/>
                    <a:pt x="525980" y="187133"/>
                  </a:cubicBezTo>
                  <a:lnTo>
                    <a:pt x="354915" y="16067"/>
                  </a:lnTo>
                  <a:cubicBezTo>
                    <a:pt x="344627" y="5780"/>
                    <a:pt x="330673" y="0"/>
                    <a:pt x="316124" y="0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57" name="TextBox 15"/>
            <p:cNvSpPr txBox="1"/>
            <p:nvPr/>
          </p:nvSpPr>
          <p:spPr>
            <a:xfrm>
              <a:off x="0" y="-19050"/>
              <a:ext cx="427747" cy="425450"/>
            </a:xfrm>
            <a:prstGeom prst="rect">
              <a:avLst/>
            </a:prstGeom>
          </p:spPr>
          <p:txBody>
            <a:bodyPr lIns="51750" tIns="51750" rIns="51750" bIns="51750" rtlCol="0" anchor="ctr"/>
            <a:lstStyle/>
            <a:p>
              <a:pPr algn="ctr">
                <a:lnSpc>
                  <a:spcPts val="1140"/>
                </a:lnSpc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90695" y="7926385"/>
            <a:ext cx="714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dirty="0">
                <a:solidFill>
                  <a:srgbClr val="242424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Продажа доли на открытом рынке</a:t>
            </a:r>
            <a:endParaRPr lang="en-GB" sz="2400" dirty="0">
              <a:latin typeface="Montserrat" pitchFamily="2" charset="-52"/>
              <a:cs typeface="Times New Roman" panose="02020603050405020304" pitchFamily="18" charset="0"/>
            </a:endParaRPr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DD67BD5E-DE56-4507-B566-D4A88091BB96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D57E8834-763E-4180-BC46-F3CD5F57FA14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977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87463" y="227147"/>
            <a:ext cx="16938560" cy="121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600" b="1" dirty="0">
                <a:latin typeface="Montserrat" pitchFamily="2" charset="-52"/>
                <a:cs typeface="Times New Roman" panose="02020603050405020304" pitchFamily="18" charset="0"/>
              </a:rPr>
              <a:t>Основные критерии, которые оказывают влияние на формирование рыночной стоимости доли</a:t>
            </a:r>
            <a:endParaRPr lang="en-US" sz="3500" b="1" dirty="0">
              <a:latin typeface="Montserrat" pitchFamily="2" charset="-52"/>
              <a:sym typeface="Montserra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40192" y="6896689"/>
            <a:ext cx="18906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endParaRPr lang="ru-RU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ru-RU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 факторов</a:t>
            </a: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456743" y="6966887"/>
            <a:ext cx="193188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endParaRPr lang="ru-RU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62 оценочные зоны</a:t>
            </a: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</a:pP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0" name="Shape 365">
            <a:extLst>
              <a:ext uri="{FF2B5EF4-FFF2-40B4-BE49-F238E27FC236}">
                <a16:creationId xmlns:a16="http://schemas.microsoft.com/office/drawing/2014/main" id="{D136BFC9-6421-43BD-BC89-F21BC9C06685}"/>
              </a:ext>
            </a:extLst>
          </p:cNvPr>
          <p:cNvSpPr/>
          <p:nvPr/>
        </p:nvSpPr>
        <p:spPr>
          <a:xfrm>
            <a:off x="1185540" y="3214162"/>
            <a:ext cx="456758" cy="409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6" h="21375" extrusionOk="0">
                <a:moveTo>
                  <a:pt x="20929" y="11051"/>
                </a:moveTo>
                <a:cubicBezTo>
                  <a:pt x="11350" y="675"/>
                  <a:pt x="11350" y="675"/>
                  <a:pt x="11350" y="675"/>
                </a:cubicBezTo>
                <a:cubicBezTo>
                  <a:pt x="10928" y="-225"/>
                  <a:pt x="10129" y="-225"/>
                  <a:pt x="9707" y="675"/>
                </a:cubicBezTo>
                <a:cubicBezTo>
                  <a:pt x="175" y="11051"/>
                  <a:pt x="175" y="11051"/>
                  <a:pt x="175" y="11051"/>
                </a:cubicBezTo>
                <a:cubicBezTo>
                  <a:pt x="-248" y="11475"/>
                  <a:pt x="175" y="11951"/>
                  <a:pt x="597" y="11951"/>
                </a:cubicBezTo>
                <a:cubicBezTo>
                  <a:pt x="2663" y="11951"/>
                  <a:pt x="2663" y="11951"/>
                  <a:pt x="2663" y="11951"/>
                </a:cubicBezTo>
                <a:cubicBezTo>
                  <a:pt x="2663" y="20422"/>
                  <a:pt x="2663" y="20422"/>
                  <a:pt x="2663" y="20422"/>
                </a:cubicBezTo>
                <a:cubicBezTo>
                  <a:pt x="2663" y="20899"/>
                  <a:pt x="2663" y="21375"/>
                  <a:pt x="3462" y="21375"/>
                </a:cubicBezTo>
                <a:cubicBezTo>
                  <a:pt x="8063" y="21375"/>
                  <a:pt x="8063" y="21375"/>
                  <a:pt x="8063" y="21375"/>
                </a:cubicBezTo>
                <a:cubicBezTo>
                  <a:pt x="8063" y="12904"/>
                  <a:pt x="8063" y="12904"/>
                  <a:pt x="8063" y="12904"/>
                </a:cubicBezTo>
                <a:cubicBezTo>
                  <a:pt x="13041" y="12904"/>
                  <a:pt x="13041" y="12904"/>
                  <a:pt x="13041" y="12904"/>
                </a:cubicBezTo>
                <a:cubicBezTo>
                  <a:pt x="13041" y="21375"/>
                  <a:pt x="13041" y="21375"/>
                  <a:pt x="13041" y="21375"/>
                </a:cubicBezTo>
                <a:cubicBezTo>
                  <a:pt x="17642" y="21375"/>
                  <a:pt x="17642" y="21375"/>
                  <a:pt x="17642" y="21375"/>
                </a:cubicBezTo>
                <a:cubicBezTo>
                  <a:pt x="18441" y="21375"/>
                  <a:pt x="18441" y="20899"/>
                  <a:pt x="18441" y="20422"/>
                </a:cubicBezTo>
                <a:cubicBezTo>
                  <a:pt x="18441" y="11951"/>
                  <a:pt x="18441" y="11951"/>
                  <a:pt x="18441" y="11951"/>
                </a:cubicBezTo>
                <a:cubicBezTo>
                  <a:pt x="20554" y="11951"/>
                  <a:pt x="20554" y="11951"/>
                  <a:pt x="20554" y="11951"/>
                </a:cubicBezTo>
                <a:cubicBezTo>
                  <a:pt x="20929" y="11951"/>
                  <a:pt x="21352" y="11475"/>
                  <a:pt x="20929" y="11051"/>
                </a:cubicBezTo>
              </a:path>
            </a:pathLst>
          </a:custGeom>
          <a:noFill/>
          <a:ln w="19050" cap="flat">
            <a:solidFill>
              <a:schemeClr val="bg1"/>
            </a:solidFill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600">
                <a:latin typeface="Lato Light"/>
                <a:ea typeface="Lato Light"/>
                <a:cs typeface="Lato Light"/>
                <a:sym typeface="Lato Light"/>
              </a:defRPr>
            </a:pP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4923D51A-21C0-4002-AD7C-C3163289CF89}"/>
              </a:ext>
            </a:extLst>
          </p:cNvPr>
          <p:cNvSpPr/>
          <p:nvPr/>
        </p:nvSpPr>
        <p:spPr>
          <a:xfrm rot="-10800000">
            <a:off x="15944014" y="1485901"/>
            <a:ext cx="2343986" cy="1274542"/>
          </a:xfrm>
          <a:custGeom>
            <a:avLst/>
            <a:gdLst/>
            <a:ahLst/>
            <a:cxnLst/>
            <a:rect l="l" t="t" r="r" b="b"/>
            <a:pathLst>
              <a:path w="2343986" h="1274542">
                <a:moveTo>
                  <a:pt x="0" y="0"/>
                </a:moveTo>
                <a:lnTo>
                  <a:pt x="2343986" y="0"/>
                </a:lnTo>
                <a:lnTo>
                  <a:pt x="2343986" y="1274543"/>
                </a:lnTo>
                <a:lnTo>
                  <a:pt x="0" y="1274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id="{2F1503A0-1159-45E2-9C50-04CF1C202CF2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4">
            <a:extLst>
              <a:ext uri="{FF2B5EF4-FFF2-40B4-BE49-F238E27FC236}">
                <a16:creationId xmlns:a16="http://schemas.microsoft.com/office/drawing/2014/main" id="{28560A8C-4202-4E5A-BEFC-CE2C4D5FBAC0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087F1A-F0AC-4F48-94BC-872FB0DD5757}"/>
              </a:ext>
            </a:extLst>
          </p:cNvPr>
          <p:cNvSpPr/>
          <p:nvPr/>
        </p:nvSpPr>
        <p:spPr>
          <a:xfrm>
            <a:off x="2047072" y="2760443"/>
            <a:ext cx="8657627" cy="366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Montserrat" pitchFamily="2" charset="-52"/>
                <a:cs typeface="Times New Roman" panose="02020603050405020304" pitchFamily="18" charset="0"/>
              </a:rPr>
              <a:t>Площадь квартиры и размер доли;</a:t>
            </a:r>
          </a:p>
          <a:p>
            <a:pPr>
              <a:lnSpc>
                <a:spcPct val="150000"/>
              </a:lnSpc>
            </a:pPr>
            <a:endParaRPr lang="ru-RU" sz="2300" dirty="0">
              <a:latin typeface="Montserrat" pitchFamily="2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latin typeface="Montserrat" pitchFamily="2" charset="-52"/>
                <a:cs typeface="Times New Roman" panose="02020603050405020304" pitchFamily="18" charset="0"/>
              </a:rPr>
              <a:t>Количество совладельцев;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rgbClr val="333333"/>
              </a:solidFill>
              <a:latin typeface="Montserra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333333"/>
                </a:solidFill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Адекватность совладельцев </a:t>
            </a:r>
            <a:endParaRPr lang="ru-RU" sz="3600" dirty="0">
              <a:latin typeface="Montserrat" pitchFamily="2" charset="-52"/>
              <a:cs typeface="Times New Roman" panose="02020603050405020304" pitchFamily="18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6F0B19C-84DF-4E78-BC7A-094875742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267250"/>
            <a:ext cx="6858000" cy="4541108"/>
          </a:xfrm>
          <a:prstGeom prst="rect">
            <a:avLst/>
          </a:prstGeom>
        </p:spPr>
      </p:pic>
      <p:grpSp>
        <p:nvGrpSpPr>
          <p:cNvPr id="122" name="Group 27">
            <a:extLst>
              <a:ext uri="{FF2B5EF4-FFF2-40B4-BE49-F238E27FC236}">
                <a16:creationId xmlns:a16="http://schemas.microsoft.com/office/drawing/2014/main" id="{5712966E-0D01-4436-9608-AC191084C2E8}"/>
              </a:ext>
            </a:extLst>
          </p:cNvPr>
          <p:cNvGrpSpPr/>
          <p:nvPr/>
        </p:nvGrpSpPr>
        <p:grpSpPr>
          <a:xfrm>
            <a:off x="559918" y="2838119"/>
            <a:ext cx="1251244" cy="933454"/>
            <a:chOff x="0" y="0"/>
            <a:chExt cx="406400" cy="426644"/>
          </a:xfrm>
        </p:grpSpPr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0EC61322-AAA6-4469-B02B-6E2302DC2DF5}"/>
                </a:ext>
              </a:extLst>
            </p:cNvPr>
            <p:cNvSpPr/>
            <p:nvPr/>
          </p:nvSpPr>
          <p:spPr>
            <a:xfrm>
              <a:off x="0" y="0"/>
              <a:ext cx="406400" cy="426644"/>
            </a:xfrm>
            <a:custGeom>
              <a:avLst/>
              <a:gdLst/>
              <a:ahLst/>
              <a:cxnLst/>
              <a:rect l="l" t="t" r="r" b="b"/>
              <a:pathLst>
                <a:path w="406400" h="426644">
                  <a:moveTo>
                    <a:pt x="0" y="0"/>
                  </a:moveTo>
                  <a:lnTo>
                    <a:pt x="203200" y="0"/>
                  </a:lnTo>
                  <a:lnTo>
                    <a:pt x="406400" y="213322"/>
                  </a:lnTo>
                  <a:lnTo>
                    <a:pt x="203200" y="426644"/>
                  </a:lnTo>
                  <a:lnTo>
                    <a:pt x="0" y="426644"/>
                  </a:lnTo>
                  <a:lnTo>
                    <a:pt x="203200" y="21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24" name="TextBox 29">
              <a:extLst>
                <a:ext uri="{FF2B5EF4-FFF2-40B4-BE49-F238E27FC236}">
                  <a16:creationId xmlns:a16="http://schemas.microsoft.com/office/drawing/2014/main" id="{75E410F2-0972-4573-B467-39AB3DF98405}"/>
                </a:ext>
              </a:extLst>
            </p:cNvPr>
            <p:cNvSpPr txBox="1"/>
            <p:nvPr/>
          </p:nvSpPr>
          <p:spPr>
            <a:xfrm>
              <a:off x="177800" y="19050"/>
              <a:ext cx="152400" cy="407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 dirty="0"/>
            </a:p>
          </p:txBody>
        </p:sp>
      </p:grpSp>
      <p:grpSp>
        <p:nvGrpSpPr>
          <p:cNvPr id="131" name="Group 27">
            <a:extLst>
              <a:ext uri="{FF2B5EF4-FFF2-40B4-BE49-F238E27FC236}">
                <a16:creationId xmlns:a16="http://schemas.microsoft.com/office/drawing/2014/main" id="{5D77F066-FDA5-4A7E-BDFD-52F1FDF395D1}"/>
              </a:ext>
            </a:extLst>
          </p:cNvPr>
          <p:cNvGrpSpPr/>
          <p:nvPr/>
        </p:nvGrpSpPr>
        <p:grpSpPr>
          <a:xfrm>
            <a:off x="559918" y="4176322"/>
            <a:ext cx="1251244" cy="933454"/>
            <a:chOff x="0" y="0"/>
            <a:chExt cx="406400" cy="426644"/>
          </a:xfrm>
        </p:grpSpPr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B490BDDD-3E8C-4275-9184-AFACA85DFE85}"/>
                </a:ext>
              </a:extLst>
            </p:cNvPr>
            <p:cNvSpPr/>
            <p:nvPr/>
          </p:nvSpPr>
          <p:spPr>
            <a:xfrm>
              <a:off x="0" y="0"/>
              <a:ext cx="406400" cy="426644"/>
            </a:xfrm>
            <a:custGeom>
              <a:avLst/>
              <a:gdLst/>
              <a:ahLst/>
              <a:cxnLst/>
              <a:rect l="l" t="t" r="r" b="b"/>
              <a:pathLst>
                <a:path w="406400" h="426644">
                  <a:moveTo>
                    <a:pt x="0" y="0"/>
                  </a:moveTo>
                  <a:lnTo>
                    <a:pt x="203200" y="0"/>
                  </a:lnTo>
                  <a:lnTo>
                    <a:pt x="406400" y="213322"/>
                  </a:lnTo>
                  <a:lnTo>
                    <a:pt x="203200" y="426644"/>
                  </a:lnTo>
                  <a:lnTo>
                    <a:pt x="0" y="426644"/>
                  </a:lnTo>
                  <a:lnTo>
                    <a:pt x="203200" y="21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33" name="TextBox 29">
              <a:extLst>
                <a:ext uri="{FF2B5EF4-FFF2-40B4-BE49-F238E27FC236}">
                  <a16:creationId xmlns:a16="http://schemas.microsoft.com/office/drawing/2014/main" id="{1DC89B3B-047D-477C-94A1-EC9CEF30F0C2}"/>
                </a:ext>
              </a:extLst>
            </p:cNvPr>
            <p:cNvSpPr txBox="1"/>
            <p:nvPr/>
          </p:nvSpPr>
          <p:spPr>
            <a:xfrm>
              <a:off x="177800" y="19050"/>
              <a:ext cx="152400" cy="407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 dirty="0"/>
            </a:p>
          </p:txBody>
        </p:sp>
      </p:grpSp>
      <p:grpSp>
        <p:nvGrpSpPr>
          <p:cNvPr id="134" name="Group 27">
            <a:extLst>
              <a:ext uri="{FF2B5EF4-FFF2-40B4-BE49-F238E27FC236}">
                <a16:creationId xmlns:a16="http://schemas.microsoft.com/office/drawing/2014/main" id="{C5285A28-A2AA-42A5-80F5-304336F88134}"/>
              </a:ext>
            </a:extLst>
          </p:cNvPr>
          <p:cNvGrpSpPr/>
          <p:nvPr/>
        </p:nvGrpSpPr>
        <p:grpSpPr>
          <a:xfrm>
            <a:off x="559918" y="5581974"/>
            <a:ext cx="1251244" cy="933454"/>
            <a:chOff x="0" y="0"/>
            <a:chExt cx="406400" cy="426644"/>
          </a:xfrm>
        </p:grpSpPr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B35CFCDA-2457-464E-B3FA-32B05ED3FB6B}"/>
                </a:ext>
              </a:extLst>
            </p:cNvPr>
            <p:cNvSpPr/>
            <p:nvPr/>
          </p:nvSpPr>
          <p:spPr>
            <a:xfrm>
              <a:off x="0" y="0"/>
              <a:ext cx="406400" cy="426644"/>
            </a:xfrm>
            <a:custGeom>
              <a:avLst/>
              <a:gdLst/>
              <a:ahLst/>
              <a:cxnLst/>
              <a:rect l="l" t="t" r="r" b="b"/>
              <a:pathLst>
                <a:path w="406400" h="426644">
                  <a:moveTo>
                    <a:pt x="0" y="0"/>
                  </a:moveTo>
                  <a:lnTo>
                    <a:pt x="203200" y="0"/>
                  </a:lnTo>
                  <a:lnTo>
                    <a:pt x="406400" y="213322"/>
                  </a:lnTo>
                  <a:lnTo>
                    <a:pt x="203200" y="426644"/>
                  </a:lnTo>
                  <a:lnTo>
                    <a:pt x="0" y="426644"/>
                  </a:lnTo>
                  <a:lnTo>
                    <a:pt x="203200" y="21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36" name="TextBox 29">
              <a:extLst>
                <a:ext uri="{FF2B5EF4-FFF2-40B4-BE49-F238E27FC236}">
                  <a16:creationId xmlns:a16="http://schemas.microsoft.com/office/drawing/2014/main" id="{E3CDDF90-5181-42D3-B0B6-DFCF1EA3E5EB}"/>
                </a:ext>
              </a:extLst>
            </p:cNvPr>
            <p:cNvSpPr txBox="1"/>
            <p:nvPr/>
          </p:nvSpPr>
          <p:spPr>
            <a:xfrm>
              <a:off x="177800" y="19050"/>
              <a:ext cx="152400" cy="407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226378"/>
            <a:ext cx="14848594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>
                <a:solidFill>
                  <a:srgbClr val="1F19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ru-RU" sz="3600" b="1" dirty="0">
                <a:solidFill>
                  <a:srgbClr val="1F19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Статистика</a:t>
            </a:r>
            <a:endParaRPr lang="en-US" sz="3600" b="1" dirty="0">
              <a:solidFill>
                <a:srgbClr val="1F191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770003" y="737546"/>
            <a:ext cx="5908397" cy="30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</a:pPr>
            <a:endParaRPr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BCD8EA9-B8E9-41DB-83EE-F4377E468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94647"/>
              </p:ext>
            </p:extLst>
          </p:nvPr>
        </p:nvGraphicFramePr>
        <p:xfrm>
          <a:off x="11174505" y="2657865"/>
          <a:ext cx="6427695" cy="1576126"/>
        </p:xfrm>
        <a:graphic>
          <a:graphicData uri="http://schemas.openxmlformats.org/drawingml/2006/table">
            <a:tbl>
              <a:tblPr/>
              <a:tblGrid>
                <a:gridCol w="1512399">
                  <a:extLst>
                    <a:ext uri="{9D8B030D-6E8A-4147-A177-3AD203B41FA5}">
                      <a16:colId xmlns:a16="http://schemas.microsoft.com/office/drawing/2014/main" val="1622983037"/>
                    </a:ext>
                  </a:extLst>
                </a:gridCol>
                <a:gridCol w="1512399">
                  <a:extLst>
                    <a:ext uri="{9D8B030D-6E8A-4147-A177-3AD203B41FA5}">
                      <a16:colId xmlns:a16="http://schemas.microsoft.com/office/drawing/2014/main" val="511356664"/>
                    </a:ext>
                  </a:extLst>
                </a:gridCol>
                <a:gridCol w="1588019">
                  <a:extLst>
                    <a:ext uri="{9D8B030D-6E8A-4147-A177-3AD203B41FA5}">
                      <a16:colId xmlns:a16="http://schemas.microsoft.com/office/drawing/2014/main" val="1561586514"/>
                    </a:ext>
                  </a:extLst>
                </a:gridCol>
                <a:gridCol w="1814878">
                  <a:extLst>
                    <a:ext uri="{9D8B030D-6E8A-4147-A177-3AD203B41FA5}">
                      <a16:colId xmlns:a16="http://schemas.microsoft.com/office/drawing/2014/main" val="2895294837"/>
                    </a:ext>
                  </a:extLst>
                </a:gridCol>
              </a:tblGrid>
              <a:tr h="59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 Bold" panose="020B0604020202020204" charset="-52"/>
                        </a:rPr>
                        <a:t>Год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Всего сделок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Доли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Анализ-</a:t>
                      </a:r>
                      <a:r>
                        <a:rPr lang="ru-RU" sz="2000" b="1" kern="1200" dirty="0" err="1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мые</a:t>
                      </a:r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 доли*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106253"/>
                  </a:ext>
                </a:extLst>
              </a:tr>
              <a:tr h="319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kern="1200" dirty="0">
                          <a:solidFill>
                            <a:srgbClr val="231F20"/>
                          </a:solidFill>
                          <a:latin typeface="Montserrat" pitchFamily="2" charset="-52"/>
                        </a:rPr>
                        <a:t>2022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8 843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511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51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83307"/>
                  </a:ext>
                </a:extLst>
              </a:tr>
              <a:tr h="319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kern="1200" dirty="0">
                          <a:solidFill>
                            <a:srgbClr val="231F20"/>
                          </a:solidFill>
                          <a:latin typeface="Montserrat" pitchFamily="2" charset="-52"/>
                        </a:rPr>
                        <a:t>2023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8 910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548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46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56191"/>
                  </a:ext>
                </a:extLst>
              </a:tr>
              <a:tr h="319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kern="1200" dirty="0">
                          <a:solidFill>
                            <a:srgbClr val="231F20"/>
                          </a:solidFill>
                          <a:latin typeface="Montserrat" pitchFamily="2" charset="-52"/>
                        </a:rPr>
                        <a:t>2024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10 191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476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58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58184"/>
                  </a:ext>
                </a:extLst>
              </a:tr>
            </a:tbl>
          </a:graphicData>
        </a:graphic>
      </p:graphicFrame>
      <p:sp>
        <p:nvSpPr>
          <p:cNvPr id="17" name="Freeform 3">
            <a:extLst>
              <a:ext uri="{FF2B5EF4-FFF2-40B4-BE49-F238E27FC236}">
                <a16:creationId xmlns:a16="http://schemas.microsoft.com/office/drawing/2014/main" id="{1F58DFF1-2B7D-40C1-80ED-90B3006F7197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E2EC6CF2-6DBF-43D3-BB8F-4766409BEC63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F198238-BD06-4925-AF69-1D17D19038A0}"/>
              </a:ext>
            </a:extLst>
          </p:cNvPr>
          <p:cNvGrpSpPr/>
          <p:nvPr/>
        </p:nvGrpSpPr>
        <p:grpSpPr>
          <a:xfrm>
            <a:off x="4401248" y="194385"/>
            <a:ext cx="3539974" cy="1249948"/>
            <a:chOff x="-56826" y="147813"/>
            <a:chExt cx="7039795" cy="2363729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047A0127-231F-4A64-AEE9-78E7D0964130}"/>
                </a:ext>
              </a:extLst>
            </p:cNvPr>
            <p:cNvSpPr txBox="1"/>
            <p:nvPr/>
          </p:nvSpPr>
          <p:spPr>
            <a:xfrm>
              <a:off x="-26455" y="147813"/>
              <a:ext cx="7009424" cy="182161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87"/>
                </a:lnSpc>
              </a:pPr>
              <a:r>
                <a:rPr lang="ru-RU" sz="4600" b="1" dirty="0">
                  <a:solidFill>
                    <a:schemeClr val="accent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Минск</a:t>
              </a:r>
              <a:endParaRPr lang="en-US" sz="4600" b="1" dirty="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7678D961-C364-4898-B3A5-9E8DE15D1045}"/>
                </a:ext>
              </a:extLst>
            </p:cNvPr>
            <p:cNvSpPr txBox="1"/>
            <p:nvPr/>
          </p:nvSpPr>
          <p:spPr>
            <a:xfrm>
              <a:off x="-56826" y="1929517"/>
              <a:ext cx="7039795" cy="582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000" b="1" spc="116" dirty="0">
                  <a:solidFill>
                    <a:srgbClr val="000000"/>
                  </a:solidFill>
                  <a:latin typeface="Lato Heavy Bold"/>
                  <a:ea typeface="Lato Heavy Bold"/>
                  <a:cs typeface="Lato Heavy Bold"/>
                  <a:sym typeface="Lato Heavy Bold"/>
                </a:rPr>
                <a:t>локация</a:t>
              </a:r>
              <a:endParaRPr lang="en-US" sz="2000" b="1" spc="116" dirty="0">
                <a:solidFill>
                  <a:srgbClr val="000000"/>
                </a:solidFill>
                <a:latin typeface="Lato Heavy Bold"/>
                <a:ea typeface="Lato Heavy Bold"/>
                <a:cs typeface="Lato Heavy Bold"/>
                <a:sym typeface="Lato Heavy Bold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1AB104E-43E4-47C9-9016-24C480AAE694}"/>
              </a:ext>
            </a:extLst>
          </p:cNvPr>
          <p:cNvGrpSpPr/>
          <p:nvPr/>
        </p:nvGrpSpPr>
        <p:grpSpPr>
          <a:xfrm>
            <a:off x="8019967" y="819359"/>
            <a:ext cx="3539974" cy="1249948"/>
            <a:chOff x="-56826" y="147813"/>
            <a:chExt cx="7039795" cy="2363729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2F94FC46-CB32-4B67-ADEB-2A23641D12C8}"/>
                </a:ext>
              </a:extLst>
            </p:cNvPr>
            <p:cNvSpPr txBox="1"/>
            <p:nvPr/>
          </p:nvSpPr>
          <p:spPr>
            <a:xfrm>
              <a:off x="-26455" y="147813"/>
              <a:ext cx="7009424" cy="182161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87"/>
                </a:lnSpc>
              </a:pPr>
              <a:r>
                <a:rPr lang="ru-RU" sz="4600" b="1" dirty="0">
                  <a:solidFill>
                    <a:srgbClr val="00B0F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2022 - 2024</a:t>
              </a:r>
              <a:endParaRPr lang="en-US" sz="4600" b="1" dirty="0">
                <a:solidFill>
                  <a:srgbClr val="00B0F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8501A25F-37C5-4E08-8416-397100420DFA}"/>
                </a:ext>
              </a:extLst>
            </p:cNvPr>
            <p:cNvSpPr txBox="1"/>
            <p:nvPr/>
          </p:nvSpPr>
          <p:spPr>
            <a:xfrm>
              <a:off x="-56826" y="1929517"/>
              <a:ext cx="7039795" cy="582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000" b="1" spc="116" dirty="0">
                  <a:solidFill>
                    <a:srgbClr val="000000"/>
                  </a:solidFill>
                  <a:latin typeface="Lato Heavy Bold"/>
                  <a:ea typeface="Lato Heavy Bold"/>
                  <a:cs typeface="Lato Heavy Bold"/>
                  <a:sym typeface="Lato Heavy Bold"/>
                </a:rPr>
                <a:t>анализируемый период</a:t>
              </a:r>
              <a:endParaRPr lang="en-US" sz="2000" b="1" spc="116" dirty="0">
                <a:solidFill>
                  <a:srgbClr val="000000"/>
                </a:solidFill>
                <a:latin typeface="Lato Heavy Bold"/>
                <a:ea typeface="Lato Heavy Bold"/>
                <a:cs typeface="Lato Heavy Bold"/>
                <a:sym typeface="Lato Heavy Bold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ADF3C942-A7BA-4E6B-9753-AB872ECF203D}"/>
              </a:ext>
            </a:extLst>
          </p:cNvPr>
          <p:cNvGrpSpPr/>
          <p:nvPr/>
        </p:nvGrpSpPr>
        <p:grpSpPr>
          <a:xfrm>
            <a:off x="12164746" y="436756"/>
            <a:ext cx="5063972" cy="1272799"/>
            <a:chOff x="-56826" y="104600"/>
            <a:chExt cx="7039795" cy="2406942"/>
          </a:xfrm>
        </p:grpSpPr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5112D7F1-85B9-426B-AA65-0883F46D7547}"/>
                </a:ext>
              </a:extLst>
            </p:cNvPr>
            <p:cNvSpPr txBox="1"/>
            <p:nvPr/>
          </p:nvSpPr>
          <p:spPr>
            <a:xfrm>
              <a:off x="-26455" y="104600"/>
              <a:ext cx="7009424" cy="182161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87"/>
                </a:lnSpc>
              </a:pPr>
              <a:r>
                <a:rPr lang="ru-RU" sz="4600" b="1" dirty="0">
                  <a:solidFill>
                    <a:schemeClr val="accent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1-е квартиры</a:t>
              </a:r>
              <a:endParaRPr lang="en-US" sz="4600" b="1" dirty="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A09D6EF-BD3A-4320-B13E-CAB249EF1AB6}"/>
                </a:ext>
              </a:extLst>
            </p:cNvPr>
            <p:cNvSpPr txBox="1"/>
            <p:nvPr/>
          </p:nvSpPr>
          <p:spPr>
            <a:xfrm>
              <a:off x="-56826" y="1929517"/>
              <a:ext cx="7039795" cy="582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000" b="1" spc="116" dirty="0">
                  <a:solidFill>
                    <a:srgbClr val="000000"/>
                  </a:solidFill>
                  <a:latin typeface="Lato Heavy Bold"/>
                  <a:ea typeface="Lato Heavy Bold"/>
                  <a:cs typeface="Lato Heavy Bold"/>
                  <a:sym typeface="Lato Heavy Bold"/>
                </a:rPr>
                <a:t>объекты</a:t>
              </a:r>
              <a:endParaRPr lang="en-US" sz="2000" b="1" spc="116" dirty="0">
                <a:solidFill>
                  <a:srgbClr val="000000"/>
                </a:solidFill>
                <a:latin typeface="Lato Heavy Bold"/>
                <a:ea typeface="Lato Heavy Bold"/>
                <a:cs typeface="Lato Heavy Bold"/>
                <a:sym typeface="Lato Heavy Bold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7F2890-D4E0-431E-A850-DD28A78AA481}"/>
              </a:ext>
            </a:extLst>
          </p:cNvPr>
          <p:cNvSpPr txBox="1"/>
          <p:nvPr/>
        </p:nvSpPr>
        <p:spPr>
          <a:xfrm>
            <a:off x="11107783" y="4341591"/>
            <a:ext cx="6448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Montserrat" pitchFamily="2" charset="-52"/>
              </a:rPr>
              <a:t>*Анализируемые доли – сделки купли-продажи с долями, где стоимость  1 м. кв. доли ниже (выше) стоимости 1 м. кв. средней рыночной стоимости по совершенным сделкам купли-продажи аналогичных квартир в данной локации  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1EEC14B3-1AB3-4157-9E60-9EACD5D84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6196"/>
              </p:ext>
            </p:extLst>
          </p:nvPr>
        </p:nvGraphicFramePr>
        <p:xfrm>
          <a:off x="12474616" y="6108013"/>
          <a:ext cx="4328819" cy="2672602"/>
        </p:xfrm>
        <a:graphic>
          <a:graphicData uri="http://schemas.openxmlformats.org/drawingml/2006/table">
            <a:tbl>
              <a:tblPr/>
              <a:tblGrid>
                <a:gridCol w="976020">
                  <a:extLst>
                    <a:ext uri="{9D8B030D-6E8A-4147-A177-3AD203B41FA5}">
                      <a16:colId xmlns:a16="http://schemas.microsoft.com/office/drawing/2014/main" val="330247994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61586514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895294837"/>
                    </a:ext>
                  </a:extLst>
                </a:gridCol>
              </a:tblGrid>
              <a:tr h="728747"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Анализируемые доли</a:t>
                      </a:r>
                    </a:p>
                  </a:txBody>
                  <a:tcPr marL="7639" marR="7639" marT="763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Доля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Montserrat"/>
                          <a:ea typeface="+mn-ea"/>
                          <a:cs typeface="+mn-cs"/>
                        </a:rPr>
                        <a:t>Удельный вес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106253"/>
                  </a:ext>
                </a:extLst>
              </a:tr>
              <a:tr h="388771">
                <a:tc vMerge="1">
                  <a:txBody>
                    <a:bodyPr/>
                    <a:lstStyle/>
                    <a:p>
                      <a:pPr algn="ctr" fontAlgn="b"/>
                      <a:endParaRPr lang="ru-RU" sz="2000" b="1" kern="1200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0,75&gt;1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5%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83307"/>
                  </a:ext>
                </a:extLst>
              </a:tr>
              <a:tr h="388771">
                <a:tc vMerge="1">
                  <a:txBody>
                    <a:bodyPr/>
                    <a:lstStyle/>
                    <a:p>
                      <a:pPr algn="ctr" fontAlgn="b"/>
                      <a:endParaRPr lang="ru-RU" sz="2000" b="1" kern="1200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0,5&gt;0,75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6%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56191"/>
                  </a:ext>
                </a:extLst>
              </a:tr>
              <a:tr h="388771">
                <a:tc vMerge="1">
                  <a:txBody>
                    <a:bodyPr/>
                    <a:lstStyle/>
                    <a:p>
                      <a:pPr algn="ctr" fontAlgn="b"/>
                      <a:endParaRPr lang="ru-RU" sz="2000" b="1" i="0" kern="1200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0,5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56%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58184"/>
                  </a:ext>
                </a:extLst>
              </a:tr>
              <a:tr h="3887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0,1&gt;0,5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29%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46932"/>
                  </a:ext>
                </a:extLst>
              </a:tr>
              <a:tr h="388771">
                <a:tc vMerge="1">
                  <a:txBody>
                    <a:bodyPr/>
                    <a:lstStyle/>
                    <a:p>
                      <a:pPr algn="ctr" fontAlgn="b"/>
                      <a:endParaRPr lang="ru-RU" sz="2000" b="1" i="0" kern="1200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Montserrat"/>
                        </a:rPr>
                        <a:t>≥0,1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>
                          <a:solidFill>
                            <a:srgbClr val="231F20"/>
                          </a:solidFill>
                          <a:latin typeface="Montserrat"/>
                        </a:rPr>
                        <a:t>4%</a:t>
                      </a:r>
                    </a:p>
                  </a:txBody>
                  <a:tcPr marL="7639" marR="7639" marT="7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03985"/>
                  </a:ext>
                </a:extLst>
              </a:tr>
            </a:tbl>
          </a:graphicData>
        </a:graphic>
      </p:graphicFrame>
      <p:sp>
        <p:nvSpPr>
          <p:cNvPr id="39" name="Freeform 7">
            <a:extLst>
              <a:ext uri="{FF2B5EF4-FFF2-40B4-BE49-F238E27FC236}">
                <a16:creationId xmlns:a16="http://schemas.microsoft.com/office/drawing/2014/main" id="{DBAA32AC-BFC5-4CB9-BC6E-62BD1FB66629}"/>
              </a:ext>
            </a:extLst>
          </p:cNvPr>
          <p:cNvSpPr/>
          <p:nvPr/>
        </p:nvSpPr>
        <p:spPr>
          <a:xfrm>
            <a:off x="2859191" y="1047065"/>
            <a:ext cx="1108340" cy="1022241"/>
          </a:xfrm>
          <a:custGeom>
            <a:avLst/>
            <a:gdLst/>
            <a:ahLst/>
            <a:cxnLst/>
            <a:rect l="l" t="t" r="r" b="b"/>
            <a:pathLst>
              <a:path w="745776" h="649340">
                <a:moveTo>
                  <a:pt x="0" y="0"/>
                </a:moveTo>
                <a:lnTo>
                  <a:pt x="745776" y="0"/>
                </a:lnTo>
                <a:lnTo>
                  <a:pt x="745776" y="649340"/>
                </a:lnTo>
                <a:lnTo>
                  <a:pt x="0" y="649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703" t="-10244" r="-5619" b="-29814"/>
            </a:stretch>
          </a:blipFill>
        </p:spPr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98855D27-55C5-4025-BF6B-1D9167E5229C}"/>
              </a:ext>
            </a:extLst>
          </p:cNvPr>
          <p:cNvSpPr txBox="1"/>
          <p:nvPr/>
        </p:nvSpPr>
        <p:spPr>
          <a:xfrm>
            <a:off x="2879530" y="2069306"/>
            <a:ext cx="1219199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F191A"/>
                </a:solidFill>
                <a:latin typeface="Conthrax Semi-Bold"/>
                <a:ea typeface="Conthrax Semi-Bold"/>
                <a:cs typeface="Conthrax Semi-Bold"/>
                <a:sym typeface="Conthrax Semi-Bold"/>
              </a:rPr>
              <a:t>pr</a:t>
            </a:r>
            <a:r>
              <a:rPr lang="en-US" sz="2000" b="1" dirty="0">
                <a:solidFill>
                  <a:srgbClr val="0D47A1"/>
                </a:solidFill>
                <a:latin typeface="Conthrax Semi-Bold"/>
                <a:ea typeface="Conthrax Semi-Bold"/>
                <a:cs typeface="Conthrax Semi-Bold"/>
                <a:sym typeface="Conthrax Semi-Bold"/>
              </a:rPr>
              <a:t>.nca.</a:t>
            </a:r>
            <a:r>
              <a:rPr lang="en-US" sz="2000" b="1" dirty="0">
                <a:solidFill>
                  <a:srgbClr val="1F191A"/>
                </a:solidFill>
                <a:latin typeface="Conthrax Semi-Bold"/>
                <a:ea typeface="Conthrax Semi-Bold"/>
                <a:cs typeface="Conthrax Semi-Bold"/>
                <a:sym typeface="Conthrax Semi-Bold"/>
              </a:rPr>
              <a:t>by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34AA4C96-95FE-43A9-9513-F50F6850858E}"/>
              </a:ext>
            </a:extLst>
          </p:cNvPr>
          <p:cNvSpPr txBox="1"/>
          <p:nvPr/>
        </p:nvSpPr>
        <p:spPr>
          <a:xfrm rot="16200000">
            <a:off x="3381844" y="1456157"/>
            <a:ext cx="16050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spc="116" dirty="0">
                <a:solidFill>
                  <a:srgbClr val="000000"/>
                </a:solidFill>
                <a:latin typeface="Lato Heavy Bold"/>
                <a:ea typeface="Lato Heavy Bold"/>
                <a:cs typeface="Lato Heavy Bold"/>
                <a:sym typeface="Lato Heavy Bold"/>
              </a:rPr>
              <a:t>база</a:t>
            </a:r>
            <a:endParaRPr lang="en-US" sz="2000" b="1" spc="116" dirty="0">
              <a:solidFill>
                <a:srgbClr val="000000"/>
              </a:solidFill>
              <a:latin typeface="Lato Heavy Bold"/>
              <a:ea typeface="Lato Heavy Bold"/>
              <a:cs typeface="Lato Heavy Bold"/>
              <a:sym typeface="Lato Heavy Bold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154137"/>
              </p:ext>
            </p:extLst>
          </p:nvPr>
        </p:nvGraphicFramePr>
        <p:xfrm>
          <a:off x="1504249" y="2979263"/>
          <a:ext cx="8440829" cy="46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884226"/>
              </p:ext>
            </p:extLst>
          </p:nvPr>
        </p:nvGraphicFramePr>
        <p:xfrm>
          <a:off x="2336616" y="7267991"/>
          <a:ext cx="3019471" cy="25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030169"/>
              </p:ext>
            </p:extLst>
          </p:nvPr>
        </p:nvGraphicFramePr>
        <p:xfrm>
          <a:off x="4574545" y="7226078"/>
          <a:ext cx="3445422" cy="267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311224"/>
              </p:ext>
            </p:extLst>
          </p:nvPr>
        </p:nvGraphicFramePr>
        <p:xfrm>
          <a:off x="7472788" y="7247103"/>
          <a:ext cx="3019470" cy="257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TextBox 25"/>
          <p:cNvSpPr txBox="1"/>
          <p:nvPr/>
        </p:nvSpPr>
        <p:spPr>
          <a:xfrm>
            <a:off x="1329706" y="625287"/>
            <a:ext cx="7996511" cy="580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500" b="1" dirty="0">
                <a:latin typeface="Montserrat Bold" panose="020B0604020202020204" charset="-52"/>
              </a:rPr>
              <a:t>Алгоритм анализа</a:t>
            </a:r>
            <a:endParaRPr lang="en-US" sz="3500" b="1" dirty="0">
              <a:solidFill>
                <a:srgbClr val="1F191A"/>
              </a:solidFill>
              <a:latin typeface="Montserrat Bold" panose="020B0604020202020204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BE504-7065-4547-BA33-08FD69023AAE}"/>
              </a:ext>
            </a:extLst>
          </p:cNvPr>
          <p:cNvSpPr/>
          <p:nvPr/>
        </p:nvSpPr>
        <p:spPr>
          <a:xfrm>
            <a:off x="1333223" y="2903370"/>
            <a:ext cx="10405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Montserrat" pitchFamily="2" charset="-52"/>
              </a:rPr>
              <a:t>Пересчет цены доли в расчете на 1 </a:t>
            </a:r>
            <a:r>
              <a:rPr lang="ru-RU" sz="3000" dirty="0" err="1">
                <a:latin typeface="Montserrat" pitchFamily="2" charset="-52"/>
              </a:rPr>
              <a:t>кв.м</a:t>
            </a:r>
            <a:r>
              <a:rPr lang="ru-RU" sz="3000" dirty="0">
                <a:latin typeface="Montserrat" pitchFamily="2" charset="-52"/>
              </a:rPr>
              <a:t>. доли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1E5785-90D5-49F7-86C5-4C9D78A57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5243" y="389719"/>
            <a:ext cx="6411804" cy="4172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F6E25D-74B6-4017-8DBF-9E20D9797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4502516"/>
            <a:ext cx="6934200" cy="98461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B36F78-847F-4845-B8B3-9DCB32678DDF}"/>
              </a:ext>
            </a:extLst>
          </p:cNvPr>
          <p:cNvSpPr/>
          <p:nvPr/>
        </p:nvSpPr>
        <p:spPr>
          <a:xfrm>
            <a:off x="12501014" y="5487932"/>
            <a:ext cx="4532290" cy="1825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600" dirty="0">
                <a:solidFill>
                  <a:srgbClr val="231F20"/>
                </a:solidFill>
                <a:latin typeface="Montserrat"/>
              </a:rPr>
              <a:t>Стоимость 1 </a:t>
            </a:r>
            <a:r>
              <a:rPr lang="ru-RU" sz="2600" dirty="0" err="1">
                <a:solidFill>
                  <a:srgbClr val="231F20"/>
                </a:solidFill>
                <a:latin typeface="Montserrat"/>
              </a:rPr>
              <a:t>м.кв</a:t>
            </a:r>
            <a:r>
              <a:rPr lang="ru-RU" sz="2600" dirty="0">
                <a:solidFill>
                  <a:srgbClr val="231F20"/>
                </a:solidFill>
                <a:latin typeface="Montserrat"/>
              </a:rPr>
              <a:t>. доли в пересчете на площадь доли = </a:t>
            </a:r>
            <a:r>
              <a:rPr lang="ru-RU" sz="2600" b="1" dirty="0">
                <a:solidFill>
                  <a:srgbClr val="231F20"/>
                </a:solidFill>
                <a:latin typeface="Montserrat"/>
              </a:rPr>
              <a:t>714,30 </a:t>
            </a:r>
            <a:r>
              <a:rPr lang="ru-RU" sz="2600" b="1" dirty="0" err="1">
                <a:solidFill>
                  <a:srgbClr val="231F20"/>
                </a:solidFill>
                <a:latin typeface="Montserrat"/>
              </a:rPr>
              <a:t>долл</a:t>
            </a:r>
            <a:r>
              <a:rPr lang="ru-RU" sz="2600" b="1" dirty="0">
                <a:solidFill>
                  <a:srgbClr val="231F20"/>
                </a:solidFill>
                <a:latin typeface="Montserrat"/>
              </a:rPr>
              <a:t> США</a:t>
            </a:r>
          </a:p>
        </p:txBody>
      </p:sp>
      <p:grpSp>
        <p:nvGrpSpPr>
          <p:cNvPr id="21" name="Group 42">
            <a:extLst>
              <a:ext uri="{FF2B5EF4-FFF2-40B4-BE49-F238E27FC236}">
                <a16:creationId xmlns:a16="http://schemas.microsoft.com/office/drawing/2014/main" id="{481EFF47-3322-43B7-9190-979565DCAFB3}"/>
              </a:ext>
            </a:extLst>
          </p:cNvPr>
          <p:cNvGrpSpPr/>
          <p:nvPr/>
        </p:nvGrpSpPr>
        <p:grpSpPr>
          <a:xfrm>
            <a:off x="847582" y="3047266"/>
            <a:ext cx="301920" cy="307064"/>
            <a:chOff x="0" y="0"/>
            <a:chExt cx="402560" cy="409419"/>
          </a:xfrm>
        </p:grpSpPr>
        <p:grpSp>
          <p:nvGrpSpPr>
            <p:cNvPr id="22" name="Group 43">
              <a:extLst>
                <a:ext uri="{FF2B5EF4-FFF2-40B4-BE49-F238E27FC236}">
                  <a16:creationId xmlns:a16="http://schemas.microsoft.com/office/drawing/2014/main" id="{4EEA54CD-5580-4BD3-96DB-D5CD3D451A25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25" name="Freeform 44">
                <a:extLst>
                  <a:ext uri="{FF2B5EF4-FFF2-40B4-BE49-F238E27FC236}">
                    <a16:creationId xmlns:a16="http://schemas.microsoft.com/office/drawing/2014/main" id="{6BC09451-9499-4405-AD47-717E7C8CC168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Freeform 45">
                <a:extLst>
                  <a:ext uri="{FF2B5EF4-FFF2-40B4-BE49-F238E27FC236}">
                    <a16:creationId xmlns:a16="http://schemas.microsoft.com/office/drawing/2014/main" id="{3B00C378-4407-458A-BF7E-1B26459A6CF0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23" name="Group 46">
              <a:extLst>
                <a:ext uri="{FF2B5EF4-FFF2-40B4-BE49-F238E27FC236}">
                  <a16:creationId xmlns:a16="http://schemas.microsoft.com/office/drawing/2014/main" id="{00FFE1DB-4106-40F7-945B-2D3246C8257F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24" name="Freeform 47">
                <a:extLst>
                  <a:ext uri="{FF2B5EF4-FFF2-40B4-BE49-F238E27FC236}">
                    <a16:creationId xmlns:a16="http://schemas.microsoft.com/office/drawing/2014/main" id="{ED57194D-379A-41E3-92AB-BE4185BC3EEE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7" name="Овал 6">
            <a:extLst>
              <a:ext uri="{FF2B5EF4-FFF2-40B4-BE49-F238E27FC236}">
                <a16:creationId xmlns:a16="http://schemas.microsoft.com/office/drawing/2014/main" id="{8453B3AA-A594-48F2-BD84-BCB68D92EDF6}"/>
              </a:ext>
            </a:extLst>
          </p:cNvPr>
          <p:cNvSpPr/>
          <p:nvPr/>
        </p:nvSpPr>
        <p:spPr>
          <a:xfrm>
            <a:off x="16266716" y="3405858"/>
            <a:ext cx="1219200" cy="580415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98600CA-1A03-4A01-B602-A3F8DA45B80C}"/>
              </a:ext>
            </a:extLst>
          </p:cNvPr>
          <p:cNvSpPr/>
          <p:nvPr/>
        </p:nvSpPr>
        <p:spPr>
          <a:xfrm>
            <a:off x="13605312" y="6672687"/>
            <a:ext cx="1482288" cy="759631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35B910DF-6259-49D7-A8C2-EF0818432C1C}"/>
              </a:ext>
            </a:extLst>
          </p:cNvPr>
          <p:cNvGrpSpPr/>
          <p:nvPr/>
        </p:nvGrpSpPr>
        <p:grpSpPr>
          <a:xfrm rot="18684763">
            <a:off x="817984" y="3959532"/>
            <a:ext cx="301920" cy="307064"/>
            <a:chOff x="0" y="0"/>
            <a:chExt cx="402560" cy="409419"/>
          </a:xfrm>
        </p:grpSpPr>
        <p:grpSp>
          <p:nvGrpSpPr>
            <p:cNvPr id="29" name="Group 43">
              <a:extLst>
                <a:ext uri="{FF2B5EF4-FFF2-40B4-BE49-F238E27FC236}">
                  <a16:creationId xmlns:a16="http://schemas.microsoft.com/office/drawing/2014/main" id="{925063DC-CF60-42EC-AE8A-1F4323BD8869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32" name="Freeform 44">
                <a:extLst>
                  <a:ext uri="{FF2B5EF4-FFF2-40B4-BE49-F238E27FC236}">
                    <a16:creationId xmlns:a16="http://schemas.microsoft.com/office/drawing/2014/main" id="{E056FD9F-2399-499B-B2B1-16388DD64F6F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Freeform 45">
                <a:extLst>
                  <a:ext uri="{FF2B5EF4-FFF2-40B4-BE49-F238E27FC236}">
                    <a16:creationId xmlns:a16="http://schemas.microsoft.com/office/drawing/2014/main" id="{7ECF191B-E6CD-4FB9-889E-350EA98027EC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30" name="Group 46">
              <a:extLst>
                <a:ext uri="{FF2B5EF4-FFF2-40B4-BE49-F238E27FC236}">
                  <a16:creationId xmlns:a16="http://schemas.microsoft.com/office/drawing/2014/main" id="{5C3CA9FB-0A3F-464B-A5F8-0B9F944D2D26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FC375F44-0573-4335-B885-C895A8409C0A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5FF5465-A9F5-459A-853D-998F8551214A}"/>
              </a:ext>
            </a:extLst>
          </p:cNvPr>
          <p:cNvSpPr/>
          <p:nvPr/>
        </p:nvSpPr>
        <p:spPr>
          <a:xfrm>
            <a:off x="1329706" y="3834717"/>
            <a:ext cx="10405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Montserrat" pitchFamily="2" charset="-52"/>
              </a:rPr>
              <a:t>Подбор сопоставимых объектов-аналогов;</a:t>
            </a:r>
          </a:p>
        </p:txBody>
      </p:sp>
      <p:grpSp>
        <p:nvGrpSpPr>
          <p:cNvPr id="35" name="Group 42">
            <a:extLst>
              <a:ext uri="{FF2B5EF4-FFF2-40B4-BE49-F238E27FC236}">
                <a16:creationId xmlns:a16="http://schemas.microsoft.com/office/drawing/2014/main" id="{7FABC92A-524F-4A33-8177-AF781E0FDCDD}"/>
              </a:ext>
            </a:extLst>
          </p:cNvPr>
          <p:cNvGrpSpPr/>
          <p:nvPr/>
        </p:nvGrpSpPr>
        <p:grpSpPr>
          <a:xfrm rot="13190901">
            <a:off x="846813" y="4775366"/>
            <a:ext cx="301920" cy="307064"/>
            <a:chOff x="0" y="0"/>
            <a:chExt cx="402560" cy="409419"/>
          </a:xfrm>
        </p:grpSpPr>
        <p:grpSp>
          <p:nvGrpSpPr>
            <p:cNvPr id="36" name="Group 43">
              <a:extLst>
                <a:ext uri="{FF2B5EF4-FFF2-40B4-BE49-F238E27FC236}">
                  <a16:creationId xmlns:a16="http://schemas.microsoft.com/office/drawing/2014/main" id="{7390AE6B-64EC-466A-8695-F79264842F75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376F140A-B26D-4BC2-AF29-9E0181D1C5BC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44AC1D28-DD60-4039-92AA-325475183915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37" name="Group 46">
              <a:extLst>
                <a:ext uri="{FF2B5EF4-FFF2-40B4-BE49-F238E27FC236}">
                  <a16:creationId xmlns:a16="http://schemas.microsoft.com/office/drawing/2014/main" id="{D41EEC3F-0AAA-4C8D-8F63-86BB63CDBA0D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38" name="Freeform 47">
                <a:extLst>
                  <a:ext uri="{FF2B5EF4-FFF2-40B4-BE49-F238E27FC236}">
                    <a16:creationId xmlns:a16="http://schemas.microsoft.com/office/drawing/2014/main" id="{046F87A1-D2B7-47FE-AA1E-28C00DD529DF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EE5351-D02E-4DF9-AB1E-26F8555937BD}"/>
              </a:ext>
            </a:extLst>
          </p:cNvPr>
          <p:cNvSpPr/>
          <p:nvPr/>
        </p:nvSpPr>
        <p:spPr>
          <a:xfrm>
            <a:off x="1521726" y="4685123"/>
            <a:ext cx="10405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Montserrat" pitchFamily="2" charset="-52"/>
              </a:rPr>
              <a:t>Приведение сделок купли-продажи к единому уровню цен. Проведение корректировки на расположение в здании для первого и последнего этажей;</a:t>
            </a:r>
          </a:p>
        </p:txBody>
      </p:sp>
      <p:sp>
        <p:nvSpPr>
          <p:cNvPr id="42" name="Freeform 19">
            <a:extLst>
              <a:ext uri="{FF2B5EF4-FFF2-40B4-BE49-F238E27FC236}">
                <a16:creationId xmlns:a16="http://schemas.microsoft.com/office/drawing/2014/main" id="{B7C4D2CC-5B8C-4713-B5D2-139187E50CA2}"/>
              </a:ext>
            </a:extLst>
          </p:cNvPr>
          <p:cNvSpPr/>
          <p:nvPr/>
        </p:nvSpPr>
        <p:spPr>
          <a:xfrm rot="5400000">
            <a:off x="5996586" y="550855"/>
            <a:ext cx="2343986" cy="1274542"/>
          </a:xfrm>
          <a:custGeom>
            <a:avLst/>
            <a:gdLst/>
            <a:ahLst/>
            <a:cxnLst/>
            <a:rect l="l" t="t" r="r" b="b"/>
            <a:pathLst>
              <a:path w="2343986" h="1274542">
                <a:moveTo>
                  <a:pt x="0" y="0"/>
                </a:moveTo>
                <a:lnTo>
                  <a:pt x="2343986" y="0"/>
                </a:lnTo>
                <a:lnTo>
                  <a:pt x="2343986" y="1274543"/>
                </a:lnTo>
                <a:lnTo>
                  <a:pt x="0" y="1274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5DA5BA-3C18-4A22-8630-AA5DCAB7F061}"/>
              </a:ext>
            </a:extLst>
          </p:cNvPr>
          <p:cNvGrpSpPr/>
          <p:nvPr/>
        </p:nvGrpSpPr>
        <p:grpSpPr>
          <a:xfrm rot="7500741">
            <a:off x="815344" y="6596677"/>
            <a:ext cx="301920" cy="307064"/>
            <a:chOff x="0" y="0"/>
            <a:chExt cx="402560" cy="4094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ACC39A-BDE9-4C7B-B54B-BFE92168F923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85274EA8-3CF3-4D93-8475-09AC82D8369D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10FFA324-D95E-442A-B7E7-2DCC6ED5A2F9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45" name="Group 46">
              <a:extLst>
                <a:ext uri="{FF2B5EF4-FFF2-40B4-BE49-F238E27FC236}">
                  <a16:creationId xmlns:a16="http://schemas.microsoft.com/office/drawing/2014/main" id="{BA4655EB-3330-4C24-93BF-B0955FFDBACC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46" name="Freeform 47">
                <a:extLst>
                  <a:ext uri="{FF2B5EF4-FFF2-40B4-BE49-F238E27FC236}">
                    <a16:creationId xmlns:a16="http://schemas.microsoft.com/office/drawing/2014/main" id="{90ED7742-4A26-491F-A9FB-F3C8FD8DFC35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368D71A-AD2E-4A9B-B145-AA4FC643EEBD}"/>
              </a:ext>
            </a:extLst>
          </p:cNvPr>
          <p:cNvSpPr/>
          <p:nvPr/>
        </p:nvSpPr>
        <p:spPr>
          <a:xfrm>
            <a:off x="1350022" y="6628996"/>
            <a:ext cx="10405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Montserrat" pitchFamily="2" charset="-52"/>
              </a:rPr>
              <a:t>Сопоставление рыночной стоимости 1 </a:t>
            </a:r>
            <a:r>
              <a:rPr lang="ru-RU" sz="3000" dirty="0" err="1">
                <a:latin typeface="Montserrat" pitchFamily="2" charset="-52"/>
              </a:rPr>
              <a:t>м.кв</a:t>
            </a:r>
            <a:r>
              <a:rPr lang="ru-RU" sz="3000" dirty="0">
                <a:latin typeface="Montserrat" pitchFamily="2" charset="-52"/>
              </a:rPr>
              <a:t>. всего объекта с рыночной стоимостью 1 </a:t>
            </a:r>
            <a:r>
              <a:rPr lang="ru-RU" sz="3000" dirty="0" err="1">
                <a:latin typeface="Montserrat" pitchFamily="2" charset="-52"/>
              </a:rPr>
              <a:t>м.кв</a:t>
            </a:r>
            <a:r>
              <a:rPr lang="ru-RU" sz="3000" dirty="0">
                <a:latin typeface="Montserrat" pitchFamily="2" charset="-52"/>
              </a:rPr>
              <a:t>. доли;</a:t>
            </a:r>
          </a:p>
        </p:txBody>
      </p:sp>
      <p:grpSp>
        <p:nvGrpSpPr>
          <p:cNvPr id="50" name="Group 42">
            <a:extLst>
              <a:ext uri="{FF2B5EF4-FFF2-40B4-BE49-F238E27FC236}">
                <a16:creationId xmlns:a16="http://schemas.microsoft.com/office/drawing/2014/main" id="{28451FF0-2CE5-4EF8-86E7-E23CBB55CA84}"/>
              </a:ext>
            </a:extLst>
          </p:cNvPr>
          <p:cNvGrpSpPr/>
          <p:nvPr/>
        </p:nvGrpSpPr>
        <p:grpSpPr>
          <a:xfrm rot="4818999">
            <a:off x="821805" y="7965836"/>
            <a:ext cx="301920" cy="307064"/>
            <a:chOff x="0" y="0"/>
            <a:chExt cx="402560" cy="409419"/>
          </a:xfrm>
        </p:grpSpPr>
        <p:grpSp>
          <p:nvGrpSpPr>
            <p:cNvPr id="51" name="Group 43">
              <a:extLst>
                <a:ext uri="{FF2B5EF4-FFF2-40B4-BE49-F238E27FC236}">
                  <a16:creationId xmlns:a16="http://schemas.microsoft.com/office/drawing/2014/main" id="{6164D1FC-2DCF-4961-AB10-059CBA44AFB4}"/>
                </a:ext>
              </a:extLst>
            </p:cNvPr>
            <p:cNvGrpSpPr/>
            <p:nvPr/>
          </p:nvGrpSpPr>
          <p:grpSpPr>
            <a:xfrm>
              <a:off x="0" y="0"/>
              <a:ext cx="402560" cy="409419"/>
              <a:chOff x="0" y="0"/>
              <a:chExt cx="549360" cy="558720"/>
            </a:xfrm>
          </p:grpSpPr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22BE2C13-54B4-4074-8DBF-724D80C67245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CC72AF71-0407-46A5-8139-AD0115C1FDE4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  <p:grpSp>
          <p:nvGrpSpPr>
            <p:cNvPr id="52" name="Group 46">
              <a:extLst>
                <a:ext uri="{FF2B5EF4-FFF2-40B4-BE49-F238E27FC236}">
                  <a16:creationId xmlns:a16="http://schemas.microsoft.com/office/drawing/2014/main" id="{2C08E244-D11F-4555-BC00-5046A9D15595}"/>
                </a:ext>
              </a:extLst>
            </p:cNvPr>
            <p:cNvGrpSpPr/>
            <p:nvPr/>
          </p:nvGrpSpPr>
          <p:grpSpPr>
            <a:xfrm>
              <a:off x="114226" y="118710"/>
              <a:ext cx="174109" cy="171998"/>
              <a:chOff x="0" y="0"/>
              <a:chExt cx="237600" cy="234720"/>
            </a:xfrm>
          </p:grpSpPr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38311CB5-7AB0-42F2-B096-661D30C0076B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0D47A1"/>
              </a:solidFill>
            </p:spPr>
          </p:sp>
        </p:grp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70C9B24-3AF5-4B93-A175-3D53830AB870}"/>
              </a:ext>
            </a:extLst>
          </p:cNvPr>
          <p:cNvSpPr/>
          <p:nvPr/>
        </p:nvSpPr>
        <p:spPr>
          <a:xfrm>
            <a:off x="1306499" y="7786170"/>
            <a:ext cx="10405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Montserrat" pitchFamily="2" charset="-52"/>
              </a:rPr>
              <a:t>Определение коэффициента обесценения доли в имущественном праве при ее продаже на рынке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17032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29"/>
          <p:cNvSpPr txBox="1"/>
          <p:nvPr/>
        </p:nvSpPr>
        <p:spPr>
          <a:xfrm>
            <a:off x="7988397" y="7217047"/>
            <a:ext cx="102407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ru-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01.01.2024</a:t>
            </a:r>
            <a:endParaRPr lang="en-US"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TextBox 25"/>
          <p:cNvSpPr txBox="1"/>
          <p:nvPr/>
        </p:nvSpPr>
        <p:spPr>
          <a:xfrm>
            <a:off x="1329706" y="625287"/>
            <a:ext cx="799651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500" b="1" dirty="0">
                <a:latin typeface="Montserrat Bold" panose="020B0604020202020204" charset="-52"/>
              </a:rPr>
              <a:t>Результат  анализа</a:t>
            </a:r>
            <a:endParaRPr lang="en-US" sz="3500" b="1" dirty="0">
              <a:solidFill>
                <a:srgbClr val="1F191A"/>
              </a:solidFill>
              <a:latin typeface="Montserrat Bold" panose="020B0604020202020204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5A85A6C-66A9-4CC7-B83C-5F5FBAA025B5}"/>
              </a:ext>
            </a:extLst>
          </p:cNvPr>
          <p:cNvSpPr/>
          <p:nvPr/>
        </p:nvSpPr>
        <p:spPr>
          <a:xfrm>
            <a:off x="14910316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1" y="0"/>
                </a:lnTo>
                <a:lnTo>
                  <a:pt x="3777531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1C6AF78-E2DA-45FE-9CA5-EB755B305BA7}"/>
              </a:ext>
            </a:extLst>
          </p:cNvPr>
          <p:cNvSpPr/>
          <p:nvPr/>
        </p:nvSpPr>
        <p:spPr>
          <a:xfrm>
            <a:off x="15394727" y="9427965"/>
            <a:ext cx="2564926" cy="683208"/>
          </a:xfrm>
          <a:custGeom>
            <a:avLst/>
            <a:gdLst/>
            <a:ahLst/>
            <a:cxnLst/>
            <a:rect l="l" t="t" r="r" b="b"/>
            <a:pathLst>
              <a:path w="2564926" h="683208">
                <a:moveTo>
                  <a:pt x="0" y="0"/>
                </a:moveTo>
                <a:lnTo>
                  <a:pt x="2564926" y="0"/>
                </a:lnTo>
                <a:lnTo>
                  <a:pt x="2564926" y="683208"/>
                </a:lnTo>
                <a:lnTo>
                  <a:pt x="0" y="68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F48020-35AC-4B61-8C04-707A9BDE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26571"/>
              </p:ext>
            </p:extLst>
          </p:nvPr>
        </p:nvGraphicFramePr>
        <p:xfrm>
          <a:off x="9852506" y="2881157"/>
          <a:ext cx="7924800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3464194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276600806"/>
                    </a:ext>
                  </a:extLst>
                </a:gridCol>
                <a:gridCol w="1501301">
                  <a:extLst>
                    <a:ext uri="{9D8B030D-6E8A-4147-A177-3AD203B41FA5}">
                      <a16:colId xmlns:a16="http://schemas.microsoft.com/office/drawing/2014/main" val="3175714789"/>
                    </a:ext>
                  </a:extLst>
                </a:gridCol>
                <a:gridCol w="1592380">
                  <a:extLst>
                    <a:ext uri="{9D8B030D-6E8A-4147-A177-3AD203B41FA5}">
                      <a16:colId xmlns:a16="http://schemas.microsoft.com/office/drawing/2014/main" val="3478706981"/>
                    </a:ext>
                  </a:extLst>
                </a:gridCol>
                <a:gridCol w="1661199">
                  <a:extLst>
                    <a:ext uri="{9D8B030D-6E8A-4147-A177-3AD203B41FA5}">
                      <a16:colId xmlns:a16="http://schemas.microsoft.com/office/drawing/2014/main" val="109666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Montserrat" pitchFamily="2" charset="-52"/>
                        </a:rPr>
                        <a:t>Размер доли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Montserrat" pitchFamily="2" charset="-52"/>
                        </a:rPr>
                        <a:t>Коэф-т </a:t>
                      </a:r>
                      <a:r>
                        <a:rPr lang="ru-RU" sz="2000" dirty="0" err="1">
                          <a:latin typeface="Montserrat" pitchFamily="2" charset="-52"/>
                        </a:rPr>
                        <a:t>кор-ки</a:t>
                      </a:r>
                      <a:r>
                        <a:rPr lang="ru-RU" sz="2000" dirty="0">
                          <a:latin typeface="Montserrat" pitchFamily="2" charset="-52"/>
                        </a:rPr>
                        <a:t>, </a:t>
                      </a:r>
                      <a:r>
                        <a:rPr lang="en-US" sz="2000" dirty="0">
                          <a:latin typeface="Montserrat" pitchFamily="2" charset="-52"/>
                        </a:rPr>
                        <a:t>min</a:t>
                      </a:r>
                      <a:endParaRPr lang="ru-RU" sz="2000" dirty="0">
                        <a:latin typeface="Montserrat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Montserrat" pitchFamily="2" charset="-52"/>
                        </a:rPr>
                        <a:t>Коэф-т </a:t>
                      </a:r>
                      <a:r>
                        <a:rPr lang="ru-RU" sz="2000" dirty="0" err="1">
                          <a:latin typeface="Montserrat" pitchFamily="2" charset="-52"/>
                        </a:rPr>
                        <a:t>кор-ки</a:t>
                      </a:r>
                      <a:r>
                        <a:rPr lang="ru-RU" sz="2000" dirty="0">
                          <a:latin typeface="Montserrat" pitchFamily="2" charset="-52"/>
                        </a:rPr>
                        <a:t>, </a:t>
                      </a:r>
                      <a:r>
                        <a:rPr lang="en-US" sz="2000" dirty="0">
                          <a:latin typeface="Montserrat" pitchFamily="2" charset="-52"/>
                        </a:rPr>
                        <a:t>max</a:t>
                      </a:r>
                      <a:endParaRPr lang="ru-RU" sz="2000" dirty="0">
                        <a:latin typeface="Montserrat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Montserrat" pitchFamily="2" charset="-52"/>
                        </a:rPr>
                        <a:t>Среднее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itchFamily="2" charset="-52"/>
                        </a:rPr>
                        <a:t>Коэф-т вариации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08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0,75&gt;1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itchFamily="2" charset="-52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4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0,5&gt;0,75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itchFamily="2" charset="-52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5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itchFamily="2" charset="-52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4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0,1&gt;0,5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itchFamily="2" charset="-52"/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≥0,1*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</a:rPr>
                        <a:t>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Montserrat" pitchFamily="2" charset="-52"/>
                        </a:rPr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206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CBFEAD-2CDA-4392-A2CC-54632BC157C8}"/>
              </a:ext>
            </a:extLst>
          </p:cNvPr>
          <p:cNvSpPr txBox="1"/>
          <p:nvPr/>
        </p:nvSpPr>
        <p:spPr>
          <a:xfrm>
            <a:off x="9852506" y="5955799"/>
            <a:ext cx="7924800" cy="223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>
                <a:latin typeface="Montserrat" pitchFamily="2" charset="-52"/>
              </a:rPr>
              <a:t>*Незначительное количество сделок для анализа; 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latin typeface="Montserrat" pitchFamily="2" charset="-52"/>
              </a:rPr>
              <a:t>*Исключены сделки со стоимостью 1 м </a:t>
            </a:r>
            <a:r>
              <a:rPr lang="ru-RU" sz="1900" dirty="0" err="1">
                <a:latin typeface="Montserrat" pitchFamily="2" charset="-52"/>
              </a:rPr>
              <a:t>кв</a:t>
            </a:r>
            <a:r>
              <a:rPr lang="ru-RU" sz="1900" dirty="0">
                <a:latin typeface="Montserrat" pitchFamily="2" charset="-52"/>
              </a:rPr>
              <a:t> доли превышающую рыночную стоимость 1 м кв. всего объекта;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latin typeface="Montserrat" pitchFamily="2" charset="-52"/>
              </a:rPr>
              <a:t>*Сделки с незначительными долями имеют природу «договорной» стоимости без привязки к рынку.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3BF01E8-28FB-49D5-AB06-8432C227D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676440"/>
              </p:ext>
            </p:extLst>
          </p:nvPr>
        </p:nvGraphicFramePr>
        <p:xfrm>
          <a:off x="228938" y="2324101"/>
          <a:ext cx="929606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9518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8553" y="1760865"/>
            <a:ext cx="2736487" cy="585311"/>
            <a:chOff x="0" y="0"/>
            <a:chExt cx="3265677" cy="698500"/>
          </a:xfrm>
        </p:grpSpPr>
        <p:sp>
          <p:nvSpPr>
            <p:cNvPr id="3" name="Freeform 3"/>
            <p:cNvSpPr/>
            <p:nvPr/>
          </p:nvSpPr>
          <p:spPr>
            <a:xfrm>
              <a:off x="5976" y="0"/>
              <a:ext cx="3253725" cy="698500"/>
            </a:xfrm>
            <a:custGeom>
              <a:avLst/>
              <a:gdLst/>
              <a:ahLst/>
              <a:cxnLst/>
              <a:rect l="l" t="t" r="r" b="b"/>
              <a:pathLst>
                <a:path w="3253725" h="698500">
                  <a:moveTo>
                    <a:pt x="3244050" y="376149"/>
                  </a:moveTo>
                  <a:lnTo>
                    <a:pt x="3072151" y="671601"/>
                  </a:lnTo>
                  <a:cubicBezTo>
                    <a:pt x="3062462" y="688255"/>
                    <a:pt x="3044647" y="698500"/>
                    <a:pt x="3025380" y="698500"/>
                  </a:cubicBezTo>
                  <a:lnTo>
                    <a:pt x="228345" y="698500"/>
                  </a:lnTo>
                  <a:cubicBezTo>
                    <a:pt x="209077" y="698500"/>
                    <a:pt x="191263" y="688255"/>
                    <a:pt x="181574" y="671601"/>
                  </a:cubicBezTo>
                  <a:lnTo>
                    <a:pt x="9674" y="376149"/>
                  </a:lnTo>
                  <a:cubicBezTo>
                    <a:pt x="0" y="359521"/>
                    <a:pt x="0" y="338979"/>
                    <a:pt x="9674" y="322351"/>
                  </a:cubicBezTo>
                  <a:lnTo>
                    <a:pt x="181574" y="26899"/>
                  </a:lnTo>
                  <a:cubicBezTo>
                    <a:pt x="191263" y="10245"/>
                    <a:pt x="209077" y="0"/>
                    <a:pt x="228345" y="0"/>
                  </a:cubicBezTo>
                  <a:lnTo>
                    <a:pt x="3025380" y="0"/>
                  </a:lnTo>
                  <a:cubicBezTo>
                    <a:pt x="3044647" y="0"/>
                    <a:pt x="3062462" y="10245"/>
                    <a:pt x="3072151" y="26899"/>
                  </a:cubicBezTo>
                  <a:lnTo>
                    <a:pt x="3244050" y="322351"/>
                  </a:lnTo>
                  <a:cubicBezTo>
                    <a:pt x="3253725" y="338979"/>
                    <a:pt x="3253725" y="359521"/>
                    <a:pt x="3244050" y="376149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19050"/>
              <a:ext cx="3037077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38231" y="7974278"/>
            <a:ext cx="2736487" cy="585311"/>
            <a:chOff x="0" y="0"/>
            <a:chExt cx="3265677" cy="698500"/>
          </a:xfrm>
        </p:grpSpPr>
        <p:sp>
          <p:nvSpPr>
            <p:cNvPr id="6" name="Freeform 6"/>
            <p:cNvSpPr/>
            <p:nvPr/>
          </p:nvSpPr>
          <p:spPr>
            <a:xfrm>
              <a:off x="5976" y="0"/>
              <a:ext cx="3253725" cy="698500"/>
            </a:xfrm>
            <a:custGeom>
              <a:avLst/>
              <a:gdLst/>
              <a:ahLst/>
              <a:cxnLst/>
              <a:rect l="l" t="t" r="r" b="b"/>
              <a:pathLst>
                <a:path w="3253725" h="698500">
                  <a:moveTo>
                    <a:pt x="3244050" y="376149"/>
                  </a:moveTo>
                  <a:lnTo>
                    <a:pt x="3072151" y="671601"/>
                  </a:lnTo>
                  <a:cubicBezTo>
                    <a:pt x="3062462" y="688255"/>
                    <a:pt x="3044647" y="698500"/>
                    <a:pt x="3025380" y="698500"/>
                  </a:cubicBezTo>
                  <a:lnTo>
                    <a:pt x="228345" y="698500"/>
                  </a:lnTo>
                  <a:cubicBezTo>
                    <a:pt x="209077" y="698500"/>
                    <a:pt x="191263" y="688255"/>
                    <a:pt x="181574" y="671601"/>
                  </a:cubicBezTo>
                  <a:lnTo>
                    <a:pt x="9674" y="376149"/>
                  </a:lnTo>
                  <a:cubicBezTo>
                    <a:pt x="0" y="359521"/>
                    <a:pt x="0" y="338979"/>
                    <a:pt x="9674" y="322351"/>
                  </a:cubicBezTo>
                  <a:lnTo>
                    <a:pt x="181574" y="26899"/>
                  </a:lnTo>
                  <a:cubicBezTo>
                    <a:pt x="191263" y="10245"/>
                    <a:pt x="209077" y="0"/>
                    <a:pt x="228345" y="0"/>
                  </a:cubicBezTo>
                  <a:lnTo>
                    <a:pt x="3025380" y="0"/>
                  </a:lnTo>
                  <a:cubicBezTo>
                    <a:pt x="3044647" y="0"/>
                    <a:pt x="3062462" y="10245"/>
                    <a:pt x="3072151" y="26899"/>
                  </a:cubicBezTo>
                  <a:lnTo>
                    <a:pt x="3244050" y="322351"/>
                  </a:lnTo>
                  <a:cubicBezTo>
                    <a:pt x="3253725" y="338979"/>
                    <a:pt x="3253725" y="359521"/>
                    <a:pt x="3244050" y="376149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19050"/>
              <a:ext cx="3037077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33194" y="2060744"/>
            <a:ext cx="14897006" cy="1231471"/>
            <a:chOff x="1762" y="0"/>
            <a:chExt cx="10447396" cy="991825"/>
          </a:xfrm>
        </p:grpSpPr>
        <p:sp>
          <p:nvSpPr>
            <p:cNvPr id="12" name="Freeform 12"/>
            <p:cNvSpPr/>
            <p:nvPr/>
          </p:nvSpPr>
          <p:spPr>
            <a:xfrm>
              <a:off x="1762" y="0"/>
              <a:ext cx="10447396" cy="991825"/>
            </a:xfrm>
            <a:custGeom>
              <a:avLst/>
              <a:gdLst/>
              <a:ahLst/>
              <a:cxnLst/>
              <a:rect l="l" t="t" r="r" b="b"/>
              <a:pathLst>
                <a:path w="4640179" h="991825">
                  <a:moveTo>
                    <a:pt x="4637035" y="507885"/>
                  </a:moveTo>
                  <a:lnTo>
                    <a:pt x="4443647" y="979852"/>
                  </a:lnTo>
                  <a:cubicBezTo>
                    <a:pt x="4440679" y="987094"/>
                    <a:pt x="4433629" y="991825"/>
                    <a:pt x="4425802" y="991825"/>
                  </a:cubicBezTo>
                  <a:lnTo>
                    <a:pt x="214377" y="991825"/>
                  </a:lnTo>
                  <a:cubicBezTo>
                    <a:pt x="206550" y="991825"/>
                    <a:pt x="199500" y="987094"/>
                    <a:pt x="196532" y="979852"/>
                  </a:cubicBezTo>
                  <a:lnTo>
                    <a:pt x="3144" y="507885"/>
                  </a:lnTo>
                  <a:cubicBezTo>
                    <a:pt x="0" y="500213"/>
                    <a:pt x="0" y="491612"/>
                    <a:pt x="3144" y="483940"/>
                  </a:cubicBezTo>
                  <a:lnTo>
                    <a:pt x="196532" y="11973"/>
                  </a:lnTo>
                  <a:cubicBezTo>
                    <a:pt x="199500" y="4730"/>
                    <a:pt x="206550" y="0"/>
                    <a:pt x="214377" y="0"/>
                  </a:cubicBezTo>
                  <a:lnTo>
                    <a:pt x="4425802" y="0"/>
                  </a:lnTo>
                  <a:cubicBezTo>
                    <a:pt x="4433629" y="0"/>
                    <a:pt x="4440679" y="4730"/>
                    <a:pt x="4443647" y="11973"/>
                  </a:cubicBezTo>
                  <a:lnTo>
                    <a:pt x="4637035" y="483940"/>
                  </a:lnTo>
                  <a:cubicBezTo>
                    <a:pt x="4640179" y="491612"/>
                    <a:pt x="4640179" y="500213"/>
                    <a:pt x="4637035" y="507885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D47A1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19050"/>
              <a:ext cx="4415103" cy="97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90374" y="8302694"/>
            <a:ext cx="14839825" cy="1361338"/>
            <a:chOff x="0" y="0"/>
            <a:chExt cx="4643703" cy="1107945"/>
          </a:xfrm>
        </p:grpSpPr>
        <p:sp>
          <p:nvSpPr>
            <p:cNvPr id="15" name="Freeform 15"/>
            <p:cNvSpPr/>
            <p:nvPr/>
          </p:nvSpPr>
          <p:spPr>
            <a:xfrm>
              <a:off x="1579" y="0"/>
              <a:ext cx="4640545" cy="1107945"/>
            </a:xfrm>
            <a:custGeom>
              <a:avLst/>
              <a:gdLst/>
              <a:ahLst/>
              <a:cxnLst/>
              <a:rect l="l" t="t" r="r" b="b"/>
              <a:pathLst>
                <a:path w="4640545" h="1107945">
                  <a:moveTo>
                    <a:pt x="4637668" y="566120"/>
                  </a:moveTo>
                  <a:lnTo>
                    <a:pt x="4443380" y="1095798"/>
                  </a:lnTo>
                  <a:cubicBezTo>
                    <a:pt x="4440703" y="1103095"/>
                    <a:pt x="4433757" y="1107945"/>
                    <a:pt x="4425985" y="1107945"/>
                  </a:cubicBezTo>
                  <a:lnTo>
                    <a:pt x="214560" y="1107945"/>
                  </a:lnTo>
                  <a:cubicBezTo>
                    <a:pt x="206788" y="1107945"/>
                    <a:pt x="199842" y="1103095"/>
                    <a:pt x="197165" y="1095798"/>
                  </a:cubicBezTo>
                  <a:lnTo>
                    <a:pt x="2877" y="566120"/>
                  </a:lnTo>
                  <a:cubicBezTo>
                    <a:pt x="0" y="558277"/>
                    <a:pt x="0" y="549668"/>
                    <a:pt x="2877" y="541825"/>
                  </a:cubicBezTo>
                  <a:lnTo>
                    <a:pt x="197165" y="12147"/>
                  </a:lnTo>
                  <a:cubicBezTo>
                    <a:pt x="199842" y="4851"/>
                    <a:pt x="206788" y="0"/>
                    <a:pt x="214560" y="0"/>
                  </a:cubicBezTo>
                  <a:lnTo>
                    <a:pt x="4425985" y="0"/>
                  </a:lnTo>
                  <a:cubicBezTo>
                    <a:pt x="4433757" y="0"/>
                    <a:pt x="4440703" y="4851"/>
                    <a:pt x="4443380" y="12147"/>
                  </a:cubicBezTo>
                  <a:lnTo>
                    <a:pt x="4637668" y="541825"/>
                  </a:lnTo>
                  <a:cubicBezTo>
                    <a:pt x="4640545" y="549668"/>
                    <a:pt x="4640545" y="558277"/>
                    <a:pt x="4637668" y="56612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AFC5D1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19050"/>
              <a:ext cx="4415103" cy="1088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5795" y="1509713"/>
            <a:ext cx="1481534" cy="1273193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11038" y="0"/>
              <a:ext cx="790724" cy="698500"/>
            </a:xfrm>
            <a:custGeom>
              <a:avLst/>
              <a:gdLst/>
              <a:ahLst/>
              <a:cxnLst/>
              <a:rect l="l" t="t" r="r" b="b"/>
              <a:pathLst>
                <a:path w="790724" h="698500">
                  <a:moveTo>
                    <a:pt x="772855" y="398934"/>
                  </a:moveTo>
                  <a:lnTo>
                    <a:pt x="627469" y="648816"/>
                  </a:lnTo>
                  <a:cubicBezTo>
                    <a:pt x="609572" y="679576"/>
                    <a:pt x="576668" y="698500"/>
                    <a:pt x="541080" y="698500"/>
                  </a:cubicBezTo>
                  <a:lnTo>
                    <a:pt x="249644" y="698500"/>
                  </a:lnTo>
                  <a:cubicBezTo>
                    <a:pt x="214056" y="698500"/>
                    <a:pt x="181152" y="679576"/>
                    <a:pt x="163255" y="648816"/>
                  </a:cubicBezTo>
                  <a:lnTo>
                    <a:pt x="17869" y="398934"/>
                  </a:lnTo>
                  <a:cubicBezTo>
                    <a:pt x="0" y="368221"/>
                    <a:pt x="0" y="330279"/>
                    <a:pt x="17869" y="299566"/>
                  </a:cubicBezTo>
                  <a:lnTo>
                    <a:pt x="163255" y="49684"/>
                  </a:lnTo>
                  <a:cubicBezTo>
                    <a:pt x="181152" y="18924"/>
                    <a:pt x="214056" y="0"/>
                    <a:pt x="249644" y="0"/>
                  </a:cubicBezTo>
                  <a:lnTo>
                    <a:pt x="541080" y="0"/>
                  </a:lnTo>
                  <a:cubicBezTo>
                    <a:pt x="576668" y="0"/>
                    <a:pt x="609572" y="18924"/>
                    <a:pt x="627469" y="49684"/>
                  </a:cubicBezTo>
                  <a:lnTo>
                    <a:pt x="772855" y="299566"/>
                  </a:lnTo>
                  <a:cubicBezTo>
                    <a:pt x="790724" y="330279"/>
                    <a:pt x="790724" y="368221"/>
                    <a:pt x="772855" y="398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5473" y="7751662"/>
            <a:ext cx="1481534" cy="1273193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11038" y="0"/>
              <a:ext cx="790724" cy="698500"/>
            </a:xfrm>
            <a:custGeom>
              <a:avLst/>
              <a:gdLst/>
              <a:ahLst/>
              <a:cxnLst/>
              <a:rect l="l" t="t" r="r" b="b"/>
              <a:pathLst>
                <a:path w="790724" h="698500">
                  <a:moveTo>
                    <a:pt x="772855" y="398934"/>
                  </a:moveTo>
                  <a:lnTo>
                    <a:pt x="627469" y="648816"/>
                  </a:lnTo>
                  <a:cubicBezTo>
                    <a:pt x="609572" y="679576"/>
                    <a:pt x="576668" y="698500"/>
                    <a:pt x="541080" y="698500"/>
                  </a:cubicBezTo>
                  <a:lnTo>
                    <a:pt x="249644" y="698500"/>
                  </a:lnTo>
                  <a:cubicBezTo>
                    <a:pt x="214056" y="698500"/>
                    <a:pt x="181152" y="679576"/>
                    <a:pt x="163255" y="648816"/>
                  </a:cubicBezTo>
                  <a:lnTo>
                    <a:pt x="17869" y="398934"/>
                  </a:lnTo>
                  <a:cubicBezTo>
                    <a:pt x="0" y="368221"/>
                    <a:pt x="0" y="330279"/>
                    <a:pt x="17869" y="299566"/>
                  </a:cubicBezTo>
                  <a:lnTo>
                    <a:pt x="163255" y="49684"/>
                  </a:lnTo>
                  <a:cubicBezTo>
                    <a:pt x="181152" y="18924"/>
                    <a:pt x="214056" y="0"/>
                    <a:pt x="249644" y="0"/>
                  </a:cubicBezTo>
                  <a:lnTo>
                    <a:pt x="541080" y="0"/>
                  </a:lnTo>
                  <a:cubicBezTo>
                    <a:pt x="576668" y="0"/>
                    <a:pt x="609572" y="18924"/>
                    <a:pt x="627469" y="49684"/>
                  </a:cubicBezTo>
                  <a:lnTo>
                    <a:pt x="772855" y="299566"/>
                  </a:lnTo>
                  <a:cubicBezTo>
                    <a:pt x="790724" y="330279"/>
                    <a:pt x="790724" y="368221"/>
                    <a:pt x="772855" y="398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15151" y="7803734"/>
            <a:ext cx="1362178" cy="1170622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12005" y="0"/>
              <a:ext cx="788790" cy="698500"/>
            </a:xfrm>
            <a:custGeom>
              <a:avLst/>
              <a:gdLst/>
              <a:ahLst/>
              <a:cxnLst/>
              <a:rect l="l" t="t" r="r" b="b"/>
              <a:pathLst>
                <a:path w="788790" h="698500">
                  <a:moveTo>
                    <a:pt x="769355" y="403288"/>
                  </a:moveTo>
                  <a:lnTo>
                    <a:pt x="629035" y="644462"/>
                  </a:lnTo>
                  <a:cubicBezTo>
                    <a:pt x="609570" y="677918"/>
                    <a:pt x="573783" y="698500"/>
                    <a:pt x="535077" y="698500"/>
                  </a:cubicBezTo>
                  <a:lnTo>
                    <a:pt x="253713" y="698500"/>
                  </a:lnTo>
                  <a:cubicBezTo>
                    <a:pt x="215007" y="698500"/>
                    <a:pt x="179220" y="677918"/>
                    <a:pt x="159755" y="644462"/>
                  </a:cubicBezTo>
                  <a:lnTo>
                    <a:pt x="19435" y="403288"/>
                  </a:lnTo>
                  <a:cubicBezTo>
                    <a:pt x="0" y="369884"/>
                    <a:pt x="0" y="328616"/>
                    <a:pt x="19435" y="295212"/>
                  </a:cubicBezTo>
                  <a:lnTo>
                    <a:pt x="159755" y="54038"/>
                  </a:lnTo>
                  <a:cubicBezTo>
                    <a:pt x="179220" y="20582"/>
                    <a:pt x="215007" y="0"/>
                    <a:pt x="253713" y="0"/>
                  </a:cubicBezTo>
                  <a:lnTo>
                    <a:pt x="535077" y="0"/>
                  </a:lnTo>
                  <a:cubicBezTo>
                    <a:pt x="573783" y="0"/>
                    <a:pt x="609570" y="20582"/>
                    <a:pt x="629035" y="54038"/>
                  </a:cubicBezTo>
                  <a:lnTo>
                    <a:pt x="769355" y="295212"/>
                  </a:lnTo>
                  <a:cubicBezTo>
                    <a:pt x="788790" y="328616"/>
                    <a:pt x="788790" y="369884"/>
                    <a:pt x="769355" y="403288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355641" y="3624494"/>
            <a:ext cx="2736487" cy="585311"/>
            <a:chOff x="0" y="0"/>
            <a:chExt cx="3265677" cy="698500"/>
          </a:xfrm>
        </p:grpSpPr>
        <p:sp>
          <p:nvSpPr>
            <p:cNvPr id="39" name="Freeform 39"/>
            <p:cNvSpPr/>
            <p:nvPr/>
          </p:nvSpPr>
          <p:spPr>
            <a:xfrm>
              <a:off x="5976" y="0"/>
              <a:ext cx="3253725" cy="698500"/>
            </a:xfrm>
            <a:custGeom>
              <a:avLst/>
              <a:gdLst/>
              <a:ahLst/>
              <a:cxnLst/>
              <a:rect l="l" t="t" r="r" b="b"/>
              <a:pathLst>
                <a:path w="3253725" h="698500">
                  <a:moveTo>
                    <a:pt x="3244050" y="376149"/>
                  </a:moveTo>
                  <a:lnTo>
                    <a:pt x="3072151" y="671601"/>
                  </a:lnTo>
                  <a:cubicBezTo>
                    <a:pt x="3062462" y="688255"/>
                    <a:pt x="3044647" y="698500"/>
                    <a:pt x="3025380" y="698500"/>
                  </a:cubicBezTo>
                  <a:lnTo>
                    <a:pt x="228345" y="698500"/>
                  </a:lnTo>
                  <a:cubicBezTo>
                    <a:pt x="209077" y="698500"/>
                    <a:pt x="191263" y="688255"/>
                    <a:pt x="181574" y="671601"/>
                  </a:cubicBezTo>
                  <a:lnTo>
                    <a:pt x="9674" y="376149"/>
                  </a:lnTo>
                  <a:cubicBezTo>
                    <a:pt x="0" y="359521"/>
                    <a:pt x="0" y="338979"/>
                    <a:pt x="9674" y="322351"/>
                  </a:cubicBezTo>
                  <a:lnTo>
                    <a:pt x="181574" y="26899"/>
                  </a:lnTo>
                  <a:cubicBezTo>
                    <a:pt x="191263" y="10245"/>
                    <a:pt x="209077" y="0"/>
                    <a:pt x="228345" y="0"/>
                  </a:cubicBezTo>
                  <a:lnTo>
                    <a:pt x="3025380" y="0"/>
                  </a:lnTo>
                  <a:cubicBezTo>
                    <a:pt x="3044647" y="0"/>
                    <a:pt x="3062462" y="10245"/>
                    <a:pt x="3072151" y="26899"/>
                  </a:cubicBezTo>
                  <a:lnTo>
                    <a:pt x="3244050" y="322351"/>
                  </a:lnTo>
                  <a:cubicBezTo>
                    <a:pt x="3253725" y="338979"/>
                    <a:pt x="3253725" y="359521"/>
                    <a:pt x="3244050" y="376149"/>
                  </a:cubicBezTo>
                  <a:close/>
                </a:path>
              </a:pathLst>
            </a:custGeom>
            <a:solidFill>
              <a:srgbClr val="AFC5D1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14300" y="19050"/>
              <a:ext cx="3037077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299869" y="5816940"/>
            <a:ext cx="2736487" cy="585311"/>
            <a:chOff x="0" y="0"/>
            <a:chExt cx="3265677" cy="698500"/>
          </a:xfrm>
        </p:grpSpPr>
        <p:sp>
          <p:nvSpPr>
            <p:cNvPr id="45" name="Freeform 45"/>
            <p:cNvSpPr/>
            <p:nvPr/>
          </p:nvSpPr>
          <p:spPr>
            <a:xfrm>
              <a:off x="5976" y="0"/>
              <a:ext cx="3253725" cy="698500"/>
            </a:xfrm>
            <a:custGeom>
              <a:avLst/>
              <a:gdLst/>
              <a:ahLst/>
              <a:cxnLst/>
              <a:rect l="l" t="t" r="r" b="b"/>
              <a:pathLst>
                <a:path w="3253725" h="698500">
                  <a:moveTo>
                    <a:pt x="3244050" y="376149"/>
                  </a:moveTo>
                  <a:lnTo>
                    <a:pt x="3072151" y="671601"/>
                  </a:lnTo>
                  <a:cubicBezTo>
                    <a:pt x="3062462" y="688255"/>
                    <a:pt x="3044647" y="698500"/>
                    <a:pt x="3025380" y="698500"/>
                  </a:cubicBezTo>
                  <a:lnTo>
                    <a:pt x="228345" y="698500"/>
                  </a:lnTo>
                  <a:cubicBezTo>
                    <a:pt x="209077" y="698500"/>
                    <a:pt x="191263" y="688255"/>
                    <a:pt x="181574" y="671601"/>
                  </a:cubicBezTo>
                  <a:lnTo>
                    <a:pt x="9674" y="376149"/>
                  </a:lnTo>
                  <a:cubicBezTo>
                    <a:pt x="0" y="359521"/>
                    <a:pt x="0" y="338979"/>
                    <a:pt x="9674" y="322351"/>
                  </a:cubicBezTo>
                  <a:lnTo>
                    <a:pt x="181574" y="26899"/>
                  </a:lnTo>
                  <a:cubicBezTo>
                    <a:pt x="191263" y="10245"/>
                    <a:pt x="209077" y="0"/>
                    <a:pt x="228345" y="0"/>
                  </a:cubicBezTo>
                  <a:lnTo>
                    <a:pt x="3025380" y="0"/>
                  </a:lnTo>
                  <a:cubicBezTo>
                    <a:pt x="3044647" y="0"/>
                    <a:pt x="3062462" y="10245"/>
                    <a:pt x="3072151" y="26899"/>
                  </a:cubicBezTo>
                  <a:lnTo>
                    <a:pt x="3244050" y="322351"/>
                  </a:lnTo>
                  <a:cubicBezTo>
                    <a:pt x="3253725" y="338979"/>
                    <a:pt x="3253725" y="359521"/>
                    <a:pt x="3244050" y="376149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14300" y="19050"/>
              <a:ext cx="3037077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933194" y="3923773"/>
            <a:ext cx="14897005" cy="1443829"/>
            <a:chOff x="0" y="0"/>
            <a:chExt cx="4643703" cy="886787"/>
          </a:xfrm>
        </p:grpSpPr>
        <p:sp>
          <p:nvSpPr>
            <p:cNvPr id="48" name="Freeform 48"/>
            <p:cNvSpPr/>
            <p:nvPr/>
          </p:nvSpPr>
          <p:spPr>
            <a:xfrm>
              <a:off x="1968" y="0"/>
              <a:ext cx="4639767" cy="886787"/>
            </a:xfrm>
            <a:custGeom>
              <a:avLst/>
              <a:gdLst/>
              <a:ahLst/>
              <a:cxnLst/>
              <a:rect l="l" t="t" r="r" b="b"/>
              <a:pathLst>
                <a:path w="4639767" h="886787">
                  <a:moveTo>
                    <a:pt x="4636345" y="455156"/>
                  </a:moveTo>
                  <a:lnTo>
                    <a:pt x="4443925" y="875024"/>
                  </a:lnTo>
                  <a:cubicBezTo>
                    <a:pt x="4440641" y="882191"/>
                    <a:pt x="4433480" y="886787"/>
                    <a:pt x="4425596" y="886787"/>
                  </a:cubicBezTo>
                  <a:lnTo>
                    <a:pt x="214171" y="886787"/>
                  </a:lnTo>
                  <a:cubicBezTo>
                    <a:pt x="206287" y="886787"/>
                    <a:pt x="199126" y="882191"/>
                    <a:pt x="195841" y="875024"/>
                  </a:cubicBezTo>
                  <a:lnTo>
                    <a:pt x="3423" y="455156"/>
                  </a:lnTo>
                  <a:cubicBezTo>
                    <a:pt x="0" y="447688"/>
                    <a:pt x="0" y="439099"/>
                    <a:pt x="3423" y="431631"/>
                  </a:cubicBezTo>
                  <a:lnTo>
                    <a:pt x="195841" y="11762"/>
                  </a:lnTo>
                  <a:cubicBezTo>
                    <a:pt x="199126" y="4595"/>
                    <a:pt x="206287" y="0"/>
                    <a:pt x="214171" y="0"/>
                  </a:cubicBezTo>
                  <a:lnTo>
                    <a:pt x="4425596" y="0"/>
                  </a:lnTo>
                  <a:cubicBezTo>
                    <a:pt x="4433480" y="0"/>
                    <a:pt x="4440641" y="4595"/>
                    <a:pt x="4443925" y="11762"/>
                  </a:cubicBezTo>
                  <a:lnTo>
                    <a:pt x="4636345" y="431631"/>
                  </a:lnTo>
                  <a:cubicBezTo>
                    <a:pt x="4639767" y="439099"/>
                    <a:pt x="4639767" y="447688"/>
                    <a:pt x="4636345" y="455156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AFC5D1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114300" y="19050"/>
              <a:ext cx="4415103" cy="867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008426" y="6116969"/>
            <a:ext cx="14831012" cy="1341672"/>
            <a:chOff x="0" y="0"/>
            <a:chExt cx="4643703" cy="660933"/>
          </a:xfrm>
        </p:grpSpPr>
        <p:sp>
          <p:nvSpPr>
            <p:cNvPr id="54" name="Freeform 54"/>
            <p:cNvSpPr/>
            <p:nvPr/>
          </p:nvSpPr>
          <p:spPr>
            <a:xfrm>
              <a:off x="2621" y="0"/>
              <a:ext cx="4638462" cy="660933"/>
            </a:xfrm>
            <a:custGeom>
              <a:avLst/>
              <a:gdLst/>
              <a:ahLst/>
              <a:cxnLst/>
              <a:rect l="l" t="t" r="r" b="b"/>
              <a:pathLst>
                <a:path w="4638462" h="660933">
                  <a:moveTo>
                    <a:pt x="4634305" y="341488"/>
                  </a:moveTo>
                  <a:lnTo>
                    <a:pt x="4444659" y="649911"/>
                  </a:lnTo>
                  <a:cubicBezTo>
                    <a:pt x="4440448" y="656760"/>
                    <a:pt x="4432983" y="660933"/>
                    <a:pt x="4424943" y="660933"/>
                  </a:cubicBezTo>
                  <a:lnTo>
                    <a:pt x="213518" y="660933"/>
                  </a:lnTo>
                  <a:cubicBezTo>
                    <a:pt x="205477" y="660933"/>
                    <a:pt x="198013" y="656760"/>
                    <a:pt x="193802" y="649911"/>
                  </a:cubicBezTo>
                  <a:lnTo>
                    <a:pt x="4156" y="341488"/>
                  </a:lnTo>
                  <a:cubicBezTo>
                    <a:pt x="0" y="334728"/>
                    <a:pt x="0" y="326205"/>
                    <a:pt x="4156" y="319445"/>
                  </a:cubicBezTo>
                  <a:lnTo>
                    <a:pt x="193802" y="11022"/>
                  </a:lnTo>
                  <a:cubicBezTo>
                    <a:pt x="198013" y="4173"/>
                    <a:pt x="205477" y="0"/>
                    <a:pt x="213518" y="0"/>
                  </a:cubicBezTo>
                  <a:lnTo>
                    <a:pt x="4424943" y="0"/>
                  </a:lnTo>
                  <a:cubicBezTo>
                    <a:pt x="4432983" y="0"/>
                    <a:pt x="4440448" y="4173"/>
                    <a:pt x="4444659" y="11022"/>
                  </a:cubicBezTo>
                  <a:lnTo>
                    <a:pt x="4634305" y="319445"/>
                  </a:lnTo>
                  <a:cubicBezTo>
                    <a:pt x="4638462" y="326205"/>
                    <a:pt x="4638462" y="334728"/>
                    <a:pt x="4634305" y="341488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D47A1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114300" y="19050"/>
              <a:ext cx="4415103" cy="64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95795" y="3752272"/>
            <a:ext cx="1481534" cy="1273193"/>
            <a:chOff x="0" y="0"/>
            <a:chExt cx="812800" cy="698500"/>
          </a:xfrm>
        </p:grpSpPr>
        <p:sp>
          <p:nvSpPr>
            <p:cNvPr id="57" name="Freeform 57"/>
            <p:cNvSpPr/>
            <p:nvPr/>
          </p:nvSpPr>
          <p:spPr>
            <a:xfrm>
              <a:off x="11038" y="0"/>
              <a:ext cx="790724" cy="698500"/>
            </a:xfrm>
            <a:custGeom>
              <a:avLst/>
              <a:gdLst/>
              <a:ahLst/>
              <a:cxnLst/>
              <a:rect l="l" t="t" r="r" b="b"/>
              <a:pathLst>
                <a:path w="790724" h="698500">
                  <a:moveTo>
                    <a:pt x="772855" y="398934"/>
                  </a:moveTo>
                  <a:lnTo>
                    <a:pt x="627469" y="648816"/>
                  </a:lnTo>
                  <a:cubicBezTo>
                    <a:pt x="609572" y="679576"/>
                    <a:pt x="576668" y="698500"/>
                    <a:pt x="541080" y="698500"/>
                  </a:cubicBezTo>
                  <a:lnTo>
                    <a:pt x="249644" y="698500"/>
                  </a:lnTo>
                  <a:cubicBezTo>
                    <a:pt x="214056" y="698500"/>
                    <a:pt x="181152" y="679576"/>
                    <a:pt x="163255" y="648816"/>
                  </a:cubicBezTo>
                  <a:lnTo>
                    <a:pt x="17869" y="398934"/>
                  </a:lnTo>
                  <a:cubicBezTo>
                    <a:pt x="0" y="368221"/>
                    <a:pt x="0" y="330279"/>
                    <a:pt x="17869" y="299566"/>
                  </a:cubicBezTo>
                  <a:lnTo>
                    <a:pt x="163255" y="49684"/>
                  </a:lnTo>
                  <a:cubicBezTo>
                    <a:pt x="181152" y="18924"/>
                    <a:pt x="214056" y="0"/>
                    <a:pt x="249644" y="0"/>
                  </a:cubicBezTo>
                  <a:lnTo>
                    <a:pt x="541080" y="0"/>
                  </a:lnTo>
                  <a:cubicBezTo>
                    <a:pt x="576668" y="0"/>
                    <a:pt x="609572" y="18924"/>
                    <a:pt x="627469" y="49684"/>
                  </a:cubicBezTo>
                  <a:lnTo>
                    <a:pt x="772855" y="299566"/>
                  </a:lnTo>
                  <a:cubicBezTo>
                    <a:pt x="790724" y="330279"/>
                    <a:pt x="790724" y="368221"/>
                    <a:pt x="772855" y="398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355473" y="5888213"/>
            <a:ext cx="1481534" cy="1273193"/>
            <a:chOff x="0" y="0"/>
            <a:chExt cx="812800" cy="698500"/>
          </a:xfrm>
        </p:grpSpPr>
        <p:sp>
          <p:nvSpPr>
            <p:cNvPr id="63" name="Freeform 63"/>
            <p:cNvSpPr/>
            <p:nvPr/>
          </p:nvSpPr>
          <p:spPr>
            <a:xfrm>
              <a:off x="11038" y="0"/>
              <a:ext cx="790724" cy="698500"/>
            </a:xfrm>
            <a:custGeom>
              <a:avLst/>
              <a:gdLst/>
              <a:ahLst/>
              <a:cxnLst/>
              <a:rect l="l" t="t" r="r" b="b"/>
              <a:pathLst>
                <a:path w="790724" h="698500">
                  <a:moveTo>
                    <a:pt x="772855" y="398934"/>
                  </a:moveTo>
                  <a:lnTo>
                    <a:pt x="627469" y="648816"/>
                  </a:lnTo>
                  <a:cubicBezTo>
                    <a:pt x="609572" y="679576"/>
                    <a:pt x="576668" y="698500"/>
                    <a:pt x="541080" y="698500"/>
                  </a:cubicBezTo>
                  <a:lnTo>
                    <a:pt x="249644" y="698500"/>
                  </a:lnTo>
                  <a:cubicBezTo>
                    <a:pt x="214056" y="698500"/>
                    <a:pt x="181152" y="679576"/>
                    <a:pt x="163255" y="648816"/>
                  </a:cubicBezTo>
                  <a:lnTo>
                    <a:pt x="17869" y="398934"/>
                  </a:lnTo>
                  <a:cubicBezTo>
                    <a:pt x="0" y="368221"/>
                    <a:pt x="0" y="330279"/>
                    <a:pt x="17869" y="299566"/>
                  </a:cubicBezTo>
                  <a:lnTo>
                    <a:pt x="163255" y="49684"/>
                  </a:lnTo>
                  <a:cubicBezTo>
                    <a:pt x="181152" y="18924"/>
                    <a:pt x="214056" y="0"/>
                    <a:pt x="249644" y="0"/>
                  </a:cubicBezTo>
                  <a:lnTo>
                    <a:pt x="541080" y="0"/>
                  </a:lnTo>
                  <a:cubicBezTo>
                    <a:pt x="576668" y="0"/>
                    <a:pt x="609572" y="18924"/>
                    <a:pt x="627469" y="49684"/>
                  </a:cubicBezTo>
                  <a:lnTo>
                    <a:pt x="772855" y="299566"/>
                  </a:lnTo>
                  <a:cubicBezTo>
                    <a:pt x="790724" y="330279"/>
                    <a:pt x="790724" y="368221"/>
                    <a:pt x="772855" y="3989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383771" y="3749890"/>
            <a:ext cx="1321939" cy="1280558"/>
            <a:chOff x="44751" y="19050"/>
            <a:chExt cx="788790" cy="764098"/>
          </a:xfrm>
        </p:grpSpPr>
        <p:sp>
          <p:nvSpPr>
            <p:cNvPr id="66" name="Freeform 66"/>
            <p:cNvSpPr/>
            <p:nvPr/>
          </p:nvSpPr>
          <p:spPr>
            <a:xfrm>
              <a:off x="44751" y="84648"/>
              <a:ext cx="788790" cy="698500"/>
            </a:xfrm>
            <a:custGeom>
              <a:avLst/>
              <a:gdLst/>
              <a:ahLst/>
              <a:cxnLst/>
              <a:rect l="l" t="t" r="r" b="b"/>
              <a:pathLst>
                <a:path w="788790" h="698500">
                  <a:moveTo>
                    <a:pt x="769355" y="403288"/>
                  </a:moveTo>
                  <a:lnTo>
                    <a:pt x="629035" y="644462"/>
                  </a:lnTo>
                  <a:cubicBezTo>
                    <a:pt x="609570" y="677918"/>
                    <a:pt x="573783" y="698500"/>
                    <a:pt x="535077" y="698500"/>
                  </a:cubicBezTo>
                  <a:lnTo>
                    <a:pt x="253713" y="698500"/>
                  </a:lnTo>
                  <a:cubicBezTo>
                    <a:pt x="215007" y="698500"/>
                    <a:pt x="179220" y="677918"/>
                    <a:pt x="159755" y="644462"/>
                  </a:cubicBezTo>
                  <a:lnTo>
                    <a:pt x="19435" y="403288"/>
                  </a:lnTo>
                  <a:cubicBezTo>
                    <a:pt x="0" y="369884"/>
                    <a:pt x="0" y="328616"/>
                    <a:pt x="19435" y="295212"/>
                  </a:cubicBezTo>
                  <a:lnTo>
                    <a:pt x="159755" y="54038"/>
                  </a:lnTo>
                  <a:cubicBezTo>
                    <a:pt x="179220" y="20582"/>
                    <a:pt x="215007" y="0"/>
                    <a:pt x="253713" y="0"/>
                  </a:cubicBezTo>
                  <a:lnTo>
                    <a:pt x="535077" y="0"/>
                  </a:lnTo>
                  <a:cubicBezTo>
                    <a:pt x="573783" y="0"/>
                    <a:pt x="609570" y="20582"/>
                    <a:pt x="629035" y="54038"/>
                  </a:cubicBezTo>
                  <a:lnTo>
                    <a:pt x="769355" y="295212"/>
                  </a:lnTo>
                  <a:cubicBezTo>
                    <a:pt x="788790" y="328616"/>
                    <a:pt x="788790" y="369884"/>
                    <a:pt x="769355" y="403288"/>
                  </a:cubicBezTo>
                  <a:close/>
                </a:path>
              </a:pathLst>
            </a:custGeom>
            <a:solidFill>
              <a:srgbClr val="AFC5D1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15151" y="5940285"/>
            <a:ext cx="1362178" cy="1170622"/>
            <a:chOff x="0" y="0"/>
            <a:chExt cx="812800" cy="698500"/>
          </a:xfrm>
        </p:grpSpPr>
        <p:sp>
          <p:nvSpPr>
            <p:cNvPr id="72" name="Freeform 72"/>
            <p:cNvSpPr/>
            <p:nvPr/>
          </p:nvSpPr>
          <p:spPr>
            <a:xfrm>
              <a:off x="12005" y="0"/>
              <a:ext cx="788790" cy="698500"/>
            </a:xfrm>
            <a:custGeom>
              <a:avLst/>
              <a:gdLst/>
              <a:ahLst/>
              <a:cxnLst/>
              <a:rect l="l" t="t" r="r" b="b"/>
              <a:pathLst>
                <a:path w="788790" h="698500">
                  <a:moveTo>
                    <a:pt x="769355" y="403288"/>
                  </a:moveTo>
                  <a:lnTo>
                    <a:pt x="629035" y="644462"/>
                  </a:lnTo>
                  <a:cubicBezTo>
                    <a:pt x="609570" y="677918"/>
                    <a:pt x="573783" y="698500"/>
                    <a:pt x="535077" y="698500"/>
                  </a:cubicBezTo>
                  <a:lnTo>
                    <a:pt x="253713" y="698500"/>
                  </a:lnTo>
                  <a:cubicBezTo>
                    <a:pt x="215007" y="698500"/>
                    <a:pt x="179220" y="677918"/>
                    <a:pt x="159755" y="644462"/>
                  </a:cubicBezTo>
                  <a:lnTo>
                    <a:pt x="19435" y="403288"/>
                  </a:lnTo>
                  <a:cubicBezTo>
                    <a:pt x="0" y="369884"/>
                    <a:pt x="0" y="328616"/>
                    <a:pt x="19435" y="295212"/>
                  </a:cubicBezTo>
                  <a:lnTo>
                    <a:pt x="159755" y="54038"/>
                  </a:lnTo>
                  <a:cubicBezTo>
                    <a:pt x="179220" y="20582"/>
                    <a:pt x="215007" y="0"/>
                    <a:pt x="253713" y="0"/>
                  </a:cubicBezTo>
                  <a:lnTo>
                    <a:pt x="535077" y="0"/>
                  </a:lnTo>
                  <a:cubicBezTo>
                    <a:pt x="573783" y="0"/>
                    <a:pt x="609570" y="20582"/>
                    <a:pt x="629035" y="54038"/>
                  </a:cubicBezTo>
                  <a:lnTo>
                    <a:pt x="769355" y="295212"/>
                  </a:lnTo>
                  <a:cubicBezTo>
                    <a:pt x="788790" y="328616"/>
                    <a:pt x="788790" y="369884"/>
                    <a:pt x="769355" y="403288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80" name="Freeform 80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1611930" y="1741201"/>
            <a:ext cx="849263" cy="849263"/>
          </a:xfrm>
          <a:custGeom>
            <a:avLst/>
            <a:gdLst/>
            <a:ahLst/>
            <a:cxnLst/>
            <a:rect l="l" t="t" r="r" b="b"/>
            <a:pathLst>
              <a:path w="849263" h="849263">
                <a:moveTo>
                  <a:pt x="0" y="0"/>
                </a:moveTo>
                <a:lnTo>
                  <a:pt x="849263" y="0"/>
                </a:lnTo>
                <a:lnTo>
                  <a:pt x="849263" y="849263"/>
                </a:lnTo>
                <a:lnTo>
                  <a:pt x="0" y="849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8" name="Freeform 88"/>
          <p:cNvSpPr/>
          <p:nvPr/>
        </p:nvSpPr>
        <p:spPr>
          <a:xfrm>
            <a:off x="1663546" y="3971810"/>
            <a:ext cx="865388" cy="865388"/>
          </a:xfrm>
          <a:custGeom>
            <a:avLst/>
            <a:gdLst/>
            <a:ahLst/>
            <a:cxnLst/>
            <a:rect l="l" t="t" r="r" b="b"/>
            <a:pathLst>
              <a:path w="865388" h="865388">
                <a:moveTo>
                  <a:pt x="0" y="0"/>
                </a:moveTo>
                <a:lnTo>
                  <a:pt x="865388" y="0"/>
                </a:lnTo>
                <a:lnTo>
                  <a:pt x="865388" y="865388"/>
                </a:lnTo>
                <a:lnTo>
                  <a:pt x="0" y="865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0" name="Freeform 90"/>
          <p:cNvSpPr/>
          <p:nvPr/>
        </p:nvSpPr>
        <p:spPr>
          <a:xfrm>
            <a:off x="1681133" y="6057037"/>
            <a:ext cx="849263" cy="937118"/>
          </a:xfrm>
          <a:custGeom>
            <a:avLst/>
            <a:gdLst/>
            <a:ahLst/>
            <a:cxnLst/>
            <a:rect l="l" t="t" r="r" b="b"/>
            <a:pathLst>
              <a:path w="849263" h="937118">
                <a:moveTo>
                  <a:pt x="0" y="0"/>
                </a:moveTo>
                <a:lnTo>
                  <a:pt x="849263" y="0"/>
                </a:lnTo>
                <a:lnTo>
                  <a:pt x="849263" y="937118"/>
                </a:lnTo>
                <a:lnTo>
                  <a:pt x="0" y="9371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4" name="TextBox 94"/>
          <p:cNvSpPr txBox="1"/>
          <p:nvPr/>
        </p:nvSpPr>
        <p:spPr>
          <a:xfrm>
            <a:off x="2870324" y="2268293"/>
            <a:ext cx="127185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Рыночная (реальная) стоимость доли ниже ее номинальной стоимости, рассчитанной исходя из рыночной стоимости всего объекта</a:t>
            </a:r>
            <a:endParaRPr lang="en-US" sz="2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2885891" y="4114350"/>
            <a:ext cx="1316441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 определении рыночной стоимости долевой собственности необходимо учитывать обесценение, обусловленное воздействием внешних правовых и организационно-экономических факторов</a:t>
            </a:r>
            <a:endParaRPr lang="en-US" sz="26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2890638" y="6255160"/>
            <a:ext cx="1310796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600" dirty="0">
                <a:solidFill>
                  <a:srgbClr val="000000"/>
                </a:solidFill>
                <a:latin typeface="Montserrat" pitchFamily="2" charset="-52"/>
                <a:ea typeface="Montserrat Bold"/>
                <a:cs typeface="Montserrat Bold"/>
                <a:sym typeface="Montserrat Bold"/>
              </a:rPr>
              <a:t>Удельный вес рынка купли-продажи долей в имущественном праве по рыночной стоимости составляет в среднем 10% от общего числа сделок с долями</a:t>
            </a:r>
            <a:endParaRPr lang="en-US" sz="2600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1627687" y="423441"/>
            <a:ext cx="120777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ru-RU" sz="4200" b="1" dirty="0">
                <a:solidFill>
                  <a:srgbClr val="1F19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Выводы</a:t>
            </a:r>
            <a:endParaRPr lang="en-US" sz="4200" b="1" dirty="0">
              <a:solidFill>
                <a:srgbClr val="1F191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2" name="Freeform 102"/>
          <p:cNvSpPr/>
          <p:nvPr/>
        </p:nvSpPr>
        <p:spPr>
          <a:xfrm>
            <a:off x="15331949" y="9258300"/>
            <a:ext cx="3777530" cy="2672603"/>
          </a:xfrm>
          <a:custGeom>
            <a:avLst/>
            <a:gdLst/>
            <a:ahLst/>
            <a:cxnLst/>
            <a:rect l="l" t="t" r="r" b="b"/>
            <a:pathLst>
              <a:path w="3777530" h="2672603">
                <a:moveTo>
                  <a:pt x="0" y="0"/>
                </a:moveTo>
                <a:lnTo>
                  <a:pt x="3777530" y="0"/>
                </a:lnTo>
                <a:lnTo>
                  <a:pt x="3777530" y="2672603"/>
                </a:lnTo>
                <a:lnTo>
                  <a:pt x="0" y="26726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15748299" y="9472158"/>
            <a:ext cx="2162726" cy="616377"/>
          </a:xfrm>
          <a:custGeom>
            <a:avLst/>
            <a:gdLst/>
            <a:ahLst/>
            <a:cxnLst/>
            <a:rect l="l" t="t" r="r" b="b"/>
            <a:pathLst>
              <a:path w="2162726" h="616377">
                <a:moveTo>
                  <a:pt x="0" y="0"/>
                </a:moveTo>
                <a:lnTo>
                  <a:pt x="2162725" y="0"/>
                </a:lnTo>
                <a:lnTo>
                  <a:pt x="2162725" y="616377"/>
                </a:lnTo>
                <a:lnTo>
                  <a:pt x="0" y="616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04" name="Group 71">
            <a:extLst>
              <a:ext uri="{FF2B5EF4-FFF2-40B4-BE49-F238E27FC236}">
                <a16:creationId xmlns:a16="http://schemas.microsoft.com/office/drawing/2014/main" id="{858708FB-3C34-4C25-8B23-EBB4C6E8645D}"/>
              </a:ext>
            </a:extLst>
          </p:cNvPr>
          <p:cNvGrpSpPr/>
          <p:nvPr/>
        </p:nvGrpSpPr>
        <p:grpSpPr>
          <a:xfrm>
            <a:off x="1405134" y="1642074"/>
            <a:ext cx="1362178" cy="1170622"/>
            <a:chOff x="0" y="0"/>
            <a:chExt cx="812800" cy="698500"/>
          </a:xfrm>
        </p:grpSpPr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id="{E4109F86-D28B-43E8-9B65-F73D82C0F2A0}"/>
                </a:ext>
              </a:extLst>
            </p:cNvPr>
            <p:cNvSpPr/>
            <p:nvPr/>
          </p:nvSpPr>
          <p:spPr>
            <a:xfrm>
              <a:off x="12005" y="0"/>
              <a:ext cx="788790" cy="698500"/>
            </a:xfrm>
            <a:custGeom>
              <a:avLst/>
              <a:gdLst/>
              <a:ahLst/>
              <a:cxnLst/>
              <a:rect l="l" t="t" r="r" b="b"/>
              <a:pathLst>
                <a:path w="788790" h="698500">
                  <a:moveTo>
                    <a:pt x="769355" y="403288"/>
                  </a:moveTo>
                  <a:lnTo>
                    <a:pt x="629035" y="644462"/>
                  </a:lnTo>
                  <a:cubicBezTo>
                    <a:pt x="609570" y="677918"/>
                    <a:pt x="573783" y="698500"/>
                    <a:pt x="535077" y="698500"/>
                  </a:cubicBezTo>
                  <a:lnTo>
                    <a:pt x="253713" y="698500"/>
                  </a:lnTo>
                  <a:cubicBezTo>
                    <a:pt x="215007" y="698500"/>
                    <a:pt x="179220" y="677918"/>
                    <a:pt x="159755" y="644462"/>
                  </a:cubicBezTo>
                  <a:lnTo>
                    <a:pt x="19435" y="403288"/>
                  </a:lnTo>
                  <a:cubicBezTo>
                    <a:pt x="0" y="369884"/>
                    <a:pt x="0" y="328616"/>
                    <a:pt x="19435" y="295212"/>
                  </a:cubicBezTo>
                  <a:lnTo>
                    <a:pt x="159755" y="54038"/>
                  </a:lnTo>
                  <a:cubicBezTo>
                    <a:pt x="179220" y="20582"/>
                    <a:pt x="215007" y="0"/>
                    <a:pt x="253713" y="0"/>
                  </a:cubicBezTo>
                  <a:lnTo>
                    <a:pt x="535077" y="0"/>
                  </a:lnTo>
                  <a:cubicBezTo>
                    <a:pt x="573783" y="0"/>
                    <a:pt x="609570" y="20582"/>
                    <a:pt x="629035" y="54038"/>
                  </a:cubicBezTo>
                  <a:lnTo>
                    <a:pt x="769355" y="295212"/>
                  </a:lnTo>
                  <a:cubicBezTo>
                    <a:pt x="788790" y="328616"/>
                    <a:pt x="788790" y="369884"/>
                    <a:pt x="769355" y="403288"/>
                  </a:cubicBezTo>
                  <a:close/>
                </a:path>
              </a:pathLst>
            </a:custGeom>
            <a:solidFill>
              <a:srgbClr val="0D47A1"/>
            </a:solidFill>
          </p:spPr>
        </p:sp>
        <p:sp>
          <p:nvSpPr>
            <p:cNvPr id="106" name="TextBox 73">
              <a:extLst>
                <a:ext uri="{FF2B5EF4-FFF2-40B4-BE49-F238E27FC236}">
                  <a16:creationId xmlns:a16="http://schemas.microsoft.com/office/drawing/2014/main" id="{2B0258F7-0109-4777-9B7F-8BB22286562C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107" name="Freeform 90">
            <a:extLst>
              <a:ext uri="{FF2B5EF4-FFF2-40B4-BE49-F238E27FC236}">
                <a16:creationId xmlns:a16="http://schemas.microsoft.com/office/drawing/2014/main" id="{7CA2F656-D869-4665-9F33-C73EDBF04382}"/>
              </a:ext>
            </a:extLst>
          </p:cNvPr>
          <p:cNvSpPr/>
          <p:nvPr/>
        </p:nvSpPr>
        <p:spPr>
          <a:xfrm>
            <a:off x="1657315" y="1748324"/>
            <a:ext cx="849263" cy="937118"/>
          </a:xfrm>
          <a:custGeom>
            <a:avLst/>
            <a:gdLst/>
            <a:ahLst/>
            <a:cxnLst/>
            <a:rect l="l" t="t" r="r" b="b"/>
            <a:pathLst>
              <a:path w="849263" h="937118">
                <a:moveTo>
                  <a:pt x="0" y="0"/>
                </a:moveTo>
                <a:lnTo>
                  <a:pt x="849263" y="0"/>
                </a:lnTo>
                <a:lnTo>
                  <a:pt x="849263" y="937118"/>
                </a:lnTo>
                <a:lnTo>
                  <a:pt x="0" y="9371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8" name="TextBox 98">
            <a:extLst>
              <a:ext uri="{FF2B5EF4-FFF2-40B4-BE49-F238E27FC236}">
                <a16:creationId xmlns:a16="http://schemas.microsoft.com/office/drawing/2014/main" id="{5170D701-7CEF-4D15-9C82-B67FDB936C14}"/>
              </a:ext>
            </a:extLst>
          </p:cNvPr>
          <p:cNvSpPr txBox="1"/>
          <p:nvPr/>
        </p:nvSpPr>
        <p:spPr>
          <a:xfrm>
            <a:off x="2908165" y="8414247"/>
            <a:ext cx="1310796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>
                <a:latin typeface="Montserrat" pitchFamily="2" charset="-52"/>
              </a:rPr>
              <a:t>Коэффициент обесценения доли в имущественном праве при ее продаже на рынке недвижимости может в среднем составлять от 10% до 65% в зависимости от размера доли</a:t>
            </a:r>
            <a:endParaRPr lang="en-US" sz="2600" dirty="0">
              <a:solidFill>
                <a:srgbClr val="000000"/>
              </a:solidFill>
              <a:latin typeface="Montserrat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Freeform 88">
            <a:extLst>
              <a:ext uri="{FF2B5EF4-FFF2-40B4-BE49-F238E27FC236}">
                <a16:creationId xmlns:a16="http://schemas.microsoft.com/office/drawing/2014/main" id="{395E291F-344C-4A82-9E44-5B661BC1F27A}"/>
              </a:ext>
            </a:extLst>
          </p:cNvPr>
          <p:cNvSpPr/>
          <p:nvPr/>
        </p:nvSpPr>
        <p:spPr>
          <a:xfrm>
            <a:off x="1732864" y="7955564"/>
            <a:ext cx="865388" cy="865388"/>
          </a:xfrm>
          <a:custGeom>
            <a:avLst/>
            <a:gdLst/>
            <a:ahLst/>
            <a:cxnLst/>
            <a:rect l="l" t="t" r="r" b="b"/>
            <a:pathLst>
              <a:path w="865388" h="865388">
                <a:moveTo>
                  <a:pt x="0" y="0"/>
                </a:moveTo>
                <a:lnTo>
                  <a:pt x="865388" y="0"/>
                </a:lnTo>
                <a:lnTo>
                  <a:pt x="865388" y="865388"/>
                </a:lnTo>
                <a:lnTo>
                  <a:pt x="0" y="865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435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961</Words>
  <Application>Microsoft Office PowerPoint</Application>
  <PresentationFormat>Произвольный</PresentationFormat>
  <Paragraphs>198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Conthrax SemiBold Semi-Bold</vt:lpstr>
      <vt:lpstr>Roboto</vt:lpstr>
      <vt:lpstr>Montserrat regular</vt:lpstr>
      <vt:lpstr>Montserrat</vt:lpstr>
      <vt:lpstr>Conthrax Semi-Bold</vt:lpstr>
      <vt:lpstr>Montserrat Bold</vt:lpstr>
      <vt:lpstr>Calibri</vt:lpstr>
      <vt:lpstr>Arial</vt:lpstr>
      <vt:lpstr>Lato Heavy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Турция 02 -07.02.2025</dc:title>
  <dc:creator>Одерихо Дмитрий Анатольевич</dc:creator>
  <cp:lastModifiedBy>Боярина Татьяна Александровна</cp:lastModifiedBy>
  <cp:revision>213</cp:revision>
  <cp:lastPrinted>2025-05-14T13:35:52Z</cp:lastPrinted>
  <dcterms:created xsi:type="dcterms:W3CDTF">2006-08-16T00:00:00Z</dcterms:created>
  <dcterms:modified xsi:type="dcterms:W3CDTF">2025-06-09T07:55:08Z</dcterms:modified>
  <dc:identifier>DAGdZOiP6Qg</dc:identifier>
</cp:coreProperties>
</file>