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34"/>
  </p:notesMasterIdLst>
  <p:sldIdLst>
    <p:sldId id="354" r:id="rId5"/>
    <p:sldId id="285" r:id="rId6"/>
    <p:sldId id="284" r:id="rId7"/>
    <p:sldId id="272" r:id="rId8"/>
    <p:sldId id="286" r:id="rId9"/>
    <p:sldId id="355" r:id="rId10"/>
    <p:sldId id="299" r:id="rId11"/>
    <p:sldId id="340" r:id="rId12"/>
    <p:sldId id="318" r:id="rId13"/>
    <p:sldId id="278" r:id="rId14"/>
    <p:sldId id="303" r:id="rId15"/>
    <p:sldId id="344" r:id="rId16"/>
    <p:sldId id="341" r:id="rId17"/>
    <p:sldId id="306" r:id="rId18"/>
    <p:sldId id="348" r:id="rId19"/>
    <p:sldId id="349" r:id="rId20"/>
    <p:sldId id="350" r:id="rId21"/>
    <p:sldId id="339" r:id="rId22"/>
    <p:sldId id="351" r:id="rId23"/>
    <p:sldId id="352" r:id="rId24"/>
    <p:sldId id="353" r:id="rId25"/>
    <p:sldId id="332" r:id="rId26"/>
    <p:sldId id="337" r:id="rId27"/>
    <p:sldId id="310" r:id="rId28"/>
    <p:sldId id="335" r:id="rId29"/>
    <p:sldId id="346" r:id="rId30"/>
    <p:sldId id="345" r:id="rId31"/>
    <p:sldId id="311" r:id="rId32"/>
    <p:sldId id="34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6AC"/>
    <a:srgbClr val="D9D9D9"/>
    <a:srgbClr val="6EA3DD"/>
    <a:srgbClr val="A0BCE2"/>
    <a:srgbClr val="D2CAAC"/>
    <a:srgbClr val="D7BEA4"/>
    <a:srgbClr val="CFC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3"/>
    <p:restoredTop sz="75198" autoAdjust="0"/>
  </p:normalViewPr>
  <p:slideViewPr>
    <p:cSldViewPr snapToGrid="0">
      <p:cViewPr varScale="1">
        <p:scale>
          <a:sx n="76" d="100"/>
          <a:sy n="76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MAE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Sheet1!$D$10:$F$10</c:f>
              <c:strCache>
                <c:ptCount val="3"/>
                <c:pt idx="0">
                  <c:v>Регрессионная модель</c:v>
                </c:pt>
                <c:pt idx="1">
                  <c:v>ДППМ</c:v>
                </c:pt>
                <c:pt idx="2">
                  <c:v>Случайный лес</c:v>
                </c:pt>
              </c:strCache>
            </c:strRef>
          </c:cat>
          <c:val>
            <c:numRef>
              <c:f>Sheet1!$D$12:$F$12</c:f>
              <c:numCache>
                <c:formatCode>General</c:formatCode>
                <c:ptCount val="3"/>
                <c:pt idx="0">
                  <c:v>320.17</c:v>
                </c:pt>
                <c:pt idx="1">
                  <c:v>312.39999999999998</c:v>
                </c:pt>
                <c:pt idx="2" formatCode="0.000">
                  <c:v>293.73779500000001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8-4609-8EBC-8C0C3AD2F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4733008"/>
        <c:axId val="1651039568"/>
      </c:barChart>
      <c:catAx>
        <c:axId val="164473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1039568"/>
        <c:crosses val="autoZero"/>
        <c:auto val="1"/>
        <c:lblAlgn val="ctr"/>
        <c:lblOffset val="100"/>
        <c:noMultiLvlLbl val="0"/>
      </c:catAx>
      <c:valAx>
        <c:axId val="16510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473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95435273388029E-2"/>
          <c:y val="0.190694087403599"/>
          <c:w val="0.88482187104234344"/>
          <c:h val="0.69003461328259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RMSE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Sheet1!$D$10:$F$10</c:f>
              <c:strCache>
                <c:ptCount val="3"/>
                <c:pt idx="0">
                  <c:v>Регрессионная модель</c:v>
                </c:pt>
                <c:pt idx="1">
                  <c:v>ДППМ</c:v>
                </c:pt>
                <c:pt idx="2">
                  <c:v>Случайный лес</c:v>
                </c:pt>
              </c:strCache>
            </c:strRef>
          </c:cat>
          <c:val>
            <c:numRef>
              <c:f>Sheet1!$D$13:$F$13</c:f>
              <c:numCache>
                <c:formatCode>General</c:formatCode>
                <c:ptCount val="3"/>
                <c:pt idx="0">
                  <c:v>465.3</c:v>
                </c:pt>
                <c:pt idx="1">
                  <c:v>459.91</c:v>
                </c:pt>
                <c:pt idx="2">
                  <c:v>440.99299999999999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1-4D73-BD78-2E2CCB5F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463984"/>
        <c:axId val="1653827632"/>
      </c:barChart>
      <c:catAx>
        <c:axId val="16534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827632"/>
        <c:crosses val="autoZero"/>
        <c:auto val="1"/>
        <c:lblAlgn val="ctr"/>
        <c:lblOffset val="100"/>
        <c:noMultiLvlLbl val="0"/>
      </c:catAx>
      <c:valAx>
        <c:axId val="165382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4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95505019914469"/>
          <c:y val="0.18834254143646412"/>
          <c:w val="0.86499366774957331"/>
          <c:h val="0.6669156479749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R²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Sheet1!$D$10:$F$10</c:f>
              <c:strCache>
                <c:ptCount val="3"/>
                <c:pt idx="0">
                  <c:v>Регрессионная модель</c:v>
                </c:pt>
                <c:pt idx="1">
                  <c:v>ДППМ</c:v>
                </c:pt>
                <c:pt idx="2">
                  <c:v>Случайный лес</c:v>
                </c:pt>
              </c:strCache>
            </c:strRef>
          </c:cat>
          <c:val>
            <c:numRef>
              <c:f>Sheet1!$D$11:$F$11</c:f>
              <c:numCache>
                <c:formatCode>General</c:formatCode>
                <c:ptCount val="3"/>
                <c:pt idx="0">
                  <c:v>0.66400000000000003</c:v>
                </c:pt>
                <c:pt idx="1">
                  <c:v>0.67600000000000005</c:v>
                </c:pt>
                <c:pt idx="2" formatCode="0.000">
                  <c:v>0.69007499999999999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B-46AE-905D-2480B6B10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0734352"/>
        <c:axId val="1600736704"/>
      </c:barChart>
      <c:catAx>
        <c:axId val="160073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736704"/>
        <c:crosses val="autoZero"/>
        <c:auto val="1"/>
        <c:lblAlgn val="ctr"/>
        <c:lblOffset val="100"/>
        <c:noMultiLvlLbl val="0"/>
      </c:catAx>
      <c:valAx>
        <c:axId val="160073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73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93784-FCBF-4053-9713-0F3EA9088EB7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0E6D98-461D-4BA2-A1FC-109710F6B570}">
      <dgm:prSet phldrT="[Текст]" custT="1"/>
      <dgm:spPr/>
      <dgm:t>
        <a:bodyPr/>
        <a:lstStyle/>
        <a:p>
          <a:r>
            <a:rPr lang="ru-RU" sz="1200" dirty="0"/>
            <a:t>1) постановка целей оценки; </a:t>
          </a:r>
        </a:p>
      </dgm:t>
    </dgm:pt>
    <dgm:pt modelId="{A1BCC23F-55C2-4D56-8A2D-3CB93A4F8F3A}" type="parTrans" cxnId="{3379D878-EE8E-46B2-96DB-7B874378657A}">
      <dgm:prSet/>
      <dgm:spPr/>
      <dgm:t>
        <a:bodyPr/>
        <a:lstStyle/>
        <a:p>
          <a:endParaRPr lang="ru-RU" sz="1200"/>
        </a:p>
      </dgm:t>
    </dgm:pt>
    <dgm:pt modelId="{CF28170C-AF63-411D-88D3-29F75814FF68}" type="sibTrans" cxnId="{3379D878-EE8E-46B2-96DB-7B874378657A}">
      <dgm:prSet custT="1"/>
      <dgm:spPr>
        <a:ln w="19050"/>
      </dgm:spPr>
      <dgm:t>
        <a:bodyPr/>
        <a:lstStyle/>
        <a:p>
          <a:endParaRPr lang="ru-RU" sz="1200"/>
        </a:p>
      </dgm:t>
    </dgm:pt>
    <dgm:pt modelId="{D8DA5F07-70E5-4872-B0BB-9B21C10A036F}">
      <dgm:prSet custT="1"/>
      <dgm:spPr/>
      <dgm:t>
        <a:bodyPr/>
        <a:lstStyle/>
        <a:p>
          <a:r>
            <a:rPr lang="ru-RU" sz="1200" dirty="0"/>
            <a:t>2) сбор необходимых данных об объекте оценки; </a:t>
          </a:r>
        </a:p>
      </dgm:t>
    </dgm:pt>
    <dgm:pt modelId="{10CE901F-2A1A-4DEC-9C1D-1D65763C3C66}" type="parTrans" cxnId="{C04AD737-E2B2-4B43-9C7A-BC88EBF955D8}">
      <dgm:prSet/>
      <dgm:spPr/>
      <dgm:t>
        <a:bodyPr/>
        <a:lstStyle/>
        <a:p>
          <a:endParaRPr lang="ru-RU" sz="1200"/>
        </a:p>
      </dgm:t>
    </dgm:pt>
    <dgm:pt modelId="{3CAB1B5F-291A-4146-8B72-056DEBC0038F}" type="sibTrans" cxnId="{C04AD737-E2B2-4B43-9C7A-BC88EBF955D8}">
      <dgm:prSet custT="1"/>
      <dgm:spPr>
        <a:ln w="19050"/>
      </dgm:spPr>
      <dgm:t>
        <a:bodyPr/>
        <a:lstStyle/>
        <a:p>
          <a:endParaRPr lang="ru-RU" sz="1200"/>
        </a:p>
      </dgm:t>
    </dgm:pt>
    <dgm:pt modelId="{37D383DF-5C94-4DDB-8A58-61537CB0913F}">
      <dgm:prSet custT="1"/>
      <dgm:spPr/>
      <dgm:t>
        <a:bodyPr/>
        <a:lstStyle/>
        <a:p>
          <a:r>
            <a:rPr lang="ru-RU" sz="1200" dirty="0"/>
            <a:t>3) импорт основных библиотек, которые необходимы для разработки; </a:t>
          </a:r>
        </a:p>
      </dgm:t>
    </dgm:pt>
    <dgm:pt modelId="{0C506062-573E-4FE4-90DE-EFA75E376104}" type="parTrans" cxnId="{645AE493-2D81-4209-BF42-A9BC362E70F1}">
      <dgm:prSet/>
      <dgm:spPr/>
      <dgm:t>
        <a:bodyPr/>
        <a:lstStyle/>
        <a:p>
          <a:endParaRPr lang="ru-RU" sz="1200"/>
        </a:p>
      </dgm:t>
    </dgm:pt>
    <dgm:pt modelId="{E5549F89-6D3E-4097-86C9-BC94867F8048}" type="sibTrans" cxnId="{645AE493-2D81-4209-BF42-A9BC362E70F1}">
      <dgm:prSet custT="1"/>
      <dgm:spPr>
        <a:ln w="19050"/>
      </dgm:spPr>
      <dgm:t>
        <a:bodyPr/>
        <a:lstStyle/>
        <a:p>
          <a:endParaRPr lang="ru-RU" sz="1200"/>
        </a:p>
      </dgm:t>
    </dgm:pt>
    <dgm:pt modelId="{E9C4A8E5-64F4-4482-BB6E-788D8A3A0FD9}">
      <dgm:prSet custT="1"/>
      <dgm:spPr/>
      <dgm:t>
        <a:bodyPr/>
        <a:lstStyle/>
        <a:p>
          <a:r>
            <a:rPr lang="ru-RU" sz="1200" dirty="0"/>
            <a:t>4) загрузка и описание данных; </a:t>
          </a:r>
        </a:p>
      </dgm:t>
    </dgm:pt>
    <dgm:pt modelId="{47CC7784-7BF0-463D-8968-2EA69E6CD02E}" type="parTrans" cxnId="{253E355C-CFAF-4C57-9267-836817043E3D}">
      <dgm:prSet/>
      <dgm:spPr/>
      <dgm:t>
        <a:bodyPr/>
        <a:lstStyle/>
        <a:p>
          <a:endParaRPr lang="ru-RU" sz="1200"/>
        </a:p>
      </dgm:t>
    </dgm:pt>
    <dgm:pt modelId="{1043D5E2-FCAD-4357-BA7B-2051D1170BE9}" type="sibTrans" cxnId="{253E355C-CFAF-4C57-9267-836817043E3D}">
      <dgm:prSet custT="1"/>
      <dgm:spPr>
        <a:ln w="19050"/>
      </dgm:spPr>
      <dgm:t>
        <a:bodyPr/>
        <a:lstStyle/>
        <a:p>
          <a:endParaRPr lang="ru-RU" sz="1200"/>
        </a:p>
      </dgm:t>
    </dgm:pt>
    <dgm:pt modelId="{07D435BA-F091-4E22-A30F-0615C1AAE1F0}">
      <dgm:prSet custT="1"/>
      <dgm:spPr/>
      <dgm:t>
        <a:bodyPr/>
        <a:lstStyle/>
        <a:p>
          <a:r>
            <a:rPr lang="ru-RU" sz="1200" dirty="0"/>
            <a:t>5) предобработка данных; </a:t>
          </a:r>
        </a:p>
      </dgm:t>
    </dgm:pt>
    <dgm:pt modelId="{2E13AF0C-7D3F-4FF3-9319-9C47F343FA01}" type="parTrans" cxnId="{40265A41-1F03-45D1-AE10-F8FAF5F51DBB}">
      <dgm:prSet/>
      <dgm:spPr/>
      <dgm:t>
        <a:bodyPr/>
        <a:lstStyle/>
        <a:p>
          <a:endParaRPr lang="ru-RU" sz="1200"/>
        </a:p>
      </dgm:t>
    </dgm:pt>
    <dgm:pt modelId="{9C2E74E0-5526-47AF-8F36-7648FFEA0ABE}" type="sibTrans" cxnId="{40265A41-1F03-45D1-AE10-F8FAF5F51DBB}">
      <dgm:prSet custT="1"/>
      <dgm:spPr>
        <a:ln w="19050"/>
      </dgm:spPr>
      <dgm:t>
        <a:bodyPr/>
        <a:lstStyle/>
        <a:p>
          <a:endParaRPr lang="ru-RU" sz="1200"/>
        </a:p>
      </dgm:t>
    </dgm:pt>
    <dgm:pt modelId="{70F22ADF-CF31-41EF-BC47-9ABD94B5D751}">
      <dgm:prSet custT="1"/>
      <dgm:spPr/>
      <dgm:t>
        <a:bodyPr/>
        <a:lstStyle/>
        <a:p>
          <a:r>
            <a:rPr lang="ru-RU" sz="1200" dirty="0"/>
            <a:t>6) исследовательский анализ данных; </a:t>
          </a:r>
        </a:p>
      </dgm:t>
    </dgm:pt>
    <dgm:pt modelId="{EBCC7F40-A70F-4403-9BEA-817717BF8B2B}" type="parTrans" cxnId="{23CA5047-E210-4C2B-B391-BE66C6526B57}">
      <dgm:prSet/>
      <dgm:spPr/>
      <dgm:t>
        <a:bodyPr/>
        <a:lstStyle/>
        <a:p>
          <a:endParaRPr lang="ru-RU" sz="1200"/>
        </a:p>
      </dgm:t>
    </dgm:pt>
    <dgm:pt modelId="{1AB48E99-6C96-43DE-B2EB-B12071F2660A}" type="sibTrans" cxnId="{23CA5047-E210-4C2B-B391-BE66C6526B57}">
      <dgm:prSet custT="1"/>
      <dgm:spPr>
        <a:ln w="19050"/>
      </dgm:spPr>
      <dgm:t>
        <a:bodyPr/>
        <a:lstStyle/>
        <a:p>
          <a:endParaRPr lang="ru-RU" sz="1200"/>
        </a:p>
      </dgm:t>
    </dgm:pt>
    <dgm:pt modelId="{471C8122-F048-45F1-9FD4-AC2A6507E014}">
      <dgm:prSet custT="1"/>
      <dgm:spPr/>
      <dgm:t>
        <a:bodyPr/>
        <a:lstStyle/>
        <a:p>
          <a:r>
            <a:rPr lang="ru-RU" sz="1200" dirty="0"/>
            <a:t>7) анализ мультиколлинеарности переменных; </a:t>
          </a:r>
        </a:p>
      </dgm:t>
    </dgm:pt>
    <dgm:pt modelId="{7E97ABDF-ABAA-4BEF-9CCF-6B9C1CFAA20B}" type="parTrans" cxnId="{46E4897C-8849-4348-B87F-5F6495C5F7C6}">
      <dgm:prSet/>
      <dgm:spPr/>
      <dgm:t>
        <a:bodyPr/>
        <a:lstStyle/>
        <a:p>
          <a:endParaRPr lang="ru-RU" sz="1200"/>
        </a:p>
      </dgm:t>
    </dgm:pt>
    <dgm:pt modelId="{B7D4C7A5-0E3A-4EDF-A4BB-15CDFF87545F}" type="sibTrans" cxnId="{46E4897C-8849-4348-B87F-5F6495C5F7C6}">
      <dgm:prSet custT="1"/>
      <dgm:spPr>
        <a:ln w="19050"/>
      </dgm:spPr>
      <dgm:t>
        <a:bodyPr/>
        <a:lstStyle/>
        <a:p>
          <a:endParaRPr lang="ru-RU" sz="1200"/>
        </a:p>
      </dgm:t>
    </dgm:pt>
    <dgm:pt modelId="{054B4BC9-711C-44E2-BD4C-55D6A50A3957}">
      <dgm:prSet custT="1"/>
      <dgm:spPr/>
      <dgm:t>
        <a:bodyPr/>
        <a:lstStyle/>
        <a:p>
          <a:r>
            <a:rPr lang="ru-RU" sz="1200" dirty="0"/>
            <a:t>8) разделение данных на обучающую, валидационную и тестовую выборки; </a:t>
          </a:r>
        </a:p>
      </dgm:t>
    </dgm:pt>
    <dgm:pt modelId="{901CEA81-8F50-4BD3-8049-E8B57B71E84E}" type="parTrans" cxnId="{283F4E0F-AC96-4E95-AD00-CD663C1A3F67}">
      <dgm:prSet/>
      <dgm:spPr/>
      <dgm:t>
        <a:bodyPr/>
        <a:lstStyle/>
        <a:p>
          <a:endParaRPr lang="ru-RU" sz="1200"/>
        </a:p>
      </dgm:t>
    </dgm:pt>
    <dgm:pt modelId="{AAE029DA-E74F-4612-9154-D3B5C47682A1}" type="sibTrans" cxnId="{283F4E0F-AC96-4E95-AD00-CD663C1A3F67}">
      <dgm:prSet custT="1"/>
      <dgm:spPr>
        <a:ln w="19050"/>
      </dgm:spPr>
      <dgm:t>
        <a:bodyPr/>
        <a:lstStyle/>
        <a:p>
          <a:endParaRPr lang="ru-RU" sz="1200"/>
        </a:p>
      </dgm:t>
    </dgm:pt>
    <dgm:pt modelId="{1131F4C4-C031-419B-A1E1-33DD8FFAA434}">
      <dgm:prSet custT="1"/>
      <dgm:spPr/>
      <dgm:t>
        <a:bodyPr/>
        <a:lstStyle/>
        <a:p>
          <a:r>
            <a:rPr lang="ru-RU" sz="1200" dirty="0"/>
            <a:t>9) обучение моделей; </a:t>
          </a:r>
        </a:p>
      </dgm:t>
    </dgm:pt>
    <dgm:pt modelId="{D15F97D1-DF81-4221-AAC5-C78B81B3E064}" type="parTrans" cxnId="{174B0682-C254-44BC-8962-64BD1A319D1A}">
      <dgm:prSet/>
      <dgm:spPr/>
      <dgm:t>
        <a:bodyPr/>
        <a:lstStyle/>
        <a:p>
          <a:endParaRPr lang="ru-RU" sz="1200"/>
        </a:p>
      </dgm:t>
    </dgm:pt>
    <dgm:pt modelId="{A6A1C916-8DC1-4D89-84E0-424B520EE9A0}" type="sibTrans" cxnId="{174B0682-C254-44BC-8962-64BD1A319D1A}">
      <dgm:prSet custT="1"/>
      <dgm:spPr>
        <a:ln w="19050"/>
      </dgm:spPr>
      <dgm:t>
        <a:bodyPr/>
        <a:lstStyle/>
        <a:p>
          <a:endParaRPr lang="ru-RU" sz="1200"/>
        </a:p>
      </dgm:t>
    </dgm:pt>
    <dgm:pt modelId="{5FC8059A-DE13-4A4B-B639-30CE24103B8F}">
      <dgm:prSet custT="1"/>
      <dgm:spPr/>
      <dgm:t>
        <a:bodyPr/>
        <a:lstStyle/>
        <a:p>
          <a:r>
            <a:rPr lang="ru-RU" sz="1200" dirty="0"/>
            <a:t>10) тестирование лучшей модели; </a:t>
          </a:r>
        </a:p>
      </dgm:t>
    </dgm:pt>
    <dgm:pt modelId="{3841FA97-B393-4956-AF20-8B949CBAD668}" type="parTrans" cxnId="{96DB0724-D7B1-49BB-B3BA-E816E47A833E}">
      <dgm:prSet/>
      <dgm:spPr/>
      <dgm:t>
        <a:bodyPr/>
        <a:lstStyle/>
        <a:p>
          <a:endParaRPr lang="ru-RU" sz="1200"/>
        </a:p>
      </dgm:t>
    </dgm:pt>
    <dgm:pt modelId="{A0EDC4B5-104F-43FA-BFF0-4E2A4B5443BC}" type="sibTrans" cxnId="{96DB0724-D7B1-49BB-B3BA-E816E47A833E}">
      <dgm:prSet custT="1"/>
      <dgm:spPr>
        <a:ln w="19050"/>
      </dgm:spPr>
      <dgm:t>
        <a:bodyPr/>
        <a:lstStyle/>
        <a:p>
          <a:endParaRPr lang="ru-RU" sz="1200"/>
        </a:p>
      </dgm:t>
    </dgm:pt>
    <dgm:pt modelId="{CB57425F-A2BF-48FA-AE09-CDC77E297DDF}">
      <dgm:prSet custT="1"/>
      <dgm:spPr/>
      <dgm:t>
        <a:bodyPr/>
        <a:lstStyle/>
        <a:p>
          <a:r>
            <a:rPr lang="ru-RU" sz="1200" dirty="0"/>
            <a:t>11) применение полученной модели для прогнозирования стоимости бизнеса.</a:t>
          </a:r>
        </a:p>
      </dgm:t>
    </dgm:pt>
    <dgm:pt modelId="{4F4B50C6-4B3B-48C2-A116-9CCEA5B43235}" type="parTrans" cxnId="{54F9673B-1AB1-412F-9892-29F53B7A3903}">
      <dgm:prSet/>
      <dgm:spPr/>
      <dgm:t>
        <a:bodyPr/>
        <a:lstStyle/>
        <a:p>
          <a:endParaRPr lang="ru-RU" sz="1200"/>
        </a:p>
      </dgm:t>
    </dgm:pt>
    <dgm:pt modelId="{E9ED3D6E-9767-4F4B-B1E9-DCEDB0C82765}" type="sibTrans" cxnId="{54F9673B-1AB1-412F-9892-29F53B7A3903}">
      <dgm:prSet/>
      <dgm:spPr/>
      <dgm:t>
        <a:bodyPr/>
        <a:lstStyle/>
        <a:p>
          <a:endParaRPr lang="ru-RU" sz="1200"/>
        </a:p>
      </dgm:t>
    </dgm:pt>
    <dgm:pt modelId="{4F72BF20-4A27-45CC-BE2B-80841D4FAB90}" type="pres">
      <dgm:prSet presAssocID="{01693784-FCBF-4053-9713-0F3EA9088EB7}" presName="Name0" presStyleCnt="0">
        <dgm:presLayoutVars>
          <dgm:dir/>
          <dgm:resizeHandles val="exact"/>
        </dgm:presLayoutVars>
      </dgm:prSet>
      <dgm:spPr/>
    </dgm:pt>
    <dgm:pt modelId="{55A7ED92-4D68-46CF-B787-4F83E083D14E}" type="pres">
      <dgm:prSet presAssocID="{120E6D98-461D-4BA2-A1FC-109710F6B570}" presName="node" presStyleLbl="node1" presStyleIdx="0" presStyleCnt="11">
        <dgm:presLayoutVars>
          <dgm:bulletEnabled val="1"/>
        </dgm:presLayoutVars>
      </dgm:prSet>
      <dgm:spPr/>
    </dgm:pt>
    <dgm:pt modelId="{FCBA8B20-8679-43AF-BA43-8C068CAD0B82}" type="pres">
      <dgm:prSet presAssocID="{CF28170C-AF63-411D-88D3-29F75814FF68}" presName="sibTrans" presStyleLbl="sibTrans1D1" presStyleIdx="0" presStyleCnt="10"/>
      <dgm:spPr/>
    </dgm:pt>
    <dgm:pt modelId="{BD723FAA-BF25-48FC-BD0A-269B2849EF12}" type="pres">
      <dgm:prSet presAssocID="{CF28170C-AF63-411D-88D3-29F75814FF68}" presName="connectorText" presStyleLbl="sibTrans1D1" presStyleIdx="0" presStyleCnt="10"/>
      <dgm:spPr/>
    </dgm:pt>
    <dgm:pt modelId="{259487C3-2EC0-492D-9253-70ED92144876}" type="pres">
      <dgm:prSet presAssocID="{D8DA5F07-70E5-4872-B0BB-9B21C10A036F}" presName="node" presStyleLbl="node1" presStyleIdx="1" presStyleCnt="11" custScaleX="116310">
        <dgm:presLayoutVars>
          <dgm:bulletEnabled val="1"/>
        </dgm:presLayoutVars>
      </dgm:prSet>
      <dgm:spPr/>
    </dgm:pt>
    <dgm:pt modelId="{077598EC-1EB4-485B-B8D6-978C37D70099}" type="pres">
      <dgm:prSet presAssocID="{3CAB1B5F-291A-4146-8B72-056DEBC0038F}" presName="sibTrans" presStyleLbl="sibTrans1D1" presStyleIdx="1" presStyleCnt="10"/>
      <dgm:spPr/>
    </dgm:pt>
    <dgm:pt modelId="{1C98F7E2-A65A-42B8-A383-F1DB858CDD29}" type="pres">
      <dgm:prSet presAssocID="{3CAB1B5F-291A-4146-8B72-056DEBC0038F}" presName="connectorText" presStyleLbl="sibTrans1D1" presStyleIdx="1" presStyleCnt="10"/>
      <dgm:spPr/>
    </dgm:pt>
    <dgm:pt modelId="{22D95FDB-1274-4753-AF57-30FA0C4CDAE6}" type="pres">
      <dgm:prSet presAssocID="{37D383DF-5C94-4DDB-8A58-61537CB0913F}" presName="node" presStyleLbl="node1" presStyleIdx="2" presStyleCnt="11">
        <dgm:presLayoutVars>
          <dgm:bulletEnabled val="1"/>
        </dgm:presLayoutVars>
      </dgm:prSet>
      <dgm:spPr/>
    </dgm:pt>
    <dgm:pt modelId="{EA85EA71-97A4-4324-B322-F846FFDF638E}" type="pres">
      <dgm:prSet presAssocID="{E5549F89-6D3E-4097-86C9-BC94867F8048}" presName="sibTrans" presStyleLbl="sibTrans1D1" presStyleIdx="2" presStyleCnt="10"/>
      <dgm:spPr/>
    </dgm:pt>
    <dgm:pt modelId="{D963DD43-84E3-483A-B3C5-53EBD62F3A52}" type="pres">
      <dgm:prSet presAssocID="{E5549F89-6D3E-4097-86C9-BC94867F8048}" presName="connectorText" presStyleLbl="sibTrans1D1" presStyleIdx="2" presStyleCnt="10"/>
      <dgm:spPr/>
    </dgm:pt>
    <dgm:pt modelId="{1FDB900B-9012-4A2A-BCAF-685E8613AF6F}" type="pres">
      <dgm:prSet presAssocID="{E9C4A8E5-64F4-4482-BB6E-788D8A3A0FD9}" presName="node" presStyleLbl="node1" presStyleIdx="3" presStyleCnt="11">
        <dgm:presLayoutVars>
          <dgm:bulletEnabled val="1"/>
        </dgm:presLayoutVars>
      </dgm:prSet>
      <dgm:spPr/>
    </dgm:pt>
    <dgm:pt modelId="{5D8F8E2E-D222-4EE5-8814-16AE1E5D7A48}" type="pres">
      <dgm:prSet presAssocID="{1043D5E2-FCAD-4357-BA7B-2051D1170BE9}" presName="sibTrans" presStyleLbl="sibTrans1D1" presStyleIdx="3" presStyleCnt="10"/>
      <dgm:spPr/>
    </dgm:pt>
    <dgm:pt modelId="{8CE966C5-BF95-4BE1-9426-9FE6A43B0CEF}" type="pres">
      <dgm:prSet presAssocID="{1043D5E2-FCAD-4357-BA7B-2051D1170BE9}" presName="connectorText" presStyleLbl="sibTrans1D1" presStyleIdx="3" presStyleCnt="10"/>
      <dgm:spPr/>
    </dgm:pt>
    <dgm:pt modelId="{5FE02CFB-3717-4F85-BE62-1307E2EF5E63}" type="pres">
      <dgm:prSet presAssocID="{07D435BA-F091-4E22-A30F-0615C1AAE1F0}" presName="node" presStyleLbl="node1" presStyleIdx="4" presStyleCnt="11">
        <dgm:presLayoutVars>
          <dgm:bulletEnabled val="1"/>
        </dgm:presLayoutVars>
      </dgm:prSet>
      <dgm:spPr/>
    </dgm:pt>
    <dgm:pt modelId="{93A6765C-1345-4B83-92B1-617DA11DCCB6}" type="pres">
      <dgm:prSet presAssocID="{9C2E74E0-5526-47AF-8F36-7648FFEA0ABE}" presName="sibTrans" presStyleLbl="sibTrans1D1" presStyleIdx="4" presStyleCnt="10"/>
      <dgm:spPr/>
    </dgm:pt>
    <dgm:pt modelId="{4D4938D0-1D0A-4FD4-9CC6-DD80B795441F}" type="pres">
      <dgm:prSet presAssocID="{9C2E74E0-5526-47AF-8F36-7648FFEA0ABE}" presName="connectorText" presStyleLbl="sibTrans1D1" presStyleIdx="4" presStyleCnt="10"/>
      <dgm:spPr/>
    </dgm:pt>
    <dgm:pt modelId="{E5987C28-D9DB-4E28-A003-65447A7D2C2E}" type="pres">
      <dgm:prSet presAssocID="{70F22ADF-CF31-41EF-BC47-9ABD94B5D751}" presName="node" presStyleLbl="node1" presStyleIdx="5" presStyleCnt="11" custScaleX="112371">
        <dgm:presLayoutVars>
          <dgm:bulletEnabled val="1"/>
        </dgm:presLayoutVars>
      </dgm:prSet>
      <dgm:spPr/>
    </dgm:pt>
    <dgm:pt modelId="{EC0211A1-DFC3-4966-8AFD-56693438B4BE}" type="pres">
      <dgm:prSet presAssocID="{1AB48E99-6C96-43DE-B2EB-B12071F2660A}" presName="sibTrans" presStyleLbl="sibTrans1D1" presStyleIdx="5" presStyleCnt="10"/>
      <dgm:spPr/>
    </dgm:pt>
    <dgm:pt modelId="{5435F294-AEFB-40D2-AF36-F0240383ED21}" type="pres">
      <dgm:prSet presAssocID="{1AB48E99-6C96-43DE-B2EB-B12071F2660A}" presName="connectorText" presStyleLbl="sibTrans1D1" presStyleIdx="5" presStyleCnt="10"/>
      <dgm:spPr/>
    </dgm:pt>
    <dgm:pt modelId="{ECBB844F-8E64-47E4-8EDA-3AAA7B6292AF}" type="pres">
      <dgm:prSet presAssocID="{471C8122-F048-45F1-9FD4-AC2A6507E014}" presName="node" presStyleLbl="node1" presStyleIdx="6" presStyleCnt="11" custScaleX="116428">
        <dgm:presLayoutVars>
          <dgm:bulletEnabled val="1"/>
        </dgm:presLayoutVars>
      </dgm:prSet>
      <dgm:spPr/>
    </dgm:pt>
    <dgm:pt modelId="{F7FD58C8-B849-48EE-9F4F-52A5F114455E}" type="pres">
      <dgm:prSet presAssocID="{B7D4C7A5-0E3A-4EDF-A4BB-15CDFF87545F}" presName="sibTrans" presStyleLbl="sibTrans1D1" presStyleIdx="6" presStyleCnt="10"/>
      <dgm:spPr/>
    </dgm:pt>
    <dgm:pt modelId="{1D467EC7-97FA-45AD-8152-49CAAF0E366B}" type="pres">
      <dgm:prSet presAssocID="{B7D4C7A5-0E3A-4EDF-A4BB-15CDFF87545F}" presName="connectorText" presStyleLbl="sibTrans1D1" presStyleIdx="6" presStyleCnt="10"/>
      <dgm:spPr/>
    </dgm:pt>
    <dgm:pt modelId="{31605B2E-5803-4EB1-9B98-5B008D07170F}" type="pres">
      <dgm:prSet presAssocID="{054B4BC9-711C-44E2-BD4C-55D6A50A3957}" presName="node" presStyleLbl="node1" presStyleIdx="7" presStyleCnt="11" custScaleX="116830">
        <dgm:presLayoutVars>
          <dgm:bulletEnabled val="1"/>
        </dgm:presLayoutVars>
      </dgm:prSet>
      <dgm:spPr/>
    </dgm:pt>
    <dgm:pt modelId="{8866F0E2-5C12-462F-AAEA-270B325E4933}" type="pres">
      <dgm:prSet presAssocID="{AAE029DA-E74F-4612-9154-D3B5C47682A1}" presName="sibTrans" presStyleLbl="sibTrans1D1" presStyleIdx="7" presStyleCnt="10"/>
      <dgm:spPr/>
    </dgm:pt>
    <dgm:pt modelId="{51C2877A-23A5-4920-8208-4D002BC093B8}" type="pres">
      <dgm:prSet presAssocID="{AAE029DA-E74F-4612-9154-D3B5C47682A1}" presName="connectorText" presStyleLbl="sibTrans1D1" presStyleIdx="7" presStyleCnt="10"/>
      <dgm:spPr/>
    </dgm:pt>
    <dgm:pt modelId="{F540717E-A37E-421E-B4AD-94DEE5143DC3}" type="pres">
      <dgm:prSet presAssocID="{1131F4C4-C031-419B-A1E1-33DD8FFAA434}" presName="node" presStyleLbl="node1" presStyleIdx="8" presStyleCnt="11">
        <dgm:presLayoutVars>
          <dgm:bulletEnabled val="1"/>
        </dgm:presLayoutVars>
      </dgm:prSet>
      <dgm:spPr/>
    </dgm:pt>
    <dgm:pt modelId="{D3AE8595-A675-4D40-9A9F-EAB86C4AB48C}" type="pres">
      <dgm:prSet presAssocID="{A6A1C916-8DC1-4D89-84E0-424B520EE9A0}" presName="sibTrans" presStyleLbl="sibTrans1D1" presStyleIdx="8" presStyleCnt="10"/>
      <dgm:spPr/>
    </dgm:pt>
    <dgm:pt modelId="{6F9CADFF-24B6-4542-BEB2-1F7DB942FF30}" type="pres">
      <dgm:prSet presAssocID="{A6A1C916-8DC1-4D89-84E0-424B520EE9A0}" presName="connectorText" presStyleLbl="sibTrans1D1" presStyleIdx="8" presStyleCnt="10"/>
      <dgm:spPr/>
    </dgm:pt>
    <dgm:pt modelId="{D2C0D1CA-A566-4188-9A5A-23107B914112}" type="pres">
      <dgm:prSet presAssocID="{5FC8059A-DE13-4A4B-B639-30CE24103B8F}" presName="node" presStyleLbl="node1" presStyleIdx="9" presStyleCnt="11">
        <dgm:presLayoutVars>
          <dgm:bulletEnabled val="1"/>
        </dgm:presLayoutVars>
      </dgm:prSet>
      <dgm:spPr/>
    </dgm:pt>
    <dgm:pt modelId="{A4FBD806-087B-453D-AF9E-C72C5553168A}" type="pres">
      <dgm:prSet presAssocID="{A0EDC4B5-104F-43FA-BFF0-4E2A4B5443BC}" presName="sibTrans" presStyleLbl="sibTrans1D1" presStyleIdx="9" presStyleCnt="10"/>
      <dgm:spPr/>
    </dgm:pt>
    <dgm:pt modelId="{07C5C266-F314-47A5-85EE-9D67D40D30DA}" type="pres">
      <dgm:prSet presAssocID="{A0EDC4B5-104F-43FA-BFF0-4E2A4B5443BC}" presName="connectorText" presStyleLbl="sibTrans1D1" presStyleIdx="9" presStyleCnt="10"/>
      <dgm:spPr/>
    </dgm:pt>
    <dgm:pt modelId="{8452034E-6B28-410F-83AC-2FD0C3E8527C}" type="pres">
      <dgm:prSet presAssocID="{CB57425F-A2BF-48FA-AE09-CDC77E297DDF}" presName="node" presStyleLbl="node1" presStyleIdx="10" presStyleCnt="11" custScaleX="128243">
        <dgm:presLayoutVars>
          <dgm:bulletEnabled val="1"/>
        </dgm:presLayoutVars>
      </dgm:prSet>
      <dgm:spPr/>
    </dgm:pt>
  </dgm:ptLst>
  <dgm:cxnLst>
    <dgm:cxn modelId="{C144910D-BABE-4CD9-930C-A69488A77F0D}" type="presOf" srcId="{70F22ADF-CF31-41EF-BC47-9ABD94B5D751}" destId="{E5987C28-D9DB-4E28-A003-65447A7D2C2E}" srcOrd="0" destOrd="0" presId="urn:microsoft.com/office/officeart/2005/8/layout/bProcess3"/>
    <dgm:cxn modelId="{283F4E0F-AC96-4E95-AD00-CD663C1A3F67}" srcId="{01693784-FCBF-4053-9713-0F3EA9088EB7}" destId="{054B4BC9-711C-44E2-BD4C-55D6A50A3957}" srcOrd="7" destOrd="0" parTransId="{901CEA81-8F50-4BD3-8049-E8B57B71E84E}" sibTransId="{AAE029DA-E74F-4612-9154-D3B5C47682A1}"/>
    <dgm:cxn modelId="{9D548C15-F07E-4488-950E-A317C7C39393}" type="presOf" srcId="{A0EDC4B5-104F-43FA-BFF0-4E2A4B5443BC}" destId="{A4FBD806-087B-453D-AF9E-C72C5553168A}" srcOrd="0" destOrd="0" presId="urn:microsoft.com/office/officeart/2005/8/layout/bProcess3"/>
    <dgm:cxn modelId="{451C7F1B-6A7F-4D94-8A3B-163333F3E95E}" type="presOf" srcId="{120E6D98-461D-4BA2-A1FC-109710F6B570}" destId="{55A7ED92-4D68-46CF-B787-4F83E083D14E}" srcOrd="0" destOrd="0" presId="urn:microsoft.com/office/officeart/2005/8/layout/bProcess3"/>
    <dgm:cxn modelId="{546CD921-FBB5-4525-BC89-B0A56C593B24}" type="presOf" srcId="{054B4BC9-711C-44E2-BD4C-55D6A50A3957}" destId="{31605B2E-5803-4EB1-9B98-5B008D07170F}" srcOrd="0" destOrd="0" presId="urn:microsoft.com/office/officeart/2005/8/layout/bProcess3"/>
    <dgm:cxn modelId="{96DB0724-D7B1-49BB-B3BA-E816E47A833E}" srcId="{01693784-FCBF-4053-9713-0F3EA9088EB7}" destId="{5FC8059A-DE13-4A4B-B639-30CE24103B8F}" srcOrd="9" destOrd="0" parTransId="{3841FA97-B393-4956-AF20-8B949CBAD668}" sibTransId="{A0EDC4B5-104F-43FA-BFF0-4E2A4B5443BC}"/>
    <dgm:cxn modelId="{3E4E4B30-4D4E-4E72-84E4-F05E94E23A69}" type="presOf" srcId="{5FC8059A-DE13-4A4B-B639-30CE24103B8F}" destId="{D2C0D1CA-A566-4188-9A5A-23107B914112}" srcOrd="0" destOrd="0" presId="urn:microsoft.com/office/officeart/2005/8/layout/bProcess3"/>
    <dgm:cxn modelId="{772C2732-AE3C-40D1-A466-5AEA67D39DD0}" type="presOf" srcId="{A0EDC4B5-104F-43FA-BFF0-4E2A4B5443BC}" destId="{07C5C266-F314-47A5-85EE-9D67D40D30DA}" srcOrd="1" destOrd="0" presId="urn:microsoft.com/office/officeart/2005/8/layout/bProcess3"/>
    <dgm:cxn modelId="{C04AD737-E2B2-4B43-9C7A-BC88EBF955D8}" srcId="{01693784-FCBF-4053-9713-0F3EA9088EB7}" destId="{D8DA5F07-70E5-4872-B0BB-9B21C10A036F}" srcOrd="1" destOrd="0" parTransId="{10CE901F-2A1A-4DEC-9C1D-1D65763C3C66}" sibTransId="{3CAB1B5F-291A-4146-8B72-056DEBC0038F}"/>
    <dgm:cxn modelId="{54F9673B-1AB1-412F-9892-29F53B7A3903}" srcId="{01693784-FCBF-4053-9713-0F3EA9088EB7}" destId="{CB57425F-A2BF-48FA-AE09-CDC77E297DDF}" srcOrd="10" destOrd="0" parTransId="{4F4B50C6-4B3B-48C2-A116-9CCEA5B43235}" sibTransId="{E9ED3D6E-9767-4F4B-B1E9-DCEDB0C82765}"/>
    <dgm:cxn modelId="{253E355C-CFAF-4C57-9267-836817043E3D}" srcId="{01693784-FCBF-4053-9713-0F3EA9088EB7}" destId="{E9C4A8E5-64F4-4482-BB6E-788D8A3A0FD9}" srcOrd="3" destOrd="0" parTransId="{47CC7784-7BF0-463D-8968-2EA69E6CD02E}" sibTransId="{1043D5E2-FCAD-4357-BA7B-2051D1170BE9}"/>
    <dgm:cxn modelId="{40265A41-1F03-45D1-AE10-F8FAF5F51DBB}" srcId="{01693784-FCBF-4053-9713-0F3EA9088EB7}" destId="{07D435BA-F091-4E22-A30F-0615C1AAE1F0}" srcOrd="4" destOrd="0" parTransId="{2E13AF0C-7D3F-4FF3-9319-9C47F343FA01}" sibTransId="{9C2E74E0-5526-47AF-8F36-7648FFEA0ABE}"/>
    <dgm:cxn modelId="{9D452143-89B7-40AC-9D2D-3F446AE00723}" type="presOf" srcId="{CB57425F-A2BF-48FA-AE09-CDC77E297DDF}" destId="{8452034E-6B28-410F-83AC-2FD0C3E8527C}" srcOrd="0" destOrd="0" presId="urn:microsoft.com/office/officeart/2005/8/layout/bProcess3"/>
    <dgm:cxn modelId="{1413C546-8799-46E2-B90F-8D5C07059279}" type="presOf" srcId="{9C2E74E0-5526-47AF-8F36-7648FFEA0ABE}" destId="{4D4938D0-1D0A-4FD4-9CC6-DD80B795441F}" srcOrd="1" destOrd="0" presId="urn:microsoft.com/office/officeart/2005/8/layout/bProcess3"/>
    <dgm:cxn modelId="{23CA5047-E210-4C2B-B391-BE66C6526B57}" srcId="{01693784-FCBF-4053-9713-0F3EA9088EB7}" destId="{70F22ADF-CF31-41EF-BC47-9ABD94B5D751}" srcOrd="5" destOrd="0" parTransId="{EBCC7F40-A70F-4403-9BEA-817717BF8B2B}" sibTransId="{1AB48E99-6C96-43DE-B2EB-B12071F2660A}"/>
    <dgm:cxn modelId="{C414B467-4AD8-4AFA-B9EA-84E2D378C099}" type="presOf" srcId="{A6A1C916-8DC1-4D89-84E0-424B520EE9A0}" destId="{D3AE8595-A675-4D40-9A9F-EAB86C4AB48C}" srcOrd="0" destOrd="0" presId="urn:microsoft.com/office/officeart/2005/8/layout/bProcess3"/>
    <dgm:cxn modelId="{0A88D571-CB9F-46B8-BF3F-E89875469731}" type="presOf" srcId="{1043D5E2-FCAD-4357-BA7B-2051D1170BE9}" destId="{5D8F8E2E-D222-4EE5-8814-16AE1E5D7A48}" srcOrd="0" destOrd="0" presId="urn:microsoft.com/office/officeart/2005/8/layout/bProcess3"/>
    <dgm:cxn modelId="{CFDF5153-F2B5-4590-9127-3350FE9DC973}" type="presOf" srcId="{3CAB1B5F-291A-4146-8B72-056DEBC0038F}" destId="{1C98F7E2-A65A-42B8-A383-F1DB858CDD29}" srcOrd="1" destOrd="0" presId="urn:microsoft.com/office/officeart/2005/8/layout/bProcess3"/>
    <dgm:cxn modelId="{A5D01A56-101F-4D46-8642-D3070A1CA358}" type="presOf" srcId="{B7D4C7A5-0E3A-4EDF-A4BB-15CDFF87545F}" destId="{1D467EC7-97FA-45AD-8152-49CAAF0E366B}" srcOrd="1" destOrd="0" presId="urn:microsoft.com/office/officeart/2005/8/layout/bProcess3"/>
    <dgm:cxn modelId="{BC102B56-7464-4142-91F1-60E8580E5209}" type="presOf" srcId="{1131F4C4-C031-419B-A1E1-33DD8FFAA434}" destId="{F540717E-A37E-421E-B4AD-94DEE5143DC3}" srcOrd="0" destOrd="0" presId="urn:microsoft.com/office/officeart/2005/8/layout/bProcess3"/>
    <dgm:cxn modelId="{3379D878-EE8E-46B2-96DB-7B874378657A}" srcId="{01693784-FCBF-4053-9713-0F3EA9088EB7}" destId="{120E6D98-461D-4BA2-A1FC-109710F6B570}" srcOrd="0" destOrd="0" parTransId="{A1BCC23F-55C2-4D56-8A2D-3CB93A4F8F3A}" sibTransId="{CF28170C-AF63-411D-88D3-29F75814FF68}"/>
    <dgm:cxn modelId="{4877FF79-E91F-4CEF-A9CC-F66266068A2A}" type="presOf" srcId="{1043D5E2-FCAD-4357-BA7B-2051D1170BE9}" destId="{8CE966C5-BF95-4BE1-9426-9FE6A43B0CEF}" srcOrd="1" destOrd="0" presId="urn:microsoft.com/office/officeart/2005/8/layout/bProcess3"/>
    <dgm:cxn modelId="{46E4897C-8849-4348-B87F-5F6495C5F7C6}" srcId="{01693784-FCBF-4053-9713-0F3EA9088EB7}" destId="{471C8122-F048-45F1-9FD4-AC2A6507E014}" srcOrd="6" destOrd="0" parTransId="{7E97ABDF-ABAA-4BEF-9CCF-6B9C1CFAA20B}" sibTransId="{B7D4C7A5-0E3A-4EDF-A4BB-15CDFF87545F}"/>
    <dgm:cxn modelId="{174B0682-C254-44BC-8962-64BD1A319D1A}" srcId="{01693784-FCBF-4053-9713-0F3EA9088EB7}" destId="{1131F4C4-C031-419B-A1E1-33DD8FFAA434}" srcOrd="8" destOrd="0" parTransId="{D15F97D1-DF81-4221-AAC5-C78B81B3E064}" sibTransId="{A6A1C916-8DC1-4D89-84E0-424B520EE9A0}"/>
    <dgm:cxn modelId="{2FE20686-A055-4009-984D-6A0E957D50CE}" type="presOf" srcId="{07D435BA-F091-4E22-A30F-0615C1AAE1F0}" destId="{5FE02CFB-3717-4F85-BE62-1307E2EF5E63}" srcOrd="0" destOrd="0" presId="urn:microsoft.com/office/officeart/2005/8/layout/bProcess3"/>
    <dgm:cxn modelId="{645AE493-2D81-4209-BF42-A9BC362E70F1}" srcId="{01693784-FCBF-4053-9713-0F3EA9088EB7}" destId="{37D383DF-5C94-4DDB-8A58-61537CB0913F}" srcOrd="2" destOrd="0" parTransId="{0C506062-573E-4FE4-90DE-EFA75E376104}" sibTransId="{E5549F89-6D3E-4097-86C9-BC94867F8048}"/>
    <dgm:cxn modelId="{0183B3A6-5F32-4AFA-A42D-FA16A2DE7303}" type="presOf" srcId="{A6A1C916-8DC1-4D89-84E0-424B520EE9A0}" destId="{6F9CADFF-24B6-4542-BEB2-1F7DB942FF30}" srcOrd="1" destOrd="0" presId="urn:microsoft.com/office/officeart/2005/8/layout/bProcess3"/>
    <dgm:cxn modelId="{7C027EA9-032A-45A0-A857-944320B47721}" type="presOf" srcId="{AAE029DA-E74F-4612-9154-D3B5C47682A1}" destId="{51C2877A-23A5-4920-8208-4D002BC093B8}" srcOrd="1" destOrd="0" presId="urn:microsoft.com/office/officeart/2005/8/layout/bProcess3"/>
    <dgm:cxn modelId="{2DBB4EAB-A774-4863-A912-4656F9AE61BC}" type="presOf" srcId="{CF28170C-AF63-411D-88D3-29F75814FF68}" destId="{BD723FAA-BF25-48FC-BD0A-269B2849EF12}" srcOrd="1" destOrd="0" presId="urn:microsoft.com/office/officeart/2005/8/layout/bProcess3"/>
    <dgm:cxn modelId="{D9A7F7B2-4D55-4D7D-812E-E70D94AA1F52}" type="presOf" srcId="{AAE029DA-E74F-4612-9154-D3B5C47682A1}" destId="{8866F0E2-5C12-462F-AAEA-270B325E4933}" srcOrd="0" destOrd="0" presId="urn:microsoft.com/office/officeart/2005/8/layout/bProcess3"/>
    <dgm:cxn modelId="{7264FEBB-3AB6-4BA1-97FA-AF1A061B2730}" type="presOf" srcId="{1AB48E99-6C96-43DE-B2EB-B12071F2660A}" destId="{EC0211A1-DFC3-4966-8AFD-56693438B4BE}" srcOrd="0" destOrd="0" presId="urn:microsoft.com/office/officeart/2005/8/layout/bProcess3"/>
    <dgm:cxn modelId="{941E9CBC-C288-42C0-8507-BDC35BBBEC54}" type="presOf" srcId="{B7D4C7A5-0E3A-4EDF-A4BB-15CDFF87545F}" destId="{F7FD58C8-B849-48EE-9F4F-52A5F114455E}" srcOrd="0" destOrd="0" presId="urn:microsoft.com/office/officeart/2005/8/layout/bProcess3"/>
    <dgm:cxn modelId="{A61AEAC1-873A-4809-9DE6-4D9DBBC15A6C}" type="presOf" srcId="{D8DA5F07-70E5-4872-B0BB-9B21C10A036F}" destId="{259487C3-2EC0-492D-9253-70ED92144876}" srcOrd="0" destOrd="0" presId="urn:microsoft.com/office/officeart/2005/8/layout/bProcess3"/>
    <dgm:cxn modelId="{BA835BC3-E41C-4DE4-9191-F3731F79B367}" type="presOf" srcId="{E5549F89-6D3E-4097-86C9-BC94867F8048}" destId="{D963DD43-84E3-483A-B3C5-53EBD62F3A52}" srcOrd="1" destOrd="0" presId="urn:microsoft.com/office/officeart/2005/8/layout/bProcess3"/>
    <dgm:cxn modelId="{A5264BC8-C588-4E13-8A5D-04F271C176B5}" type="presOf" srcId="{37D383DF-5C94-4DDB-8A58-61537CB0913F}" destId="{22D95FDB-1274-4753-AF57-30FA0C4CDAE6}" srcOrd="0" destOrd="0" presId="urn:microsoft.com/office/officeart/2005/8/layout/bProcess3"/>
    <dgm:cxn modelId="{E56F0FD5-5FD0-42CA-BD72-CE2C9633D327}" type="presOf" srcId="{CF28170C-AF63-411D-88D3-29F75814FF68}" destId="{FCBA8B20-8679-43AF-BA43-8C068CAD0B82}" srcOrd="0" destOrd="0" presId="urn:microsoft.com/office/officeart/2005/8/layout/bProcess3"/>
    <dgm:cxn modelId="{5F8D25D9-9CEF-4F2D-BBF0-6BEA7EF6F36B}" type="presOf" srcId="{471C8122-F048-45F1-9FD4-AC2A6507E014}" destId="{ECBB844F-8E64-47E4-8EDA-3AAA7B6292AF}" srcOrd="0" destOrd="0" presId="urn:microsoft.com/office/officeart/2005/8/layout/bProcess3"/>
    <dgm:cxn modelId="{367B1BDA-6623-4DFE-AC03-D9EC709B289F}" type="presOf" srcId="{9C2E74E0-5526-47AF-8F36-7648FFEA0ABE}" destId="{93A6765C-1345-4B83-92B1-617DA11DCCB6}" srcOrd="0" destOrd="0" presId="urn:microsoft.com/office/officeart/2005/8/layout/bProcess3"/>
    <dgm:cxn modelId="{6D098DE1-974F-43D3-9755-21267F9031C4}" type="presOf" srcId="{3CAB1B5F-291A-4146-8B72-056DEBC0038F}" destId="{077598EC-1EB4-485B-B8D6-978C37D70099}" srcOrd="0" destOrd="0" presId="urn:microsoft.com/office/officeart/2005/8/layout/bProcess3"/>
    <dgm:cxn modelId="{80FB2EE6-F0C8-4B0D-A195-58BB342DD816}" type="presOf" srcId="{1AB48E99-6C96-43DE-B2EB-B12071F2660A}" destId="{5435F294-AEFB-40D2-AF36-F0240383ED21}" srcOrd="1" destOrd="0" presId="urn:microsoft.com/office/officeart/2005/8/layout/bProcess3"/>
    <dgm:cxn modelId="{0B9B80F7-2B68-41BF-A789-7906AF51CC19}" type="presOf" srcId="{E5549F89-6D3E-4097-86C9-BC94867F8048}" destId="{EA85EA71-97A4-4324-B322-F846FFDF638E}" srcOrd="0" destOrd="0" presId="urn:microsoft.com/office/officeart/2005/8/layout/bProcess3"/>
    <dgm:cxn modelId="{86292AFA-F176-43F6-BA5B-574B2B41185D}" type="presOf" srcId="{01693784-FCBF-4053-9713-0F3EA9088EB7}" destId="{4F72BF20-4A27-45CC-BE2B-80841D4FAB90}" srcOrd="0" destOrd="0" presId="urn:microsoft.com/office/officeart/2005/8/layout/bProcess3"/>
    <dgm:cxn modelId="{ADF0D1FE-84E9-4788-B824-30A7B06CE3A5}" type="presOf" srcId="{E9C4A8E5-64F4-4482-BB6E-788D8A3A0FD9}" destId="{1FDB900B-9012-4A2A-BCAF-685E8613AF6F}" srcOrd="0" destOrd="0" presId="urn:microsoft.com/office/officeart/2005/8/layout/bProcess3"/>
    <dgm:cxn modelId="{72FF5652-D334-4230-B53F-FDF3D7AA8761}" type="presParOf" srcId="{4F72BF20-4A27-45CC-BE2B-80841D4FAB90}" destId="{55A7ED92-4D68-46CF-B787-4F83E083D14E}" srcOrd="0" destOrd="0" presId="urn:microsoft.com/office/officeart/2005/8/layout/bProcess3"/>
    <dgm:cxn modelId="{27847034-BA98-4BE0-BF55-65F87EB67BB2}" type="presParOf" srcId="{4F72BF20-4A27-45CC-BE2B-80841D4FAB90}" destId="{FCBA8B20-8679-43AF-BA43-8C068CAD0B82}" srcOrd="1" destOrd="0" presId="urn:microsoft.com/office/officeart/2005/8/layout/bProcess3"/>
    <dgm:cxn modelId="{3C89E998-25DF-44AB-A339-12305AC8D541}" type="presParOf" srcId="{FCBA8B20-8679-43AF-BA43-8C068CAD0B82}" destId="{BD723FAA-BF25-48FC-BD0A-269B2849EF12}" srcOrd="0" destOrd="0" presId="urn:microsoft.com/office/officeart/2005/8/layout/bProcess3"/>
    <dgm:cxn modelId="{0B6114DD-37C0-4E93-B3E0-14FA4A72473B}" type="presParOf" srcId="{4F72BF20-4A27-45CC-BE2B-80841D4FAB90}" destId="{259487C3-2EC0-492D-9253-70ED92144876}" srcOrd="2" destOrd="0" presId="urn:microsoft.com/office/officeart/2005/8/layout/bProcess3"/>
    <dgm:cxn modelId="{93863813-4C30-4664-8A98-F88FEB52D21C}" type="presParOf" srcId="{4F72BF20-4A27-45CC-BE2B-80841D4FAB90}" destId="{077598EC-1EB4-485B-B8D6-978C37D70099}" srcOrd="3" destOrd="0" presId="urn:microsoft.com/office/officeart/2005/8/layout/bProcess3"/>
    <dgm:cxn modelId="{774A70C3-1F22-4244-8630-5CD2C1199DD1}" type="presParOf" srcId="{077598EC-1EB4-485B-B8D6-978C37D70099}" destId="{1C98F7E2-A65A-42B8-A383-F1DB858CDD29}" srcOrd="0" destOrd="0" presId="urn:microsoft.com/office/officeart/2005/8/layout/bProcess3"/>
    <dgm:cxn modelId="{537074E9-0A5F-4EC7-9B58-A083988A93C3}" type="presParOf" srcId="{4F72BF20-4A27-45CC-BE2B-80841D4FAB90}" destId="{22D95FDB-1274-4753-AF57-30FA0C4CDAE6}" srcOrd="4" destOrd="0" presId="urn:microsoft.com/office/officeart/2005/8/layout/bProcess3"/>
    <dgm:cxn modelId="{A3F8B3FD-25FA-4972-A7FF-41E1A520DC50}" type="presParOf" srcId="{4F72BF20-4A27-45CC-BE2B-80841D4FAB90}" destId="{EA85EA71-97A4-4324-B322-F846FFDF638E}" srcOrd="5" destOrd="0" presId="urn:microsoft.com/office/officeart/2005/8/layout/bProcess3"/>
    <dgm:cxn modelId="{EE2E88AE-A660-4AF1-A062-B063B5DB4D93}" type="presParOf" srcId="{EA85EA71-97A4-4324-B322-F846FFDF638E}" destId="{D963DD43-84E3-483A-B3C5-53EBD62F3A52}" srcOrd="0" destOrd="0" presId="urn:microsoft.com/office/officeart/2005/8/layout/bProcess3"/>
    <dgm:cxn modelId="{E8C787B3-0B12-4608-B8B5-903A199EEF8A}" type="presParOf" srcId="{4F72BF20-4A27-45CC-BE2B-80841D4FAB90}" destId="{1FDB900B-9012-4A2A-BCAF-685E8613AF6F}" srcOrd="6" destOrd="0" presId="urn:microsoft.com/office/officeart/2005/8/layout/bProcess3"/>
    <dgm:cxn modelId="{8D580981-3596-4009-B5B4-1B36B393D1E2}" type="presParOf" srcId="{4F72BF20-4A27-45CC-BE2B-80841D4FAB90}" destId="{5D8F8E2E-D222-4EE5-8814-16AE1E5D7A48}" srcOrd="7" destOrd="0" presId="urn:microsoft.com/office/officeart/2005/8/layout/bProcess3"/>
    <dgm:cxn modelId="{645B82A0-EBF3-49D0-B347-64E26186E13E}" type="presParOf" srcId="{5D8F8E2E-D222-4EE5-8814-16AE1E5D7A48}" destId="{8CE966C5-BF95-4BE1-9426-9FE6A43B0CEF}" srcOrd="0" destOrd="0" presId="urn:microsoft.com/office/officeart/2005/8/layout/bProcess3"/>
    <dgm:cxn modelId="{F92E23EA-47F2-4218-80B6-090AE56A88BD}" type="presParOf" srcId="{4F72BF20-4A27-45CC-BE2B-80841D4FAB90}" destId="{5FE02CFB-3717-4F85-BE62-1307E2EF5E63}" srcOrd="8" destOrd="0" presId="urn:microsoft.com/office/officeart/2005/8/layout/bProcess3"/>
    <dgm:cxn modelId="{7B881B52-F851-4FF6-BAC6-AC7C81E123E9}" type="presParOf" srcId="{4F72BF20-4A27-45CC-BE2B-80841D4FAB90}" destId="{93A6765C-1345-4B83-92B1-617DA11DCCB6}" srcOrd="9" destOrd="0" presId="urn:microsoft.com/office/officeart/2005/8/layout/bProcess3"/>
    <dgm:cxn modelId="{7B4476CE-5168-4FA4-835F-AF9BE66EC361}" type="presParOf" srcId="{93A6765C-1345-4B83-92B1-617DA11DCCB6}" destId="{4D4938D0-1D0A-4FD4-9CC6-DD80B795441F}" srcOrd="0" destOrd="0" presId="urn:microsoft.com/office/officeart/2005/8/layout/bProcess3"/>
    <dgm:cxn modelId="{446C6E33-F953-4990-92C9-E39E85CB1737}" type="presParOf" srcId="{4F72BF20-4A27-45CC-BE2B-80841D4FAB90}" destId="{E5987C28-D9DB-4E28-A003-65447A7D2C2E}" srcOrd="10" destOrd="0" presId="urn:microsoft.com/office/officeart/2005/8/layout/bProcess3"/>
    <dgm:cxn modelId="{D49029B6-D18A-471C-BB05-1D41D4C4BDF6}" type="presParOf" srcId="{4F72BF20-4A27-45CC-BE2B-80841D4FAB90}" destId="{EC0211A1-DFC3-4966-8AFD-56693438B4BE}" srcOrd="11" destOrd="0" presId="urn:microsoft.com/office/officeart/2005/8/layout/bProcess3"/>
    <dgm:cxn modelId="{1398053C-7736-44EA-8653-630995187DF8}" type="presParOf" srcId="{EC0211A1-DFC3-4966-8AFD-56693438B4BE}" destId="{5435F294-AEFB-40D2-AF36-F0240383ED21}" srcOrd="0" destOrd="0" presId="urn:microsoft.com/office/officeart/2005/8/layout/bProcess3"/>
    <dgm:cxn modelId="{BF5EDF88-D4A5-48B6-A0C8-6AC8B9BA426D}" type="presParOf" srcId="{4F72BF20-4A27-45CC-BE2B-80841D4FAB90}" destId="{ECBB844F-8E64-47E4-8EDA-3AAA7B6292AF}" srcOrd="12" destOrd="0" presId="urn:microsoft.com/office/officeart/2005/8/layout/bProcess3"/>
    <dgm:cxn modelId="{4536DB08-34CB-4A3B-99BF-077CA1B32CF9}" type="presParOf" srcId="{4F72BF20-4A27-45CC-BE2B-80841D4FAB90}" destId="{F7FD58C8-B849-48EE-9F4F-52A5F114455E}" srcOrd="13" destOrd="0" presId="urn:microsoft.com/office/officeart/2005/8/layout/bProcess3"/>
    <dgm:cxn modelId="{A9E65922-4FDD-49A4-A3CB-41825A69A8FD}" type="presParOf" srcId="{F7FD58C8-B849-48EE-9F4F-52A5F114455E}" destId="{1D467EC7-97FA-45AD-8152-49CAAF0E366B}" srcOrd="0" destOrd="0" presId="urn:microsoft.com/office/officeart/2005/8/layout/bProcess3"/>
    <dgm:cxn modelId="{B4EDF2EF-F956-4893-AB9D-44161936D3DB}" type="presParOf" srcId="{4F72BF20-4A27-45CC-BE2B-80841D4FAB90}" destId="{31605B2E-5803-4EB1-9B98-5B008D07170F}" srcOrd="14" destOrd="0" presId="urn:microsoft.com/office/officeart/2005/8/layout/bProcess3"/>
    <dgm:cxn modelId="{B024554A-C861-47DB-9647-462E0DDBE8F1}" type="presParOf" srcId="{4F72BF20-4A27-45CC-BE2B-80841D4FAB90}" destId="{8866F0E2-5C12-462F-AAEA-270B325E4933}" srcOrd="15" destOrd="0" presId="urn:microsoft.com/office/officeart/2005/8/layout/bProcess3"/>
    <dgm:cxn modelId="{3F91A439-1474-4D12-B287-BE09650D43A8}" type="presParOf" srcId="{8866F0E2-5C12-462F-AAEA-270B325E4933}" destId="{51C2877A-23A5-4920-8208-4D002BC093B8}" srcOrd="0" destOrd="0" presId="urn:microsoft.com/office/officeart/2005/8/layout/bProcess3"/>
    <dgm:cxn modelId="{A39843AB-A0DE-4B69-A78D-9D18DD02D65C}" type="presParOf" srcId="{4F72BF20-4A27-45CC-BE2B-80841D4FAB90}" destId="{F540717E-A37E-421E-B4AD-94DEE5143DC3}" srcOrd="16" destOrd="0" presId="urn:microsoft.com/office/officeart/2005/8/layout/bProcess3"/>
    <dgm:cxn modelId="{33BB456E-E40B-4EFD-A72B-BF72CB089881}" type="presParOf" srcId="{4F72BF20-4A27-45CC-BE2B-80841D4FAB90}" destId="{D3AE8595-A675-4D40-9A9F-EAB86C4AB48C}" srcOrd="17" destOrd="0" presId="urn:microsoft.com/office/officeart/2005/8/layout/bProcess3"/>
    <dgm:cxn modelId="{8C62A753-C5ED-4D68-97B5-0F5A0E269021}" type="presParOf" srcId="{D3AE8595-A675-4D40-9A9F-EAB86C4AB48C}" destId="{6F9CADFF-24B6-4542-BEB2-1F7DB942FF30}" srcOrd="0" destOrd="0" presId="urn:microsoft.com/office/officeart/2005/8/layout/bProcess3"/>
    <dgm:cxn modelId="{A2005CCA-D8B3-480E-BDEB-35E9AFE21D62}" type="presParOf" srcId="{4F72BF20-4A27-45CC-BE2B-80841D4FAB90}" destId="{D2C0D1CA-A566-4188-9A5A-23107B914112}" srcOrd="18" destOrd="0" presId="urn:microsoft.com/office/officeart/2005/8/layout/bProcess3"/>
    <dgm:cxn modelId="{FB2C5C8F-52E8-4E83-8F13-28F98A764A9F}" type="presParOf" srcId="{4F72BF20-4A27-45CC-BE2B-80841D4FAB90}" destId="{A4FBD806-087B-453D-AF9E-C72C5553168A}" srcOrd="19" destOrd="0" presId="urn:microsoft.com/office/officeart/2005/8/layout/bProcess3"/>
    <dgm:cxn modelId="{60940AC5-E7DC-467B-AB72-B9342516A53A}" type="presParOf" srcId="{A4FBD806-087B-453D-AF9E-C72C5553168A}" destId="{07C5C266-F314-47A5-85EE-9D67D40D30DA}" srcOrd="0" destOrd="0" presId="urn:microsoft.com/office/officeart/2005/8/layout/bProcess3"/>
    <dgm:cxn modelId="{E6C57FDD-929D-4FF9-80C3-A9A7BEB1B0BA}" type="presParOf" srcId="{4F72BF20-4A27-45CC-BE2B-80841D4FAB90}" destId="{8452034E-6B28-410F-83AC-2FD0C3E8527C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A8B20-8679-43AF-BA43-8C068CAD0B82}">
      <dsp:nvSpPr>
        <dsp:cNvPr id="0" name=""/>
        <dsp:cNvSpPr/>
      </dsp:nvSpPr>
      <dsp:spPr>
        <a:xfrm>
          <a:off x="1990781" y="4174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142673" y="461378"/>
        <a:ext cx="17599" cy="3523"/>
      </dsp:txXfrm>
    </dsp:sp>
    <dsp:sp modelId="{55A7ED92-4D68-46CF-B787-4F83E083D14E}">
      <dsp:nvSpPr>
        <dsp:cNvPr id="0" name=""/>
        <dsp:cNvSpPr/>
      </dsp:nvSpPr>
      <dsp:spPr>
        <a:xfrm>
          <a:off x="462219" y="4031"/>
          <a:ext cx="153036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1) постановка целей оценки; </a:t>
          </a:r>
        </a:p>
      </dsp:txBody>
      <dsp:txXfrm>
        <a:off x="462219" y="4031"/>
        <a:ext cx="1530361" cy="918216"/>
      </dsp:txXfrm>
    </dsp:sp>
    <dsp:sp modelId="{077598EC-1EB4-485B-B8D6-978C37D70099}">
      <dsp:nvSpPr>
        <dsp:cNvPr id="0" name=""/>
        <dsp:cNvSpPr/>
      </dsp:nvSpPr>
      <dsp:spPr>
        <a:xfrm>
          <a:off x="4122728" y="4174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274620" y="461378"/>
        <a:ext cx="17599" cy="3523"/>
      </dsp:txXfrm>
    </dsp:sp>
    <dsp:sp modelId="{259487C3-2EC0-492D-9253-70ED92144876}">
      <dsp:nvSpPr>
        <dsp:cNvPr id="0" name=""/>
        <dsp:cNvSpPr/>
      </dsp:nvSpPr>
      <dsp:spPr>
        <a:xfrm>
          <a:off x="2344564" y="4031"/>
          <a:ext cx="1779963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2) сбор необходимых данных об объекте оценки; </a:t>
          </a:r>
        </a:p>
      </dsp:txBody>
      <dsp:txXfrm>
        <a:off x="2344564" y="4031"/>
        <a:ext cx="1779963" cy="918216"/>
      </dsp:txXfrm>
    </dsp:sp>
    <dsp:sp modelId="{EA85EA71-97A4-4324-B322-F846FFDF638E}">
      <dsp:nvSpPr>
        <dsp:cNvPr id="0" name=""/>
        <dsp:cNvSpPr/>
      </dsp:nvSpPr>
      <dsp:spPr>
        <a:xfrm>
          <a:off x="6005072" y="4174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6156964" y="461378"/>
        <a:ext cx="17599" cy="3523"/>
      </dsp:txXfrm>
    </dsp:sp>
    <dsp:sp modelId="{22D95FDB-1274-4753-AF57-30FA0C4CDAE6}">
      <dsp:nvSpPr>
        <dsp:cNvPr id="0" name=""/>
        <dsp:cNvSpPr/>
      </dsp:nvSpPr>
      <dsp:spPr>
        <a:xfrm>
          <a:off x="4476511" y="4031"/>
          <a:ext cx="153036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3) импорт основных библиотек, которые необходимы для разработки; </a:t>
          </a:r>
        </a:p>
      </dsp:txBody>
      <dsp:txXfrm>
        <a:off x="4476511" y="4031"/>
        <a:ext cx="1530361" cy="918216"/>
      </dsp:txXfrm>
    </dsp:sp>
    <dsp:sp modelId="{5D8F8E2E-D222-4EE5-8814-16AE1E5D7A48}">
      <dsp:nvSpPr>
        <dsp:cNvPr id="0" name=""/>
        <dsp:cNvSpPr/>
      </dsp:nvSpPr>
      <dsp:spPr>
        <a:xfrm>
          <a:off x="1227400" y="920448"/>
          <a:ext cx="5896636" cy="321383"/>
        </a:xfrm>
        <a:custGeom>
          <a:avLst/>
          <a:gdLst/>
          <a:ahLst/>
          <a:cxnLst/>
          <a:rect l="0" t="0" r="0" b="0"/>
          <a:pathLst>
            <a:path>
              <a:moveTo>
                <a:pt x="5896636" y="0"/>
              </a:moveTo>
              <a:lnTo>
                <a:pt x="5896636" y="177791"/>
              </a:lnTo>
              <a:lnTo>
                <a:pt x="0" y="177791"/>
              </a:lnTo>
              <a:lnTo>
                <a:pt x="0" y="32138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028040" y="1079378"/>
        <a:ext cx="295356" cy="3523"/>
      </dsp:txXfrm>
    </dsp:sp>
    <dsp:sp modelId="{1FDB900B-9012-4A2A-BCAF-685E8613AF6F}">
      <dsp:nvSpPr>
        <dsp:cNvPr id="0" name=""/>
        <dsp:cNvSpPr/>
      </dsp:nvSpPr>
      <dsp:spPr>
        <a:xfrm>
          <a:off x="6358855" y="4031"/>
          <a:ext cx="153036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4) загрузка и описание данных; </a:t>
          </a:r>
        </a:p>
      </dsp:txBody>
      <dsp:txXfrm>
        <a:off x="6358855" y="4031"/>
        <a:ext cx="1530361" cy="918216"/>
      </dsp:txXfrm>
    </dsp:sp>
    <dsp:sp modelId="{93A6765C-1345-4B83-92B1-617DA11DCCB6}">
      <dsp:nvSpPr>
        <dsp:cNvPr id="0" name=""/>
        <dsp:cNvSpPr/>
      </dsp:nvSpPr>
      <dsp:spPr>
        <a:xfrm>
          <a:off x="1990781" y="16876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142673" y="1731578"/>
        <a:ext cx="17599" cy="3523"/>
      </dsp:txXfrm>
    </dsp:sp>
    <dsp:sp modelId="{5FE02CFB-3717-4F85-BE62-1307E2EF5E63}">
      <dsp:nvSpPr>
        <dsp:cNvPr id="0" name=""/>
        <dsp:cNvSpPr/>
      </dsp:nvSpPr>
      <dsp:spPr>
        <a:xfrm>
          <a:off x="462219" y="1274232"/>
          <a:ext cx="153036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5) предобработка данных; </a:t>
          </a:r>
        </a:p>
      </dsp:txBody>
      <dsp:txXfrm>
        <a:off x="462219" y="1274232"/>
        <a:ext cx="1530361" cy="918216"/>
      </dsp:txXfrm>
    </dsp:sp>
    <dsp:sp modelId="{EC0211A1-DFC3-4966-8AFD-56693438B4BE}">
      <dsp:nvSpPr>
        <dsp:cNvPr id="0" name=""/>
        <dsp:cNvSpPr/>
      </dsp:nvSpPr>
      <dsp:spPr>
        <a:xfrm>
          <a:off x="4062447" y="16876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214339" y="1731578"/>
        <a:ext cx="17599" cy="3523"/>
      </dsp:txXfrm>
    </dsp:sp>
    <dsp:sp modelId="{E5987C28-D9DB-4E28-A003-65447A7D2C2E}">
      <dsp:nvSpPr>
        <dsp:cNvPr id="0" name=""/>
        <dsp:cNvSpPr/>
      </dsp:nvSpPr>
      <dsp:spPr>
        <a:xfrm>
          <a:off x="2344564" y="1274232"/>
          <a:ext cx="1719682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6) исследовательский анализ данных; </a:t>
          </a:r>
        </a:p>
      </dsp:txBody>
      <dsp:txXfrm>
        <a:off x="2344564" y="1274232"/>
        <a:ext cx="1719682" cy="918216"/>
      </dsp:txXfrm>
    </dsp:sp>
    <dsp:sp modelId="{F7FD58C8-B849-48EE-9F4F-52A5F114455E}">
      <dsp:nvSpPr>
        <dsp:cNvPr id="0" name=""/>
        <dsp:cNvSpPr/>
      </dsp:nvSpPr>
      <dsp:spPr>
        <a:xfrm>
          <a:off x="6196199" y="16876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6348091" y="1731578"/>
        <a:ext cx="17599" cy="3523"/>
      </dsp:txXfrm>
    </dsp:sp>
    <dsp:sp modelId="{ECBB844F-8E64-47E4-8EDA-3AAA7B6292AF}">
      <dsp:nvSpPr>
        <dsp:cNvPr id="0" name=""/>
        <dsp:cNvSpPr/>
      </dsp:nvSpPr>
      <dsp:spPr>
        <a:xfrm>
          <a:off x="4416230" y="1274232"/>
          <a:ext cx="1781769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7) анализ мультиколлинеарности переменных; </a:t>
          </a:r>
        </a:p>
      </dsp:txBody>
      <dsp:txXfrm>
        <a:off x="4416230" y="1274232"/>
        <a:ext cx="1781769" cy="918216"/>
      </dsp:txXfrm>
    </dsp:sp>
    <dsp:sp modelId="{8866F0E2-5C12-462F-AAEA-270B325E4933}">
      <dsp:nvSpPr>
        <dsp:cNvPr id="0" name=""/>
        <dsp:cNvSpPr/>
      </dsp:nvSpPr>
      <dsp:spPr>
        <a:xfrm>
          <a:off x="1227400" y="2190648"/>
          <a:ext cx="6216542" cy="321383"/>
        </a:xfrm>
        <a:custGeom>
          <a:avLst/>
          <a:gdLst/>
          <a:ahLst/>
          <a:cxnLst/>
          <a:rect l="0" t="0" r="0" b="0"/>
          <a:pathLst>
            <a:path>
              <a:moveTo>
                <a:pt x="6216542" y="0"/>
              </a:moveTo>
              <a:lnTo>
                <a:pt x="6216542" y="177791"/>
              </a:lnTo>
              <a:lnTo>
                <a:pt x="0" y="177791"/>
              </a:lnTo>
              <a:lnTo>
                <a:pt x="0" y="32138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180009" y="2349578"/>
        <a:ext cx="311324" cy="3523"/>
      </dsp:txXfrm>
    </dsp:sp>
    <dsp:sp modelId="{31605B2E-5803-4EB1-9B98-5B008D07170F}">
      <dsp:nvSpPr>
        <dsp:cNvPr id="0" name=""/>
        <dsp:cNvSpPr/>
      </dsp:nvSpPr>
      <dsp:spPr>
        <a:xfrm>
          <a:off x="6549982" y="1274232"/>
          <a:ext cx="178792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8) разделение данных на обучающую, валидационную и тестовую выборки; </a:t>
          </a:r>
        </a:p>
      </dsp:txBody>
      <dsp:txXfrm>
        <a:off x="6549982" y="1274232"/>
        <a:ext cx="1787921" cy="918216"/>
      </dsp:txXfrm>
    </dsp:sp>
    <dsp:sp modelId="{D3AE8595-A675-4D40-9A9F-EAB86C4AB48C}">
      <dsp:nvSpPr>
        <dsp:cNvPr id="0" name=""/>
        <dsp:cNvSpPr/>
      </dsp:nvSpPr>
      <dsp:spPr>
        <a:xfrm>
          <a:off x="1990781" y="29578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142673" y="3001778"/>
        <a:ext cx="17599" cy="3523"/>
      </dsp:txXfrm>
    </dsp:sp>
    <dsp:sp modelId="{F540717E-A37E-421E-B4AD-94DEE5143DC3}">
      <dsp:nvSpPr>
        <dsp:cNvPr id="0" name=""/>
        <dsp:cNvSpPr/>
      </dsp:nvSpPr>
      <dsp:spPr>
        <a:xfrm>
          <a:off x="462219" y="2544432"/>
          <a:ext cx="153036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9) обучение моделей; </a:t>
          </a:r>
        </a:p>
      </dsp:txBody>
      <dsp:txXfrm>
        <a:off x="462219" y="2544432"/>
        <a:ext cx="1530361" cy="918216"/>
      </dsp:txXfrm>
    </dsp:sp>
    <dsp:sp modelId="{A4FBD806-087B-453D-AF9E-C72C5553168A}">
      <dsp:nvSpPr>
        <dsp:cNvPr id="0" name=""/>
        <dsp:cNvSpPr/>
      </dsp:nvSpPr>
      <dsp:spPr>
        <a:xfrm>
          <a:off x="3873126" y="2957820"/>
          <a:ext cx="32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83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025018" y="3001778"/>
        <a:ext cx="17599" cy="3523"/>
      </dsp:txXfrm>
    </dsp:sp>
    <dsp:sp modelId="{D2C0D1CA-A566-4188-9A5A-23107B914112}">
      <dsp:nvSpPr>
        <dsp:cNvPr id="0" name=""/>
        <dsp:cNvSpPr/>
      </dsp:nvSpPr>
      <dsp:spPr>
        <a:xfrm>
          <a:off x="2344564" y="2544432"/>
          <a:ext cx="153036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10) тестирование лучшей модели; </a:t>
          </a:r>
        </a:p>
      </dsp:txBody>
      <dsp:txXfrm>
        <a:off x="2344564" y="2544432"/>
        <a:ext cx="1530361" cy="918216"/>
      </dsp:txXfrm>
    </dsp:sp>
    <dsp:sp modelId="{8452034E-6B28-410F-83AC-2FD0C3E8527C}">
      <dsp:nvSpPr>
        <dsp:cNvPr id="0" name=""/>
        <dsp:cNvSpPr/>
      </dsp:nvSpPr>
      <dsp:spPr>
        <a:xfrm>
          <a:off x="4226909" y="2544432"/>
          <a:ext cx="1962581" cy="918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11) применение полученной модели для прогнозирования стоимости бизнеса.</a:t>
          </a:r>
        </a:p>
      </dsp:txBody>
      <dsp:txXfrm>
        <a:off x="4226909" y="2544432"/>
        <a:ext cx="1962581" cy="918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ED908-90C4-472A-98EC-29586A5B17E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68B2-69CA-43BF-827F-E4D79086A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C68B2-69CA-43BF-827F-E4D79086A09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1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7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40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2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2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2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9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9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1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3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9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68B2-69CA-43BF-827F-E4D79086A0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5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http://0016754432EE0C83E9CD7C8945BB419A.dms.sberbank.ru/0016754432EE0C83E9CD7C8945BB419A-FF7C68DB11E58A2748D4179E910EABEC-733F47D42A23C1FC82B3E427ED1B7413/1.png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http://0016754432EE0C83E9CD7C8945BB419A.dms.sberbank.ru/0016754432EE0C83E9CD7C8945BB419A-FF7C68DB11E58A2748D4179E910EABEC-733F47D42A23C1FC82B3E427ED1B7413/1.png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http://0016754432EE0C83E9CD7C8945BB419A.dms.sberbank.ru/0016754432EE0C83E9CD7C8945BB419A-FF7C68DB11E58A2748D4179E910EABEC-06364B40FB61FFE6E7FBC18F204EE87A/1.png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http://0016754432EE0C83E9CD7C8945BB419A.dms.sberbank.ru/0016754432EE0C83E9CD7C8945BB419A-FF7C68DB11E58A2748D4179E910EABEC-733F47D42A23C1FC82B3E427ED1B7413/1.png" TargetMode="External"/><Relationship Id="rId2" Type="http://schemas.openxmlformats.org/officeDocument/2006/relationships/image" Target="http://0016754432EE0C83E9CD7C8945BB419A.dms.sberbank.ru/0016754432EE0C83E9CD7C8945BB419A-FF7C68DB11E58A2748D4179E910EABEC-CF944472B48E7A87421B01C472AE1C1E/1.png" TargetMode="Externa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9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4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3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7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7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8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3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5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0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2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49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6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6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7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 descr="http://0016754432EE0C83E9CD7C8945BB419A.dms.sberbank.ru/0016754432EE0C83E9CD7C8945BB419A-FF7C68DB11E58A2748D4179E910EABEC-06364B40FB61FFE6E7FBC18F204EE87A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80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043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65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82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369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88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28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5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1F5C-64F1-44C2-8733-04D8FBB9B77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D236-4188-495C-92EC-5D2E7C8997F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Рисунок 11" descr="http://0016754432EE0C83E9CD7C8945BB419A.dms.sberbank.ru/0016754432EE0C83E9CD7C8945BB419A-FF7C68DB11E58A2748D4179E910EABEC-CF944472B48E7A87421B01C472AE1C1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0016754432EE0C83E9CD7C8945BB419A.dms.sberbank.ru/0016754432EE0C83E9CD7C8945BB419A-FF7C68DB11E58A2748D4179E910EABEC-CF944472B48E7A87421B01C472AE1C1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0016754432EE0C83E9CD7C8945BB419A.dms.sberbank.ru/0016754432EE0C83E9CD7C8945BB419A-FF7C68DB11E58A2748D4179E910EABEC-CF944472B48E7A87421B01C472AE1C1E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" name="Рисунок 4" descr="http://0016754432EE0C83E9CD7C8945BB419A.dms.sberbank.ru/0016754432EE0C83E9CD7C8945BB419A-FF7C68DB11E58A2748D4179E910EABEC-733F47D42A23C1FC82B3E427ED1B7413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6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4DB19-AF85-3FA5-0598-29FAD0945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08ED5B-F357-5689-C057-1F315C311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6EFA1-C349-6246-1B55-C29AC7B3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F1C-7F3B-4E42-9BDF-500E8CB345F9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24FF2-ED27-8489-DB16-9A79131D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9BE95-D404-3CF4-4B19-1CA55E33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95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6B47C-ED8E-5326-07F6-2D782ABF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6F820-F547-82EB-6947-072B64CD8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12682-54B0-E62D-2A56-4AC3DCE9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6B51-773E-4D0E-BAA6-1515F8F9F77D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B247C-7BDE-8A8F-EC6F-C3773E62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773DD-EA1F-E789-1C00-C48EC547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50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F9C7A-86DD-0612-F0F3-C793EDD3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D4B81-E7AA-EE5C-C785-294ED362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BD0C9-FCF5-1D97-44EA-C653DDB1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452-98F1-4E7C-AEDD-8A2AB0C05C63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56BB5-4784-36B2-7256-9ABD3193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3558B-2C84-FA19-B59A-CF5BBC0E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12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B289-A14B-EC39-6BFD-DD081DCD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496F9-CCA1-59A9-8D2C-4773514B5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4FF74C-2DC0-FB72-DBD3-D7D8346EE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707E2-507A-A5B2-ACA0-B7494D2B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E8F7-92FD-4CC7-8C75-75B577413C00}" type="datetime1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F4D62-2E90-0CAF-86BD-FE35D5B0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7D43E-DB1A-F4AB-C74B-921E9D4C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B1DCD-E612-A6F9-F3B9-406DCD6E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F5744-3785-815E-61F2-12C6E1C5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EFCAF8-1414-9EC4-DC55-FDA4E4B6C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86D2C8-6778-CCE6-09C4-5462F96C3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3E6320-A45C-4B27-BAE8-CAC7E3736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19518B-F466-367A-2B2B-9FD04B90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70C-9D7B-4D84-832A-5076838F5E70}" type="datetime1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BA1E50-1C81-7B47-B2A8-C13A40EB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FD7E39-1D79-D79E-1067-9BBB26AE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80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E1E3-6F97-D761-A941-64F4E91A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39016B-4877-F2A4-1BEA-B3D606B5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73A1-3F1A-4F49-8280-9058975F860B}" type="datetime1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0B6AD3-870F-ABAA-681C-72852372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C0E32F-535D-9925-285C-B089A722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45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1B24C7-0990-2EA1-1703-47B5CCC1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584A-3975-453F-85B5-5CE15A844E64}" type="datetime1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B57FCB-35F7-224E-E448-36CEA856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A91173-8D04-4735-E653-D1766EC5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04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307D6-C29A-3A9B-B7B1-0A9E6490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CD339-E32E-4636-7F3C-10897087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9BD7E9-B182-5E53-6D44-C2E9546C3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9CCA69-344F-6305-DA40-4C00BC75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B58C-AA04-48D8-93DD-093E659AF058}" type="datetime1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11FCED-88A9-A4BF-38F0-FDC0215C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6A719C-74BD-9F15-3551-47A5521F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13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19CD-0008-1376-E4EC-92BC51E0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23A472-E30A-0409-E106-A649FC7A9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840484-3794-286A-8A58-E90E5E854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BBFCA6-664D-D84E-B3D9-B394F1C0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9B78-ADAF-4C84-8A92-3EDD610EC77E}" type="datetime1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CB032-BDB4-0E26-2063-F2CB201E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B2786-1FB5-3E01-62AE-32278802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21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05571-4231-57D7-B361-95A4855D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28B97C-BFB3-7F38-E13D-7B534E823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7599C-1B5B-52A5-A67B-4085D60E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901E-E3FF-41BC-8CA3-B1B0E4FC93E1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80BE8-5818-943E-2AE2-520C54FA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DB3D1-50C6-2A16-B1AC-AF95A61D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8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58490C-AF6D-C0EA-C14E-5F588DCA8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EB3E84-7866-C3FF-934C-EF5EBFF5A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B719F-8CEA-E9B4-9BDC-D7AFBA27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55E-32B7-4B80-8499-0BAA712A196F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06EAB-D34E-D042-18C2-22CDD679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2B859-2876-F2A5-1FEB-F4BDAC05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3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5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3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4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6642C-F863-414D-A704-C90624B6A5C6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38F6B-C4C7-4237-808D-107B826DC83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5019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0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5A82F-292D-4496-A262-71F5ABF8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7223A-22D9-1ECB-A8DC-8A317ECB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E2F2A-7E49-5310-7CD2-89076D52F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D6ED-28FB-4E9E-BDE2-82F52B74F171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21E46-C23D-B31D-4F38-4BF1FF02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3B0C1-919E-D039-C181-160B31304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5B2B-D90C-4411-B2FE-496CB49B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2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FC286-D5B7-144C-9A05-93B6148063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5036"/>
            <a:ext cx="123444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47165-16FB-447D-8E4E-82653082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1965"/>
            <a:ext cx="10972800" cy="19646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ПОДХОД К ОЦЕНКЕ ЗЕМЕЛЬНЫХ УЧАСТКОВ ПРОИЗВОДСТВЕННОГО НАЗНАЧЕНИЯ 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ТЕХНОЛОГИЙ МАШИННОГО ОБУЧЕНИЯ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5A04E-FF77-4C64-960A-2949F5588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028254"/>
            <a:ext cx="10972801" cy="13062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Стерник Сергей Геннадьевич, д.э.н., профессор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(903) 549-77-65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sergey-sternik@yandex.ru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DEA9D846-6A69-47CD-9731-1A8E6E5DEC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B39F87-8AB1-C5DD-61F3-EFAED53C96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327991" y="35035"/>
            <a:ext cx="4414249" cy="15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6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5487" y="655983"/>
            <a:ext cx="10748313" cy="6692025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“Об утверждении правил проведения государственной кадастровой оценки земель” от 8 апреля 2000 г. № 316 :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кадастровой стоимости земельных участков, включенных в определенную группу, при недостаточной информации о рыночных ценах и (или) рыночной стоимости осуществляется в следующей последовательности: 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минимальное значение единицы кадастровой стоимости земельного участка, отнесенной к другой группе земель, с достаточной информацией о рыночных ценах и/или рыночной стоимости земли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средний индекс кадастровой оценки земель общего пользования (или, если таковой отсутствует, средний индекс кадастровой оценки земель индивидуального пользования) в населенном пункте, ближнем к месту расположения земельного участка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9A92FA-E112-4B62-87F2-3AB7643992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5ED63E-B9FE-8F1C-3067-E4E314B6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5" y="496957"/>
            <a:ext cx="11413067" cy="6361043"/>
          </a:xfrm>
        </p:spPr>
        <p:txBody>
          <a:bodyPr>
            <a:normAutofit lnSpcReduction="10000"/>
          </a:bodyPr>
          <a:lstStyle/>
          <a:p>
            <a:pPr marL="0" lvl="0" indent="450000" algn="just">
              <a:lnSpc>
                <a:spcPct val="150000"/>
              </a:lnSpc>
              <a:spcBef>
                <a:spcPts val="0"/>
              </a:spcBef>
              <a:buClr>
                <a:srgbClr val="297FD5"/>
              </a:buClr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путем умножения среднего критерия кадастровой стоимости земельных участков, например, под многоквартирными жилыми домами на показатель индивидуальных жилых домов определить удельную кадастровую стоимость земельного участка, отнесённого к группе индивидуальных жилых домов; </a:t>
            </a:r>
          </a:p>
          <a:p>
            <a:pPr marL="0" lvl="0" indent="450000" algn="just">
              <a:lnSpc>
                <a:spcPct val="150000"/>
              </a:lnSpc>
              <a:spcBef>
                <a:spcPts val="0"/>
              </a:spcBef>
              <a:buClr>
                <a:srgbClr val="297FD5"/>
              </a:buClr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рассчитать кадастровую стоимость земельных участков, отнесенных ко второй группе, путем умножения удельной кадастровой стоимости оцениваемых земельных участков на их площадь. </a:t>
            </a: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удельные показатели кадастровой стоимости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земель промышленного назначения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пределах территории округа каждого административного центра рассчитываются исходя из минимального критерия удельных показателей кадастровой стоимости земельных участков категории и (или) вида использования,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наиболее близкого по функциональному назначению к предполагаемым участкам в пределах данного административного округа. </a:t>
            </a: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Таким образом, межкатегориальный анализ для узких рынков в простейшем варианте уже был предусмотрен в российской практике кадастровой оценки нормативным документом 2000 года.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76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D6FE-A198-5AAD-DDD5-12BB0E4C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EBA890-71F0-61C3-233E-D1AB6021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8235"/>
            <a:ext cx="10972800" cy="6328465"/>
          </a:xfrm>
        </p:spPr>
        <p:txBody>
          <a:bodyPr>
            <a:normAutofit lnSpcReduction="10000"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ценность применения методов машинного обучения (далее МО) к оценке стоимости промышленных земель заключается в расширении методологического арсенала, доступного исследователям </a:t>
            </a:r>
          </a:p>
          <a:p>
            <a:pPr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преимущество этой группы статистических методов для научного сообщества видится в возможности исследовать и моделировать сложные паттерны и зависимости, которые могут остаться незамеченными или недооцененными в традиционных подходах </a:t>
            </a:r>
          </a:p>
          <a:p>
            <a:pPr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земель, включая индустриальные, подвержена влиянию множества факторов и их взаимодействий, включая местоположение, доступность, зонирование, рыночные динамики и т.д.. Многие методы МО, за счет возможности не определять предварительно конкретную формулу модели, позволяют применить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эксплораторный подход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любом случае их применения обнаружить ранее незамеченные зависимости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паттерны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 2"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7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426E8-95F0-FF79-9D0F-B04B94C6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662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Используемые критерии качества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C60B8-A0B7-C483-52EB-E3530BE4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MAE — средняя абсолютная ошибка, показывающая среднее отклонение предсказанных значений от реальных в тех же единицах, что и сами значения;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MSE — дисперсия (среднеквадратичная ошибка), более чувствительная к крупным отклонениям, так как ошибки возводятся в квадрат;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RMSE — корень из среднеквадратичной ошибки (среднеквадратичное отклонение);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R² — коэффициент детерминации, измеряющий, какую часть вариации в целевой переменной объясняет модель (максимальное значение составляет 1).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20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00BF23-F246-B1E2-B291-180A1661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101435"/>
            <a:ext cx="3990109" cy="6144901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Общее число предложений в исходной выборке </a:t>
            </a:r>
            <a:r>
              <a:rPr lang="ru-RU" sz="2400" b="1" i="0" u="none" strike="noStrike" baseline="0" dirty="0">
                <a:latin typeface="Times New Roman" panose="02020603050405020304" pitchFamily="18" charset="0"/>
              </a:rPr>
              <a:t>9137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, после очистки ее от дублей, повторов, артефактов и выбросов, а также удаления предложений застроенных участков, получена статистически значимая база данных свободных от застройки земельных участков Мурманской области, содержащая </a:t>
            </a:r>
            <a:r>
              <a:rPr lang="ru-RU" sz="2400" b="1" i="0" u="none" strike="noStrike" baseline="0" dirty="0">
                <a:latin typeface="Times New Roman" panose="02020603050405020304" pitchFamily="18" charset="0"/>
              </a:rPr>
              <a:t>2251 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предложение.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b="0" i="0" u="none" strike="noStrike" baseline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BA24E4-4FEE-C4A6-5B12-7AFF5D5B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4" y="900545"/>
            <a:ext cx="7489535" cy="53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1720B-EB8E-50E3-FF98-06D2F6D9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9100"/>
            <a:ext cx="10972800" cy="5715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Концепция оценки: факторы формирования стоимости делятся на три смысловые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06894-31DA-FA6F-84AB-3A92FADF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4900"/>
            <a:ext cx="10972800" cy="521970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факторы,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определения которых оценка не проводится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местоположение, функциональное назначение (вид разрешенного использования) и размер (площадь) участка, формирующие базовую удельную стоимость;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Субъективные индивидуальные факторы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которых применяется выборочно вручную, по очередности - после учета объективных факторов, и только при достоверном обосновании целесообразности и методов применения: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корректировки на торг, дату оценки, вид права и условия финансирования сделки;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Объективные дополнительные индивидуальные факторы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любых качественных и количественных (физических, географических, технических, правовых, экономических, маркетинговых и др.) релевантных признаков, используемых в индивидуальной оценке по мере доступности информации о них в описании предложения или в дополнительных объективных источниках (кадастровой карте, ГИС-системах, органах статистики и др.).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8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B79B5-8C75-C211-D8F7-88219FA6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1300"/>
            <a:ext cx="10972800" cy="762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Концепция оценки: понятие базовой удельной стоимости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7E21A-959E-3B85-2D55-B3792E90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7600"/>
            <a:ext cx="10972800" cy="5207000"/>
          </a:xfrm>
        </p:spPr>
        <p:txBody>
          <a:bodyPr>
            <a:normAutofit fontScale="77500" lnSpcReduction="20000"/>
          </a:bodyPr>
          <a:lstStyle/>
          <a:p>
            <a:pPr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построения концепции индивидуальной стоимостной оценки земельных участков статистическими методами предлагается использование понятия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базовая удельная стоимость,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800" i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базовой удельной стоимости n-го объекта (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используются указанные выше базовые характеристики земельных участков: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местоположение,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локация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(locaton) –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функциональное назначение,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(function) –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размер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площадь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(square) –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Предлагаемую концепцию можно выразить формулой 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 (L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ru-RU" sz="2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                                   (2)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 базовая удельная стоимость объекта является функцией трех указанных характеристик.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5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A8C0E-E2B7-90D3-0D7B-60EF791E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100"/>
            <a:ext cx="10972800" cy="2235200"/>
          </a:xfrm>
        </p:spPr>
        <p:txBody>
          <a:bodyPr>
            <a:normAutofit/>
          </a:bodyPr>
          <a:lstStyle/>
          <a:p>
            <a:pPr marL="0" marR="0" lvl="0" indent="450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отсутствия наблюдений в отдельных кластерах уровня «локация-функция» для определения базовой удельной стоимости (без учета фактора площади) предлагается применение интерполяционного прогнозирования путем коэффициентов пропорционального пересчета через те функциональные кластеры, значения по которым в данной локации представлены.</a:t>
            </a:r>
            <a:b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61CC7C-E23C-7F83-0E87-9A0DA4FB2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604693"/>
              </p:ext>
            </p:extLst>
          </p:nvPr>
        </p:nvGraphicFramePr>
        <p:xfrm>
          <a:off x="609600" y="1915060"/>
          <a:ext cx="10642599" cy="4140645"/>
        </p:xfrm>
        <a:graphic>
          <a:graphicData uri="http://schemas.openxmlformats.org/drawingml/2006/table">
            <a:tbl>
              <a:tblPr firstRow="1" firstCol="1" bandRow="1"/>
              <a:tblGrid>
                <a:gridCol w="1236629">
                  <a:extLst>
                    <a:ext uri="{9D8B030D-6E8A-4147-A177-3AD203B41FA5}">
                      <a16:colId xmlns:a16="http://schemas.microsoft.com/office/drawing/2014/main" val="1654058382"/>
                    </a:ext>
                  </a:extLst>
                </a:gridCol>
                <a:gridCol w="1881194">
                  <a:extLst>
                    <a:ext uri="{9D8B030D-6E8A-4147-A177-3AD203B41FA5}">
                      <a16:colId xmlns:a16="http://schemas.microsoft.com/office/drawing/2014/main" val="1349136350"/>
                    </a:ext>
                  </a:extLst>
                </a:gridCol>
                <a:gridCol w="1881194">
                  <a:extLst>
                    <a:ext uri="{9D8B030D-6E8A-4147-A177-3AD203B41FA5}">
                      <a16:colId xmlns:a16="http://schemas.microsoft.com/office/drawing/2014/main" val="1814579448"/>
                    </a:ext>
                  </a:extLst>
                </a:gridCol>
                <a:gridCol w="1881194">
                  <a:extLst>
                    <a:ext uri="{9D8B030D-6E8A-4147-A177-3AD203B41FA5}">
                      <a16:colId xmlns:a16="http://schemas.microsoft.com/office/drawing/2014/main" val="1238695170"/>
                    </a:ext>
                  </a:extLst>
                </a:gridCol>
                <a:gridCol w="1881194">
                  <a:extLst>
                    <a:ext uri="{9D8B030D-6E8A-4147-A177-3AD203B41FA5}">
                      <a16:colId xmlns:a16="http://schemas.microsoft.com/office/drawing/2014/main" val="202975848"/>
                    </a:ext>
                  </a:extLst>
                </a:gridCol>
                <a:gridCol w="1881194">
                  <a:extLst>
                    <a:ext uri="{9D8B030D-6E8A-4147-A177-3AD203B41FA5}">
                      <a16:colId xmlns:a16="http://schemas.microsoft.com/office/drawing/2014/main" val="1174287192"/>
                    </a:ext>
                  </a:extLst>
                </a:gridCol>
              </a:tblGrid>
              <a:tr h="854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Локация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Базовая удельная стоимость (БУС) в сегменте промышленного назначения, р./кв. м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Базовая удельная стоимость (БУС) в сегменте коммерческого назначения, р./кв. м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Коэффициент интерполяции К</a:t>
                      </a:r>
                      <a:r>
                        <a:rPr lang="ru-RU" sz="1000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(отношение БУС в промышленном и коммерческом сегментах)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Базовая удельная стоимость (БУС) в сегменте садового использования, р./кв. м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Коэффициент интерполяции К</a:t>
                      </a:r>
                      <a:r>
                        <a:rPr lang="ru-RU" sz="1000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(отношение БУС в промышленном и садовом сегментах)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43027"/>
                  </a:ext>
                </a:extLst>
              </a:tr>
              <a:tr h="134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Мурманск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1 460,73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2 502,12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30007"/>
                  </a:ext>
                </a:extLst>
              </a:tr>
              <a:tr h="27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ЗАТО г. Североморск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691,92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1 513,64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020893"/>
                  </a:ext>
                </a:extLst>
              </a:tr>
              <a:tr h="27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Полярные Зори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671,87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1 848,14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240,36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959"/>
                  </a:ext>
                </a:extLst>
              </a:tr>
              <a:tr h="36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Оленегорск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327,31 * 2,01 = 657,89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327,31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2,01</a:t>
                      </a: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(расчетная средняя)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92716"/>
                  </a:ext>
                </a:extLst>
              </a:tr>
              <a:tr h="134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Мончегорск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776,74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1 432,10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317,92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281149"/>
                  </a:ext>
                </a:extLst>
              </a:tr>
              <a:tr h="36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Кировск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1 672,85 * 0,46 = 770,00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1 672,85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(расчетная средняя)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252195"/>
                  </a:ext>
                </a:extLst>
              </a:tr>
              <a:tr h="134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Апатиты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685,37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1 469,26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392,78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853915"/>
                  </a:ext>
                </a:extLst>
              </a:tr>
              <a:tr h="36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Терский м.о.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233,46 * 2,01 = 469,25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233,46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2,01</a:t>
                      </a:r>
                      <a:r>
                        <a:rPr lang="ru-RU" sz="1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(расчетная средняя)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89542"/>
                  </a:ext>
                </a:extLst>
              </a:tr>
              <a:tr h="27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Печенегский м.о.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285,42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189232"/>
                  </a:ext>
                </a:extLst>
              </a:tr>
              <a:tr h="134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Кольский м.о.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686,38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1 483,41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477,68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099318"/>
                  </a:ext>
                </a:extLst>
              </a:tr>
              <a:tr h="27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Кандалакшский м.о.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694,84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2 162,63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423,47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888075"/>
                  </a:ext>
                </a:extLst>
              </a:tr>
              <a:tr h="27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Среднее значение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652" marR="57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52" marR="57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5863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4FAC628-46F4-F9CE-ED23-9D0251D6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89573" y="-153888"/>
            <a:ext cx="166544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расчеты автора</a:t>
            </a: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5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92F4FD-4ACC-397E-108C-66DA680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5700"/>
            <a:ext cx="5740400" cy="6056611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базовой удельной стоимости n-го объекта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в предлагаемом нами методическом подходе на основе ДППМ для массовой оценки исследуются, прежде всего, три базовые характеристики земельных участков: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местоположение, локация (locaton) – L;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совокупность любых качественных и количественных технических и маркетинговых признаков – определение, дефиниция, definition – D;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размер, площадь – size, square – 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EB324A-DDED-0B4F-B19A-2951BE0ECC36}"/>
              </a:ext>
            </a:extLst>
          </p:cNvPr>
          <p:cNvSpPr/>
          <p:nvPr/>
        </p:nvSpPr>
        <p:spPr>
          <a:xfrm>
            <a:off x="5884332" y="1639956"/>
            <a:ext cx="6052564" cy="483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исследуемая выборка объектов рынка рассекается и группируется на кластеры, прежде всего по этим трем базовым параметрам, причем по каждому из трех может происходить сколько угодно уровневое иерархическое дробление признака.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Укрупненно изложенную концепцию можно выразить формулой </a:t>
            </a:r>
          </a:p>
          <a:p>
            <a:pPr indent="457200"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 (Ln, Dn, Sn),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удельная стоимость объекта является функцией трех указанных характеристик.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4C259A2-82CD-ED4F-9A0F-4389C6C4B85A}"/>
              </a:ext>
            </a:extLst>
          </p:cNvPr>
          <p:cNvSpPr/>
          <p:nvPr/>
        </p:nvSpPr>
        <p:spPr>
          <a:xfrm>
            <a:off x="5012267" y="1815916"/>
            <a:ext cx="1210735" cy="4836726"/>
          </a:xfrm>
          <a:custGeom>
            <a:avLst/>
            <a:gdLst>
              <a:gd name="connsiteX0" fmla="*/ 0 w 626534"/>
              <a:gd name="connsiteY0" fmla="*/ 4080947 h 4121681"/>
              <a:gd name="connsiteX1" fmla="*/ 237067 w 626534"/>
              <a:gd name="connsiteY1" fmla="*/ 4097880 h 4121681"/>
              <a:gd name="connsiteX2" fmla="*/ 287867 w 626534"/>
              <a:gd name="connsiteY2" fmla="*/ 4047080 h 4121681"/>
              <a:gd name="connsiteX3" fmla="*/ 321734 w 626534"/>
              <a:gd name="connsiteY3" fmla="*/ 3928547 h 4121681"/>
              <a:gd name="connsiteX4" fmla="*/ 372534 w 626534"/>
              <a:gd name="connsiteY4" fmla="*/ 3759214 h 4121681"/>
              <a:gd name="connsiteX5" fmla="*/ 406400 w 626534"/>
              <a:gd name="connsiteY5" fmla="*/ 3285080 h 4121681"/>
              <a:gd name="connsiteX6" fmla="*/ 389467 w 626534"/>
              <a:gd name="connsiteY6" fmla="*/ 1320814 h 4121681"/>
              <a:gd name="connsiteX7" fmla="*/ 406400 w 626534"/>
              <a:gd name="connsiteY7" fmla="*/ 287880 h 4121681"/>
              <a:gd name="connsiteX8" fmla="*/ 474134 w 626534"/>
              <a:gd name="connsiteY8" fmla="*/ 84680 h 4121681"/>
              <a:gd name="connsiteX9" fmla="*/ 508000 w 626534"/>
              <a:gd name="connsiteY9" fmla="*/ 33880 h 4121681"/>
              <a:gd name="connsiteX10" fmla="*/ 626534 w 626534"/>
              <a:gd name="connsiteY10" fmla="*/ 14 h 412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534" h="4121681">
                <a:moveTo>
                  <a:pt x="0" y="4080947"/>
                </a:moveTo>
                <a:cubicBezTo>
                  <a:pt x="99216" y="4120634"/>
                  <a:pt x="109792" y="4140305"/>
                  <a:pt x="237067" y="4097880"/>
                </a:cubicBezTo>
                <a:cubicBezTo>
                  <a:pt x="259785" y="4090307"/>
                  <a:pt x="270934" y="4064013"/>
                  <a:pt x="287867" y="4047080"/>
                </a:cubicBezTo>
                <a:cubicBezTo>
                  <a:pt x="344774" y="3876356"/>
                  <a:pt x="257947" y="4141171"/>
                  <a:pt x="321734" y="3928547"/>
                </a:cubicBezTo>
                <a:cubicBezTo>
                  <a:pt x="383573" y="3722417"/>
                  <a:pt x="333503" y="3915332"/>
                  <a:pt x="372534" y="3759214"/>
                </a:cubicBezTo>
                <a:cubicBezTo>
                  <a:pt x="391989" y="3584118"/>
                  <a:pt x="406400" y="3481278"/>
                  <a:pt x="406400" y="3285080"/>
                </a:cubicBezTo>
                <a:cubicBezTo>
                  <a:pt x="406400" y="2630300"/>
                  <a:pt x="395111" y="1975569"/>
                  <a:pt x="389467" y="1320814"/>
                </a:cubicBezTo>
                <a:cubicBezTo>
                  <a:pt x="395111" y="976503"/>
                  <a:pt x="396704" y="632101"/>
                  <a:pt x="406400" y="287880"/>
                </a:cubicBezTo>
                <a:cubicBezTo>
                  <a:pt x="411480" y="107550"/>
                  <a:pt x="381115" y="146693"/>
                  <a:pt x="474134" y="84680"/>
                </a:cubicBezTo>
                <a:cubicBezTo>
                  <a:pt x="485423" y="67747"/>
                  <a:pt x="490742" y="44666"/>
                  <a:pt x="508000" y="33880"/>
                </a:cubicBezTo>
                <a:cubicBezTo>
                  <a:pt x="565042" y="-1771"/>
                  <a:pt x="581794" y="14"/>
                  <a:pt x="626534" y="14"/>
                </a:cubicBezTo>
              </a:path>
            </a:pathLst>
          </a:cu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67FC01-AB34-62AD-B051-4D1992F4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6600"/>
            <a:ext cx="10972800" cy="5588000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общая концепция индивидуальной оценки удельной стоимости земельного участка выражается формулой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5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ΔV</a:t>
            </a:r>
            <a:r>
              <a:rPr lang="en-US" sz="5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Dn </a:t>
            </a:r>
            <a:r>
              <a:rPr lang="ru-RU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                                                         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где: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итоговая удельная стоимость оцениваемого земельного участка;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f (L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базовая удельная стоимость в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-ном кластере уровня «локация-функция-площадь» при последовательном рассечении массива (при определении дискретным пространственно-параметрическим моделированием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взв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взв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средневзвешенная по площади базовая удельная стоимость в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-ном кластере;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ΔV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Dn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изменение базовой удельной стоимости под действием субъективных и дополнительных объективных факторов группы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переменного индивидуального состава.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35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DE461-BE43-5229-ED9B-EFAAA1AEC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7F299B-F7F6-0971-B40A-4B761A09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841150" y="35037"/>
            <a:ext cx="2908863" cy="851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B4A63C-3F9D-AE8C-D40A-84BBA292FDBF}"/>
              </a:ext>
            </a:extLst>
          </p:cNvPr>
          <p:cNvSpPr txBox="1"/>
          <p:nvPr/>
        </p:nvSpPr>
        <p:spPr>
          <a:xfrm>
            <a:off x="288235" y="5969675"/>
            <a:ext cx="11903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89A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Развитие методического подхода к финансированию климатических проектов государственно-частного партнерства </a:t>
            </a:r>
          </a:p>
        </p:txBody>
      </p:sp>
      <p:grpSp>
        <p:nvGrpSpPr>
          <p:cNvPr id="3" name="Полотно 1">
            <a:extLst>
              <a:ext uri="{FF2B5EF4-FFF2-40B4-BE49-F238E27FC236}">
                <a16:creationId xmlns:a16="http://schemas.microsoft.com/office/drawing/2014/main" id="{C9B0DCEF-5873-8B94-1F59-01F370025BDE}"/>
              </a:ext>
            </a:extLst>
          </p:cNvPr>
          <p:cNvGrpSpPr/>
          <p:nvPr/>
        </p:nvGrpSpPr>
        <p:grpSpPr>
          <a:xfrm>
            <a:off x="441988" y="35037"/>
            <a:ext cx="8146622" cy="5714999"/>
            <a:chOff x="0" y="0"/>
            <a:chExt cx="5342255" cy="4832985"/>
          </a:xfrm>
          <a:noFill/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3354FA3-8722-02C0-D589-AC2C58885750}"/>
                </a:ext>
              </a:extLst>
            </p:cNvPr>
            <p:cNvSpPr/>
            <p:nvPr/>
          </p:nvSpPr>
          <p:spPr>
            <a:xfrm>
              <a:off x="0" y="0"/>
              <a:ext cx="5342255" cy="4832985"/>
            </a:xfrm>
            <a:prstGeom prst="rect">
              <a:avLst/>
            </a:prstGeom>
            <a:grpFill/>
          </p:spPr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B7C3B9-DF60-495E-F95A-F837FD5D76D6}"/>
                </a:ext>
              </a:extLst>
            </p:cNvPr>
            <p:cNvSpPr/>
            <p:nvPr/>
          </p:nvSpPr>
          <p:spPr>
            <a:xfrm>
              <a:off x="1842590" y="94423"/>
              <a:ext cx="1651238" cy="546335"/>
            </a:xfrm>
            <a:prstGeom prst="rect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Потенциал снижения выбросов парниковых газов высокий?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cxnSp>
          <p:nvCxnSpPr>
            <p:cNvPr id="9" name="Соединитель: уступ 8">
              <a:extLst>
                <a:ext uri="{FF2B5EF4-FFF2-40B4-BE49-F238E27FC236}">
                  <a16:creationId xmlns:a16="http://schemas.microsoft.com/office/drawing/2014/main" id="{188E04C1-5A15-FC39-A8A0-2CEBC8429A66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3503230" y="307561"/>
              <a:ext cx="900539" cy="413931"/>
            </a:xfrm>
            <a:prstGeom prst="bentConnector2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оединитель: уступ 9">
              <a:extLst>
                <a:ext uri="{FF2B5EF4-FFF2-40B4-BE49-F238E27FC236}">
                  <a16:creationId xmlns:a16="http://schemas.microsoft.com/office/drawing/2014/main" id="{B2B7CA84-BAD9-56F1-C1D5-49345A0388AB}"/>
                </a:ext>
              </a:extLst>
            </p:cNvPr>
            <p:cNvCxnSpPr>
              <a:endCxn id="14" idx="0"/>
            </p:cNvCxnSpPr>
            <p:nvPr/>
          </p:nvCxnSpPr>
          <p:spPr>
            <a:xfrm rot="10800000" flipV="1">
              <a:off x="1029988" y="274276"/>
              <a:ext cx="769810" cy="416721"/>
            </a:xfrm>
            <a:prstGeom prst="bentConnector2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40147AB-19AF-CF59-DC38-7963890278B2}"/>
                </a:ext>
              </a:extLst>
            </p:cNvPr>
            <p:cNvSpPr/>
            <p:nvPr/>
          </p:nvSpPr>
          <p:spPr>
            <a:xfrm>
              <a:off x="1264723" y="1330"/>
              <a:ext cx="482190" cy="248052"/>
            </a:xfrm>
            <a:prstGeom prst="rect">
              <a:avLst/>
            </a:prstGeom>
            <a:grpFill/>
            <a:ln w="127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да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4E36EC7-2124-1E1D-EF84-8DE0759BA710}"/>
                </a:ext>
              </a:extLst>
            </p:cNvPr>
            <p:cNvSpPr/>
            <p:nvPr/>
          </p:nvSpPr>
          <p:spPr>
            <a:xfrm>
              <a:off x="3578293" y="1878"/>
              <a:ext cx="494944" cy="259379"/>
            </a:xfrm>
            <a:prstGeom prst="rect">
              <a:avLst/>
            </a:prstGeom>
            <a:grpFill/>
            <a:ln w="127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нет</a:t>
              </a: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AF74459-9EA4-52EB-7D04-3FCB44373F1A}"/>
                </a:ext>
              </a:extLst>
            </p:cNvPr>
            <p:cNvSpPr/>
            <p:nvPr/>
          </p:nvSpPr>
          <p:spPr>
            <a:xfrm>
              <a:off x="3667003" y="721597"/>
              <a:ext cx="1473532" cy="545341"/>
            </a:xfrm>
            <a:prstGeom prst="rect">
              <a:avLst/>
            </a:prstGeom>
            <a:noFill/>
            <a:ln>
              <a:solidFill>
                <a:srgbClr val="25656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Обоснование других эффектов от реализации проекта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 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BE150C4-251D-415B-C4A0-723FC85E53C7}"/>
                </a:ext>
              </a:extLst>
            </p:cNvPr>
            <p:cNvSpPr/>
            <p:nvPr/>
          </p:nvSpPr>
          <p:spPr>
            <a:xfrm>
              <a:off x="260179" y="691105"/>
              <a:ext cx="1539618" cy="546100"/>
            </a:xfrm>
            <a:prstGeom prst="rect">
              <a:avLst/>
            </a:prstGeom>
            <a:noFill/>
            <a:ln>
              <a:solidFill>
                <a:srgbClr val="25656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Расчет и верификация количества углеродных единиц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D8D07D3-D29F-A827-9930-78F88E4DB7A4}"/>
                </a:ext>
              </a:extLst>
            </p:cNvPr>
            <p:cNvSpPr/>
            <p:nvPr/>
          </p:nvSpPr>
          <p:spPr>
            <a:xfrm>
              <a:off x="1958397" y="1263543"/>
              <a:ext cx="1535373" cy="427413"/>
            </a:xfrm>
            <a:prstGeom prst="rect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Финансовая модель проекта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37B996B-72CA-D455-4EE5-E59D328E8542}"/>
                </a:ext>
              </a:extLst>
            </p:cNvPr>
            <p:cNvSpPr/>
            <p:nvPr/>
          </p:nvSpPr>
          <p:spPr>
            <a:xfrm>
              <a:off x="1988333" y="1885100"/>
              <a:ext cx="1491850" cy="277322"/>
            </a:xfrm>
            <a:prstGeom prst="rect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Оценка рисков 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08D871A-B49E-45C8-6B86-CB5EE4EA4785}"/>
                </a:ext>
              </a:extLst>
            </p:cNvPr>
            <p:cNvSpPr/>
            <p:nvPr/>
          </p:nvSpPr>
          <p:spPr>
            <a:xfrm>
              <a:off x="1958397" y="2375714"/>
              <a:ext cx="1583198" cy="534463"/>
            </a:xfrm>
            <a:prstGeom prst="rect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Расчет денежного потока с выбранным методом финансирования 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B0FEE6B-FA97-0F53-5752-F9B1B78EC133}"/>
                </a:ext>
              </a:extLst>
            </p:cNvPr>
            <p:cNvSpPr/>
            <p:nvPr/>
          </p:nvSpPr>
          <p:spPr>
            <a:xfrm>
              <a:off x="3739487" y="3841592"/>
              <a:ext cx="1514475" cy="543560"/>
            </a:xfrm>
            <a:prstGeom prst="rect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Проект следует принять / признать эффективным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Ромб 18">
              <a:extLst>
                <a:ext uri="{FF2B5EF4-FFF2-40B4-BE49-F238E27FC236}">
                  <a16:creationId xmlns:a16="http://schemas.microsoft.com/office/drawing/2014/main" id="{41EB67CA-EF36-F663-92F7-A5910CD68436}"/>
                </a:ext>
              </a:extLst>
            </p:cNvPr>
            <p:cNvSpPr/>
            <p:nvPr/>
          </p:nvSpPr>
          <p:spPr>
            <a:xfrm>
              <a:off x="1978926" y="3079115"/>
              <a:ext cx="1576316" cy="769554"/>
            </a:xfrm>
            <a:prstGeom prst="diamond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rNPV&gt;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=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0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cxnSp>
          <p:nvCxnSpPr>
            <p:cNvPr id="20" name="Соединитель: уступ 19">
              <a:extLst>
                <a:ext uri="{FF2B5EF4-FFF2-40B4-BE49-F238E27FC236}">
                  <a16:creationId xmlns:a16="http://schemas.microsoft.com/office/drawing/2014/main" id="{27385949-DCE3-B423-5EF2-6608A51250E7}"/>
                </a:ext>
              </a:extLst>
            </p:cNvPr>
            <p:cNvCxnSpPr>
              <a:stCxn id="13" idx="2"/>
              <a:endCxn id="15" idx="3"/>
            </p:cNvCxnSpPr>
            <p:nvPr/>
          </p:nvCxnSpPr>
          <p:spPr>
            <a:xfrm rot="5400000">
              <a:off x="3843614" y="917095"/>
              <a:ext cx="210312" cy="909999"/>
            </a:xfrm>
            <a:prstGeom prst="bentConnector2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: уступ 20">
              <a:extLst>
                <a:ext uri="{FF2B5EF4-FFF2-40B4-BE49-F238E27FC236}">
                  <a16:creationId xmlns:a16="http://schemas.microsoft.com/office/drawing/2014/main" id="{A6F197A6-0B40-A8D3-9636-634677E2BBA6}"/>
                </a:ext>
              </a:extLst>
            </p:cNvPr>
            <p:cNvCxnSpPr>
              <a:stCxn id="14" idx="2"/>
              <a:endCxn id="15" idx="1"/>
            </p:cNvCxnSpPr>
            <p:nvPr/>
          </p:nvCxnSpPr>
          <p:spPr>
            <a:xfrm rot="16200000" flipH="1">
              <a:off x="1374170" y="893022"/>
              <a:ext cx="240045" cy="928409"/>
            </a:xfrm>
            <a:prstGeom prst="bentConnector2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3EAF9BC-5BB1-5D0C-037A-A540DA2639ED}"/>
                </a:ext>
              </a:extLst>
            </p:cNvPr>
            <p:cNvSpPr/>
            <p:nvPr/>
          </p:nvSpPr>
          <p:spPr>
            <a:xfrm>
              <a:off x="3719015" y="3120405"/>
              <a:ext cx="518160" cy="272415"/>
            </a:xfrm>
            <a:prstGeom prst="rect">
              <a:avLst/>
            </a:prstGeom>
            <a:grpFill/>
            <a:ln w="127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да</a:t>
              </a: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1608968-4B7C-FF98-2B60-E88625CEF708}"/>
                </a:ext>
              </a:extLst>
            </p:cNvPr>
            <p:cNvSpPr/>
            <p:nvPr/>
          </p:nvSpPr>
          <p:spPr>
            <a:xfrm>
              <a:off x="1620215" y="3093042"/>
              <a:ext cx="448746" cy="299778"/>
            </a:xfrm>
            <a:prstGeom prst="rect">
              <a:avLst/>
            </a:prstGeom>
            <a:grpFill/>
            <a:ln w="127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нет</a:t>
              </a: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18298158-B0BC-FD45-0F84-4B93BD3CB68D}"/>
                </a:ext>
              </a:extLst>
            </p:cNvPr>
            <p:cNvSpPr/>
            <p:nvPr/>
          </p:nvSpPr>
          <p:spPr>
            <a:xfrm>
              <a:off x="316975" y="4255636"/>
              <a:ext cx="1391642" cy="542925"/>
            </a:xfrm>
            <a:prstGeom prst="rect">
              <a:avLst/>
            </a:prstGeom>
            <a:solidFill>
              <a:srgbClr val="25656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Проект следует отвергнуть / признать неэффективным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8D5DF16B-5A7C-8985-4D8A-0475C76A74E0}"/>
                </a:ext>
              </a:extLst>
            </p:cNvPr>
            <p:cNvCxnSpPr>
              <a:endCxn id="16" idx="0"/>
            </p:cNvCxnSpPr>
            <p:nvPr/>
          </p:nvCxnSpPr>
          <p:spPr>
            <a:xfrm>
              <a:off x="2733989" y="1699146"/>
              <a:ext cx="135" cy="185689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0F6448F2-ACCB-EBCA-656A-81FB56AFDE31}"/>
                </a:ext>
              </a:extLst>
            </p:cNvPr>
            <p:cNvCxnSpPr/>
            <p:nvPr/>
          </p:nvCxnSpPr>
          <p:spPr>
            <a:xfrm>
              <a:off x="2715770" y="2165231"/>
              <a:ext cx="0" cy="18542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62FC072D-EFA6-614C-3F4D-C3E6B3DC475F}"/>
                </a:ext>
              </a:extLst>
            </p:cNvPr>
            <p:cNvCxnSpPr>
              <a:endCxn id="17" idx="3"/>
            </p:cNvCxnSpPr>
            <p:nvPr/>
          </p:nvCxnSpPr>
          <p:spPr>
            <a:xfrm flipH="1">
              <a:off x="3541595" y="2640032"/>
              <a:ext cx="320722" cy="2914"/>
            </a:xfrm>
            <a:prstGeom prst="straightConnector1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860BD9DC-C19E-22B9-CC70-8BFC39CEA118}"/>
                </a:ext>
              </a:extLst>
            </p:cNvPr>
            <p:cNvCxnSpPr/>
            <p:nvPr/>
          </p:nvCxnSpPr>
          <p:spPr>
            <a:xfrm>
              <a:off x="1583141" y="2006221"/>
              <a:ext cx="377902" cy="6824"/>
            </a:xfrm>
            <a:prstGeom prst="straightConnector1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: уступ 28">
              <a:extLst>
                <a:ext uri="{FF2B5EF4-FFF2-40B4-BE49-F238E27FC236}">
                  <a16:creationId xmlns:a16="http://schemas.microsoft.com/office/drawing/2014/main" id="{3BB03369-20B9-69E0-0717-3EB55A08E954}"/>
                </a:ext>
              </a:extLst>
            </p:cNvPr>
            <p:cNvCxnSpPr/>
            <p:nvPr/>
          </p:nvCxnSpPr>
          <p:spPr>
            <a:xfrm>
              <a:off x="3578293" y="3463903"/>
              <a:ext cx="921011" cy="345460"/>
            </a:xfrm>
            <a:prstGeom prst="bentConnector2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15BDCF40-8517-B2AC-BE4F-2B18E82AC728}"/>
                </a:ext>
              </a:extLst>
            </p:cNvPr>
            <p:cNvSpPr/>
            <p:nvPr/>
          </p:nvSpPr>
          <p:spPr>
            <a:xfrm>
              <a:off x="382140" y="3050096"/>
              <a:ext cx="1235122" cy="769554"/>
            </a:xfrm>
            <a:prstGeom prst="roundRect">
              <a:avLst/>
            </a:prstGeom>
            <a:noFill/>
            <a:ln>
              <a:solidFill>
                <a:srgbClr val="25656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Пересчет денежного потока с другим методом финансирования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3FD3B2B6-5906-B13F-DCF0-30BAC4B5DF05}"/>
                </a:ext>
              </a:extLst>
            </p:cNvPr>
            <p:cNvCxnSpPr/>
            <p:nvPr/>
          </p:nvCxnSpPr>
          <p:spPr>
            <a:xfrm>
              <a:off x="2758780" y="2876980"/>
              <a:ext cx="0" cy="184785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4" name="Соединитель: уступ 63">
              <a:extLst>
                <a:ext uri="{FF2B5EF4-FFF2-40B4-BE49-F238E27FC236}">
                  <a16:creationId xmlns:a16="http://schemas.microsoft.com/office/drawing/2014/main" id="{6E9609DA-3165-6ABE-1A08-FA962B00203C}"/>
                </a:ext>
              </a:extLst>
            </p:cNvPr>
            <p:cNvCxnSpPr>
              <a:cxnSpLocks/>
              <a:stCxn id="30" idx="2"/>
              <a:endCxn id="19" idx="2"/>
            </p:cNvCxnSpPr>
            <p:nvPr/>
          </p:nvCxnSpPr>
          <p:spPr>
            <a:xfrm rot="16200000" flipH="1">
              <a:off x="1868883" y="2950467"/>
              <a:ext cx="29019" cy="1767383"/>
            </a:xfrm>
            <a:prstGeom prst="bentConnector3">
              <a:avLst>
                <a:gd name="adj1" fmla="val 839495"/>
              </a:avLst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EB3B7BA2-986A-BEDC-C4AD-51EC0285910D}"/>
                </a:ext>
              </a:extLst>
            </p:cNvPr>
            <p:cNvCxnSpPr>
              <a:stCxn id="19" idx="1"/>
            </p:cNvCxnSpPr>
            <p:nvPr/>
          </p:nvCxnSpPr>
          <p:spPr>
            <a:xfrm flipH="1" flipV="1">
              <a:off x="1617262" y="3463656"/>
              <a:ext cx="361664" cy="118"/>
            </a:xfrm>
            <a:prstGeom prst="straightConnector1">
              <a:avLst/>
            </a:prstGeom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Соединитель: уступ 65">
              <a:extLst>
                <a:ext uri="{FF2B5EF4-FFF2-40B4-BE49-F238E27FC236}">
                  <a16:creationId xmlns:a16="http://schemas.microsoft.com/office/drawing/2014/main" id="{F8894E52-737B-9E80-2D6A-969CBE1207AD}"/>
                </a:ext>
              </a:extLst>
            </p:cNvPr>
            <p:cNvCxnSpPr>
              <a:stCxn id="19" idx="1"/>
              <a:endCxn id="24" idx="3"/>
            </p:cNvCxnSpPr>
            <p:nvPr/>
          </p:nvCxnSpPr>
          <p:spPr>
            <a:xfrm rot="10800000" flipV="1">
              <a:off x="1708618" y="3463773"/>
              <a:ext cx="270309" cy="1063169"/>
            </a:xfrm>
            <a:prstGeom prst="bentConnector3">
              <a:avLst/>
            </a:prstGeom>
            <a:solidFill>
              <a:srgbClr val="256569"/>
            </a:solidFill>
            <a:ln>
              <a:solidFill>
                <a:srgbClr val="2565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E830D2CD-795C-0671-533C-A363BDD0FDFE}"/>
                </a:ext>
              </a:extLst>
            </p:cNvPr>
            <p:cNvSpPr/>
            <p:nvPr/>
          </p:nvSpPr>
          <p:spPr>
            <a:xfrm>
              <a:off x="3878544" y="2465927"/>
              <a:ext cx="1235075" cy="311392"/>
            </a:xfrm>
            <a:prstGeom prst="roundRect">
              <a:avLst/>
            </a:prstGeom>
            <a:noFill/>
            <a:ln>
              <a:solidFill>
                <a:srgbClr val="25656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Меры поддержки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FFB9E420-860A-2D97-C662-59BEC0A94E03}"/>
                </a:ext>
              </a:extLst>
            </p:cNvPr>
            <p:cNvSpPr/>
            <p:nvPr/>
          </p:nvSpPr>
          <p:spPr>
            <a:xfrm>
              <a:off x="369793" y="1708856"/>
              <a:ext cx="1235075" cy="600896"/>
            </a:xfrm>
            <a:prstGeom prst="roundRect">
              <a:avLst/>
            </a:prstGeom>
            <a:noFill/>
            <a:ln>
              <a:solidFill>
                <a:srgbClr val="25656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Распределение рисков по модели ГЧП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540B571-019C-1110-CDBB-DD032BF91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51" y="813589"/>
            <a:ext cx="2948061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CBDE70-2C35-46FB-07F0-290CB1CA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0"/>
            <a:ext cx="11836400" cy="6756400"/>
          </a:xfrm>
        </p:spPr>
        <p:txBody>
          <a:bodyPr>
            <a:noAutofit/>
          </a:bodyPr>
          <a:lstStyle/>
          <a:p>
            <a:pPr marL="1463040" lvl="5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63040" lvl="5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9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63040" lvl="5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5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категория земель;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передаваемые имущественные права, ограничения (обременения) этих прав;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условия финансирования состоявшейся или предполагаемой сделки;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условия продажи (нетипичные для рынка условия, сделка между аффилированными лицами);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маркт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условия рынка (изменения цен за период между датами сделки и оценки, скидки к ценам предложений, иные условия);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физические характеристики объекта, в том числе свойства земельного участка (конфигурация, рельеф, грунт и др.);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экономические характеристики объекта (уровень операционных расходов, если имеются арендаторы - условия аренды, состав арендаторов, иные характеристики);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тэо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технико-экономические характеристики объекта (класс территории, ПЗЗ, технологические присоединения, стадия градостроительного освоения, состояние объектов капитального строительства, соотношение площади земельного участка и площади его застройки, учет экологических требований);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наличие железнодорожных путей необщего пользования либо примыкание к ним;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оуиз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наличие особых условий и видов использования земельных участков. Применяется к земельным участкам, на которых расположены промышленные объекты и производства первого и второго классов опасности. Также применяется к земельным участкам, предназначенным для размещения автозаправочных станций, станций технического обслуживания автомобилей, объектов придорожного сервиса;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движ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наличие движимого имущества, связанного с недвижимостью.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935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AB49E7-644D-1E19-8536-81D183A12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16921"/>
              </p:ext>
            </p:extLst>
          </p:nvPr>
        </p:nvGraphicFramePr>
        <p:xfrm>
          <a:off x="184732" y="74130"/>
          <a:ext cx="11867567" cy="6386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63">
                  <a:extLst>
                    <a:ext uri="{9D8B030D-6E8A-4147-A177-3AD203B41FA5}">
                      <a16:colId xmlns:a16="http://schemas.microsoft.com/office/drawing/2014/main" val="3189383316"/>
                    </a:ext>
                  </a:extLst>
                </a:gridCol>
                <a:gridCol w="1259101">
                  <a:extLst>
                    <a:ext uri="{9D8B030D-6E8A-4147-A177-3AD203B41FA5}">
                      <a16:colId xmlns:a16="http://schemas.microsoft.com/office/drawing/2014/main" val="1234778557"/>
                    </a:ext>
                  </a:extLst>
                </a:gridCol>
                <a:gridCol w="3229047">
                  <a:extLst>
                    <a:ext uri="{9D8B030D-6E8A-4147-A177-3AD203B41FA5}">
                      <a16:colId xmlns:a16="http://schemas.microsoft.com/office/drawing/2014/main" val="3172577824"/>
                    </a:ext>
                  </a:extLst>
                </a:gridCol>
                <a:gridCol w="3229047">
                  <a:extLst>
                    <a:ext uri="{9D8B030D-6E8A-4147-A177-3AD203B41FA5}">
                      <a16:colId xmlns:a16="http://schemas.microsoft.com/office/drawing/2014/main" val="3566464105"/>
                    </a:ext>
                  </a:extLst>
                </a:gridCol>
                <a:gridCol w="718407">
                  <a:extLst>
                    <a:ext uri="{9D8B030D-6E8A-4147-A177-3AD203B41FA5}">
                      <a16:colId xmlns:a16="http://schemas.microsoft.com/office/drawing/2014/main" val="951977601"/>
                    </a:ext>
                  </a:extLst>
                </a:gridCol>
                <a:gridCol w="821756">
                  <a:extLst>
                    <a:ext uri="{9D8B030D-6E8A-4147-A177-3AD203B41FA5}">
                      <a16:colId xmlns:a16="http://schemas.microsoft.com/office/drawing/2014/main" val="944247855"/>
                    </a:ext>
                  </a:extLst>
                </a:gridCol>
                <a:gridCol w="1161423">
                  <a:extLst>
                    <a:ext uri="{9D8B030D-6E8A-4147-A177-3AD203B41FA5}">
                      <a16:colId xmlns:a16="http://schemas.microsoft.com/office/drawing/2014/main" val="3875726642"/>
                    </a:ext>
                  </a:extLst>
                </a:gridCol>
                <a:gridCol w="1161423">
                  <a:extLst>
                    <a:ext uri="{9D8B030D-6E8A-4147-A177-3AD203B41FA5}">
                      <a16:colId xmlns:a16="http://schemas.microsoft.com/office/drawing/2014/main" val="2870472004"/>
                    </a:ext>
                  </a:extLst>
                </a:gridCol>
              </a:tblGrid>
              <a:tr h="496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Территориальная локация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Функциональный сегмент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Число предложений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Базовая удельная стоимость предложения, р. / кв. м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Средневзвешенная </a:t>
                      </a:r>
                      <a:endParaRPr lang="ru-RU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по площади </a:t>
                      </a:r>
                      <a:endParaRPr lang="ru-RU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базовая удельная стоимость предложения, р./кв. м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1681954731"/>
                  </a:ext>
                </a:extLst>
              </a:tr>
              <a:tr h="823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Код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Название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Код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Название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Среднее *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Погрешность в определении среднего, 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27657"/>
                  </a:ext>
                </a:extLst>
              </a:tr>
              <a:tr h="11950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Мурманская область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2 251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934,32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3,55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602,31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1468402306"/>
                  </a:ext>
                </a:extLst>
              </a:tr>
              <a:tr h="11950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г. Мурманск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 по локации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594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1 755,09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3,79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1 624,00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038916017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жилой недвижимости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477,22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12,63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468,56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203232625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коммерческой недвижимости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192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2 502,12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4,48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2627,98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339070192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производственной деятельности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307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1 460,73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3,66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1387,71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2550745834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придорожных сервисов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1 331,88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14,83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1382,55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2008546640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портовых объектов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1 687,09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14,95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1 831,00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722402316"/>
                  </a:ext>
                </a:extLst>
              </a:tr>
              <a:tr h="11950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ЗАТО г. Североморск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 по локации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977,50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14,54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763,82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266244643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коммерческой недвижимости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1 513,64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11,35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1 447,47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269277740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производственной деятельности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691,92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17,05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694,18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1049537552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придорожных сервисов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18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705,24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18,76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609,71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927216832"/>
                  </a:ext>
                </a:extLst>
              </a:tr>
              <a:tr h="11950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г. Полярные Зори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 по локации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82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852,67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17,77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566,42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917398877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коммерческой недвижимости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1 848,14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7,12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1 802,00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768235102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производственной деятельности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671,87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14,37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506,70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958599437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садово-огороднического использования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240,36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16,08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220,63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2125798749"/>
                  </a:ext>
                </a:extLst>
              </a:tr>
              <a:tr h="1195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г. Оленегорск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 по локации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327,31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16,56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298,00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823857196"/>
                  </a:ext>
                </a:extLst>
              </a:tr>
              <a:tr h="275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Земля для производственной деятельности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-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>
                          <a:effectLst/>
                        </a:rPr>
                        <a:t>657,89**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-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00">
                          <a:effectLst/>
                        </a:rPr>
                        <a:t>405,28***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502858695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садово-огороднического использования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327,31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17,15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298,00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3182158719"/>
                  </a:ext>
                </a:extLst>
              </a:tr>
              <a:tr h="11950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г. Мончегорск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 по локации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152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722,81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11,88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743,00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706515915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коммерческой недвижимости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1 432,10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7,0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1 374,14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1284000999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производственной деятельности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776,74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14,89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658,62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4241369055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садово-огороднического использования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317,92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13,81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296,00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2081099584"/>
                  </a:ext>
                </a:extLst>
              </a:tr>
              <a:tr h="119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6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г. Кировск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 по локации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1 672,85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16,11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1 637,88 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177010005"/>
                  </a:ext>
                </a:extLst>
              </a:tr>
              <a:tr h="24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Земля для размещения коммерческой недвижимости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1 672,85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16,11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1 637,88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val="70955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7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2FB45F-E297-AF6C-FB69-7D80CC3A0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15" y="218661"/>
            <a:ext cx="11434418" cy="6559825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=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V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+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+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+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+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</a:p>
          <a:p>
            <a:pPr marL="0" indent="457200" algn="ctr">
              <a:spcBef>
                <a:spcPts val="0"/>
              </a:spcBef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0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(intercept)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величина, представляющая предсказанную стоимость 1 кв.м в локации и сегменте, принятых за базовые (в данной модели это город Мурманск, садово-огороднический), р.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коэффициент при дамми-переменной Ln, который экономически интерпретируется как степень влияния факта нахождения участка в данной локации на величину его удельной стоимости относительно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дамми-переменная принадлежности участка к данной локации, причем определим ее, как L = 0, если участок не находится в данной локации, и L = 1, если участок там располагается;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коэффициент при дамми-переменной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который экономически интерпретируется как степень влияния факта принадлежности участка к определенному функциональному сегменту на величину его удельной стоимости относительно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дамми-переменная принадлежности участка к данному функциональному сегменту, которую определяем аналогично Ln;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коэффициент при количественной переменной-предикторе площади, который экономически интерпретируется как степень влияния площади участка на его удельную стоимость, р./кв.м;</a:t>
            </a:r>
          </a:p>
          <a:p>
            <a:pPr marL="0" marR="0" lvl="0" indent="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площадь участка, кв. м;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ошибка регрессии.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A4900-DA1D-0269-0180-DFCD933C1135}"/>
              </a:ext>
            </a:extLst>
          </p:cNvPr>
          <p:cNvSpPr txBox="1"/>
          <p:nvPr/>
        </p:nvSpPr>
        <p:spPr>
          <a:xfrm rot="251944">
            <a:off x="3042202" y="3275111"/>
            <a:ext cx="6107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25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9F233E-709C-CA74-FDB7-553D51B6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4887"/>
            <a:ext cx="10972800" cy="5896113"/>
          </a:xfrm>
        </p:spPr>
        <p:txBody>
          <a:bodyPr>
            <a:normAutofit lnSpcReduction="10000"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Коэффициент детерминации R2 модели равен 0,664 в 90% доверительном интервале [0.65, 0.68]. Это означает, что факторы локации, сегмента и площади совместно объясняют 67% вариации цен в выборке </a:t>
            </a: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Преимущества данной модели заключаются, во-первых, в возможности учета малозначимого фактора площади участка (он станет значимым только для лотов, площадью в десятки гектаров, например – промышленных и сельскохозяйственных земель и др.). Во-вторых – в большей точности при меньшем числе наблюдений и в возможности менее трудоемкого учета большого числа факторов</a:t>
            </a: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Данная модель, так же, как и мультипликативная, может быть применена, в т.ч., для автоматизации кадастровой оценки, а также использоваться для расчета ставок аренды земельных участков, находящихся в государственной и муниципальной собственности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4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D87062-E07E-EB7E-B180-004C972B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419100"/>
            <a:ext cx="12006470" cy="6170543"/>
          </a:xfrm>
        </p:spPr>
        <p:txBody>
          <a:bodyPr>
            <a:normAutofit/>
          </a:bodyPr>
          <a:lstStyle/>
          <a:p>
            <a:pPr marL="0" indent="6336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метода МО зависит от конкретных характеристик земельного рынка, типа доступных данных и проводимого анализа. В контексте уникальных особенностей земли как товара особенно ценны методы, которые могут обрабатывать многомерные, нелинейные и временные данные, в то же время включающие широкий спектр экзогенных переменных.</a:t>
            </a:r>
          </a:p>
          <a:p>
            <a:pPr marL="0" indent="6336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36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Некоторые модели МО способны в перспективе преодолеть указанные особенности набора данных и, вероятно, смогут показать большую объясняющую и предсказательную силу относительно дискретной и регрессионной моделей. Так, проблему наличия аутлаеров можно потенциально решить использованием робастных статистических методов, применением логарифмической трансформации целевой переменной, применением т.н. ансамблевых моделей (например, Random Forest).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66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D87062-E07E-EB7E-B180-004C972B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558800"/>
            <a:ext cx="12006470" cy="6299200"/>
          </a:xfrm>
        </p:spPr>
        <p:txBody>
          <a:bodyPr>
            <a:normAutofit fontScale="92500" lnSpcReduction="2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построении модели сегментация наблюдений по локациям и назначению сохранена. В силу гетерогенности набора данных и очень разного размера релевантных сегментов, разбиение данных на тренировочную и валидизационную подвыборки стратифицировано – таким образом обеспечено, что в обеих подвыборках представлены все сочетания локаций и назначений участков. В тестовую подвыборку попало 30% наблюдений.</a:t>
            </a: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тестовой подвыборки R2 = 0,619. Данный показатель свидетельствует о предсказательной силе модели, и как она работает на неизвестных прежде данных. Для сравнения с предыдущими моделями по показателю R2, он был рассчитан для тренировочной подвыборки и составил 0,887. Коэффициент корреляции показателя «Удельная стоимость, р./кв.м» и предсказаний удельной стоимости, рассчитанных с помощью модели случайного леса, составил 0,88 (N = 2250). Это показывает, что с точки зрения объясняющей силы и объясненной вариации, модель случайного леса справляется лучше, чем рассмотренные выше дискретная и регрессионная модели. Отрицательным аспектом модели является то, что единой формулы, в отличие от линейной регрессии, у неё нет, так как для каждого из деревьев выбиралась случайная подвыборка и был построен свой алгоритм.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726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A9521-5CE5-9663-8333-DB65BD60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1028700"/>
          </a:xfrm>
        </p:spPr>
        <p:txBody>
          <a:bodyPr>
            <a:noAutofit/>
          </a:bodyPr>
          <a:lstStyle/>
          <a:p>
            <a:pPr indent="450215" algn="ctr"/>
            <a:br>
              <a:rPr lang="ru-RU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Сравнение метрик для данных с выбросами и для отфильтрованных данных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2F4DF0D-B88E-9EE7-7A00-32C2EA42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1" y="1473200"/>
            <a:ext cx="5854699" cy="2075083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F81F9B07-B1F7-35FE-B6DE-A7A6932C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38" y="1473200"/>
            <a:ext cx="5586362" cy="515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04350D-8730-CFC5-9424-F690A564EFDD}"/>
              </a:ext>
            </a:extLst>
          </p:cNvPr>
          <p:cNvSpPr txBox="1"/>
          <p:nvPr/>
        </p:nvSpPr>
        <p:spPr>
          <a:xfrm>
            <a:off x="241301" y="4051300"/>
            <a:ext cx="58546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Снижение метрик точности после удаления выбросов свидетельствует об устойчивости модели к выбросам. В данном случае анализ до ограничения выборки работал точнее, что может говорить о том, что выбросы действительно содержат полезную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86673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02A4A-2082-999A-0D2B-BF5225FD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516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Сравнение метрик для трех моделей оценки стоимости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1C35F08-3D5B-D9B2-6472-0C2E12F6E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92164"/>
              </p:ext>
            </p:extLst>
          </p:nvPr>
        </p:nvGraphicFramePr>
        <p:xfrm>
          <a:off x="711200" y="1320800"/>
          <a:ext cx="10782300" cy="2108200"/>
        </p:xfrm>
        <a:graphic>
          <a:graphicData uri="http://schemas.openxmlformats.org/drawingml/2006/table">
            <a:tbl>
              <a:tblPr firstRow="1" firstCol="1" bandRow="1"/>
              <a:tblGrid>
                <a:gridCol w="2695247">
                  <a:extLst>
                    <a:ext uri="{9D8B030D-6E8A-4147-A177-3AD203B41FA5}">
                      <a16:colId xmlns:a16="http://schemas.microsoft.com/office/drawing/2014/main" val="1449013615"/>
                    </a:ext>
                  </a:extLst>
                </a:gridCol>
                <a:gridCol w="2695247">
                  <a:extLst>
                    <a:ext uri="{9D8B030D-6E8A-4147-A177-3AD203B41FA5}">
                      <a16:colId xmlns:a16="http://schemas.microsoft.com/office/drawing/2014/main" val="1883115833"/>
                    </a:ext>
                  </a:extLst>
                </a:gridCol>
                <a:gridCol w="2695247">
                  <a:extLst>
                    <a:ext uri="{9D8B030D-6E8A-4147-A177-3AD203B41FA5}">
                      <a16:colId xmlns:a16="http://schemas.microsoft.com/office/drawing/2014/main" val="1987427894"/>
                    </a:ext>
                  </a:extLst>
                </a:gridCol>
                <a:gridCol w="2696559">
                  <a:extLst>
                    <a:ext uri="{9D8B030D-6E8A-4147-A177-3AD203B41FA5}">
                      <a16:colId xmlns:a16="http://schemas.microsoft.com/office/drawing/2014/main" val="273144501"/>
                    </a:ext>
                  </a:extLst>
                </a:gridCol>
              </a:tblGrid>
              <a:tr h="70828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Метрика</a:t>
                      </a:r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Регрессионная модель</a:t>
                      </a:r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ДППМ</a:t>
                      </a:r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Случайный лес</a:t>
                      </a:r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581165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R²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664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676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690</a:t>
                      </a:r>
                      <a:r>
                        <a:rPr lang="ru-RU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722757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MAE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320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312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293</a:t>
                      </a:r>
                      <a:r>
                        <a:rPr lang="ru-RU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738</a:t>
                      </a:r>
                      <a:r>
                        <a:rPr lang="ru-RU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502187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RMSE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465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459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440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993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735392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MSE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502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211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526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194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ru-RU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672417"/>
                  </a:ext>
                </a:extLst>
              </a:tr>
            </a:tbl>
          </a:graphicData>
        </a:graphic>
      </p:graphicFrame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70079DE5-F8AA-D542-9509-EA65FB9B0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844297"/>
              </p:ext>
            </p:extLst>
          </p:nvPr>
        </p:nvGraphicFramePr>
        <p:xfrm>
          <a:off x="711200" y="3683000"/>
          <a:ext cx="3606800" cy="247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940FD11-23B5-A84A-B859-02A2757AB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705707"/>
              </p:ext>
            </p:extLst>
          </p:nvPr>
        </p:nvGraphicFramePr>
        <p:xfrm>
          <a:off x="4318000" y="3683000"/>
          <a:ext cx="395732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207BC2B4-9224-1044-9996-36CA50306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985673"/>
              </p:ext>
            </p:extLst>
          </p:nvPr>
        </p:nvGraphicFramePr>
        <p:xfrm>
          <a:off x="8275320" y="3683000"/>
          <a:ext cx="3307080" cy="247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942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2866D79-0DC9-F241-8AD5-914CEE09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458"/>
            <a:ext cx="11716963" cy="50346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ТРИ ЭТАПА КОМПЛЕКСНОГО АЛГОРИТМА ПОСТРОЕНИЯ МОДЕЛИ МО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C3744F-92A3-DA44-8C34-D5B292630E38}"/>
              </a:ext>
            </a:extLst>
          </p:cNvPr>
          <p:cNvSpPr/>
          <p:nvPr/>
        </p:nvSpPr>
        <p:spPr>
          <a:xfrm>
            <a:off x="238539" y="1178266"/>
            <a:ext cx="11919595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ДППМ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межкатегориальных мультипликаторов, - это фактически предварительная оптимизация выборки и разметка данных для моделей МО с учителем – т.е. этап построения модели МО выполняется вручную в любой среде от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логистическая регрессия на основе интерсепта и фиктивных переменных, - это фактически предварительная настройка и калибровка для модели МО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предварительная оценка с более высокой чувствительностью, чем в ДППМ, структуры и степени значимости факторов формирования стоимости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целевой модели МО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повысить точность оценки благодаря последовательному учету результатов двух первых этапов (моделей) комплексного алгоритма.</a:t>
            </a:r>
          </a:p>
        </p:txBody>
      </p:sp>
    </p:spTree>
    <p:extLst>
      <p:ext uri="{BB962C8B-B14F-4D97-AF65-F5344CB8AC3E}">
        <p14:creationId xmlns:p14="http://schemas.microsoft.com/office/powerpoint/2010/main" val="101956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38022F-7D75-BF9B-1D05-CA0DA832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7900"/>
            <a:ext cx="10972800" cy="5346700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6000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900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A26175-6AD2-484C-9792-591B301E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574122"/>
            <a:ext cx="10563119" cy="489365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>Развитие методов оценки стоимости бизнеса в условиях санкционных экономических изменений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7DAE797-9715-374A-B7FA-6E16CC6C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32" y="1205918"/>
            <a:ext cx="11358468" cy="1688007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b="1" dirty="0">
                <a:solidFill>
                  <a:schemeClr val="tx1"/>
                </a:solidFill>
              </a:rPr>
              <a:t>Разработан метод расчета стоимости российских публичных компаний по данным фондового рынка</a:t>
            </a:r>
            <a:r>
              <a:rPr lang="ru-RU" sz="1900" dirty="0">
                <a:solidFill>
                  <a:schemeClr val="tx1"/>
                </a:solidFill>
              </a:rPr>
              <a:t> на основе статистической модели учета влияния на стоимость значимых финансовых и нефинансовых показателей (рентабельность активов; текущая доходность; средняя за пять лет операционная прибыль; дивидендный рейтинг; факт наличия компании в санкционном списке SSI и SDN; рост стоимости акций; финансовый рост по шкале от 0 до 5, рассчитываемый по темпам роста выручки, прибыли и собственного капитала; эффективность по шкале от 0 до 5, определяемая с учетом ROE, ROS и ROIC), которая построена с применением инструментария машинного обучения. Метод позволяет прогнозировать степень влияния санкционных ограничений на потенциальное изменение стоимости бизнеса.</a:t>
            </a:r>
            <a:endParaRPr lang="ru-RU" sz="16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E6B2F-3F2C-3C47-BB5A-13A5080C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A92FA-E112-4B62-87F2-3AB7643992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599920" y="2924071"/>
          <a:ext cx="8800124" cy="346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36488" y="6448474"/>
            <a:ext cx="3086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Рисунок 4. Этапы применения метода</a:t>
            </a:r>
          </a:p>
        </p:txBody>
      </p:sp>
    </p:spTree>
    <p:extLst>
      <p:ext uri="{BB962C8B-B14F-4D97-AF65-F5344CB8AC3E}">
        <p14:creationId xmlns:p14="http://schemas.microsoft.com/office/powerpoint/2010/main" val="386835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FA26-966D-0935-5FA2-139FD84C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:a16="http://schemas.microsoft.com/office/drawing/2014/main" id="{87F53C6B-9AC3-EE2A-D919-331A1D86310F}"/>
              </a:ext>
            </a:extLst>
          </p:cNvPr>
          <p:cNvSpPr/>
          <p:nvPr/>
        </p:nvSpPr>
        <p:spPr>
          <a:xfrm>
            <a:off x="139148" y="63567"/>
            <a:ext cx="8816593" cy="69410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инструментария оценки стоимости бизнеса с учетом качества корпоративного управления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2FE611-175E-CEA7-DC56-C196E988E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678370" y="35036"/>
            <a:ext cx="2845018" cy="1008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7F7F3-8E10-E19C-B0AD-9FC098DF4025}"/>
              </a:ext>
            </a:extLst>
          </p:cNvPr>
          <p:cNvSpPr txBox="1"/>
          <p:nvPr/>
        </p:nvSpPr>
        <p:spPr>
          <a:xfrm>
            <a:off x="248479" y="783857"/>
            <a:ext cx="11718234" cy="56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Для создания модели использован алгоритм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CART (Classification and Regression Trees).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Метрики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качества на тестовой выборке: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4DB8187-E293-BECA-6348-96B60B454A0B}"/>
              </a:ext>
            </a:extLst>
          </p:cNvPr>
          <p:cNvGraphicFramePr>
            <a:graphicFrameLocks noGrp="1"/>
          </p:cNvGraphicFramePr>
          <p:nvPr/>
        </p:nvGraphicFramePr>
        <p:xfrm>
          <a:off x="1953475" y="1349718"/>
          <a:ext cx="7002266" cy="17266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68925">
                  <a:extLst>
                    <a:ext uri="{9D8B030D-6E8A-4147-A177-3AD203B41FA5}">
                      <a16:colId xmlns:a16="http://schemas.microsoft.com/office/drawing/2014/main" val="2738910860"/>
                    </a:ext>
                  </a:extLst>
                </a:gridCol>
                <a:gridCol w="1112828">
                  <a:extLst>
                    <a:ext uri="{9D8B030D-6E8A-4147-A177-3AD203B41FA5}">
                      <a16:colId xmlns:a16="http://schemas.microsoft.com/office/drawing/2014/main" val="3258954227"/>
                    </a:ext>
                  </a:extLst>
                </a:gridCol>
                <a:gridCol w="2720513">
                  <a:extLst>
                    <a:ext uri="{9D8B030D-6E8A-4147-A177-3AD203B41FA5}">
                      <a16:colId xmlns:a16="http://schemas.microsoft.com/office/drawing/2014/main" val="333110654"/>
                    </a:ext>
                  </a:extLst>
                </a:gridCol>
              </a:tblGrid>
              <a:tr h="3226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Наименование метрики 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Значение метрики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Интерпретация 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13424"/>
                  </a:ext>
                </a:extLst>
              </a:tr>
              <a:tr h="337639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Коэффициент детерминации (R2)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означает способность модели объяснять 60% вариации целевой переменной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312537"/>
                  </a:ext>
                </a:extLst>
              </a:tr>
              <a:tr h="510278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абсолютная ошибка (Mean Absolute Error - MAE)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среднем (в абсолютном выражении), предсказания модели отличаются от истинных значений на 1.10 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733963"/>
                  </a:ext>
                </a:extLst>
              </a:tr>
              <a:tr h="510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абсолютная процентная ошибка (Mean Absolute Percentage Error - MAPE)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 на высокую точность предсказаний модели в процентном выражении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16374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50B596-1370-16E3-CF53-6FA826F7F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34" y="3030579"/>
            <a:ext cx="6298133" cy="3139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4D3B4-1C64-0E49-59A0-0C2AD2AF2CC9}"/>
              </a:ext>
            </a:extLst>
          </p:cNvPr>
          <p:cNvSpPr txBox="1"/>
          <p:nvPr/>
        </p:nvSpPr>
        <p:spPr>
          <a:xfrm>
            <a:off x="139148" y="6210205"/>
            <a:ext cx="11569148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Фактические и прогнозные значения рыночной стоимости российских публичных компаний на тестовом наборе данных (147 компаний) </a:t>
            </a:r>
          </a:p>
        </p:txBody>
      </p:sp>
    </p:spTree>
    <p:extLst>
      <p:ext uri="{BB962C8B-B14F-4D97-AF65-F5344CB8AC3E}">
        <p14:creationId xmlns:p14="http://schemas.microsoft.com/office/powerpoint/2010/main" val="224222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975887" y="28057"/>
            <a:ext cx="10240225" cy="6033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методического подхода к </a:t>
            </a:r>
            <a:r>
              <a:rPr lang="ru-RU" sz="20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финансовых рисков участников проектов государственно-частного партнерства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A92FA-E112-4B62-87F2-3AB7643992BC}" type="slidenum"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319E9-B272-6BCD-A671-44C20236E973}"/>
              </a:ext>
            </a:extLst>
          </p:cNvPr>
          <p:cNvSpPr txBox="1"/>
          <p:nvPr/>
        </p:nvSpPr>
        <p:spPr>
          <a:xfrm>
            <a:off x="336060" y="665146"/>
            <a:ext cx="622730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Количественные характеристики набора данных для обучения модели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F2014BB-16ED-EBFD-EB3C-3F3E155FA604}"/>
              </a:ext>
            </a:extLst>
          </p:cNvPr>
          <p:cNvGraphicFramePr>
            <a:graphicFrameLocks noGrp="1"/>
          </p:cNvGraphicFramePr>
          <p:nvPr/>
        </p:nvGraphicFramePr>
        <p:xfrm>
          <a:off x="336060" y="1557727"/>
          <a:ext cx="6346093" cy="45491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7785">
                  <a:extLst>
                    <a:ext uri="{9D8B030D-6E8A-4147-A177-3AD203B41FA5}">
                      <a16:colId xmlns:a16="http://schemas.microsoft.com/office/drawing/2014/main" val="3969974138"/>
                    </a:ext>
                  </a:extLst>
                </a:gridCol>
                <a:gridCol w="961292">
                  <a:extLst>
                    <a:ext uri="{9D8B030D-6E8A-4147-A177-3AD203B41FA5}">
                      <a16:colId xmlns:a16="http://schemas.microsoft.com/office/drawing/2014/main" val="3367893556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248941246"/>
                    </a:ext>
                  </a:extLst>
                </a:gridCol>
                <a:gridCol w="1382732">
                  <a:extLst>
                    <a:ext uri="{9D8B030D-6E8A-4147-A177-3AD203B41FA5}">
                      <a16:colId xmlns:a16="http://schemas.microsoft.com/office/drawing/2014/main" val="3220385246"/>
                    </a:ext>
                  </a:extLst>
                </a:gridCol>
                <a:gridCol w="1258868">
                  <a:extLst>
                    <a:ext uri="{9D8B030D-6E8A-4147-A177-3AD203B41FA5}">
                      <a16:colId xmlns:a16="http://schemas.microsoft.com/office/drawing/2014/main" val="358788689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значений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пропущенных значений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пропущенных значений, доли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переменной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36225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банкротства или неисполнения проекта ГЧП участниками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52305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сообщений о банкротстве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4618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Сгруппированная численность персонала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Категориальная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0417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в ФНС свыше 1000 руб.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94207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Кредитный риск БИР-аналитик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09084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ИФР-СПАРК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0,148858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31569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благонадежности БИР-аналитик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687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Аннотация ОКВЭД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Категориальная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7957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предприятия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Категориальная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8204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ИДО СПАРК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(Дискретная)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30376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капитал / Оборотные активы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(непрерывная)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15607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Категориальная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67521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FFECF95-3454-F423-9AFF-E1D3E7CEDC17}"/>
              </a:ext>
            </a:extLst>
          </p:cNvPr>
          <p:cNvGraphicFramePr>
            <a:graphicFrameLocks noGrp="1"/>
          </p:cNvGraphicFramePr>
          <p:nvPr/>
        </p:nvGraphicFramePr>
        <p:xfrm>
          <a:off x="7111998" y="1557727"/>
          <a:ext cx="4743940" cy="618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612">
                  <a:extLst>
                    <a:ext uri="{9D8B030D-6E8A-4147-A177-3AD203B41FA5}">
                      <a16:colId xmlns:a16="http://schemas.microsoft.com/office/drawing/2014/main" val="810235768"/>
                    </a:ext>
                  </a:extLst>
                </a:gridCol>
                <a:gridCol w="1669164">
                  <a:extLst>
                    <a:ext uri="{9D8B030D-6E8A-4147-A177-3AD203B41FA5}">
                      <a16:colId xmlns:a16="http://schemas.microsoft.com/office/drawing/2014/main" val="3492709133"/>
                    </a:ext>
                  </a:extLst>
                </a:gridCol>
                <a:gridCol w="1669164">
                  <a:extLst>
                    <a:ext uri="{9D8B030D-6E8A-4147-A177-3AD203B41FA5}">
                      <a16:colId xmlns:a16="http://schemas.microsoft.com/office/drawing/2014/main" val="2727184798"/>
                    </a:ext>
                  </a:extLst>
                </a:gridCol>
              </a:tblGrid>
              <a:tr h="299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штук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в процентах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168144"/>
                  </a:ext>
                </a:extLst>
              </a:tr>
              <a:tr h="156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83,15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228264"/>
                  </a:ext>
                </a:extLst>
              </a:tr>
              <a:tr h="156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9974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87FFAED-09E5-3E46-58BE-C99DE44A399D}"/>
              </a:ext>
            </a:extLst>
          </p:cNvPr>
          <p:cNvSpPr txBox="1"/>
          <p:nvPr/>
        </p:nvSpPr>
        <p:spPr>
          <a:xfrm>
            <a:off x="7111998" y="646753"/>
            <a:ext cx="474394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количества фактов банкротства или неисполнения проекта ГЧП участниками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86208-10C1-C014-C28B-C0DAF22FCD9C}"/>
              </a:ext>
            </a:extLst>
          </p:cNvPr>
          <p:cNvSpPr txBox="1"/>
          <p:nvPr/>
        </p:nvSpPr>
        <p:spPr>
          <a:xfrm>
            <a:off x="7111998" y="2643916"/>
            <a:ext cx="4743940" cy="350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 модели. С использованием машинного обучения протестированы несколько моделей: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дерево решений для классификации;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случайного леса для классификации;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логистическая регрессия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оценки качества полученных моделей использовались метрики: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recision (точность),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ecall (полнота), f1_score (гармоническое среднее между точностью и полнотой)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ROC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AUC ((Receiver Operating Characteristic) – рабочая характеристика приемника и AUC (area under curve) – площадь под кривой ROC)</a:t>
            </a:r>
          </a:p>
        </p:txBody>
      </p:sp>
    </p:spTree>
    <p:extLst>
      <p:ext uri="{BB962C8B-B14F-4D97-AF65-F5344CB8AC3E}">
        <p14:creationId xmlns:p14="http://schemas.microsoft.com/office/powerpoint/2010/main" val="239293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E5533-8942-F8E1-4D3E-64A72D165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33E5162-7293-5797-ED7A-B7E6DD38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37" y="268848"/>
            <a:ext cx="11447295" cy="4567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dirty="0"/>
              <a:t>Развитие инструментария поведенческих финансов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D1A41-29FA-AF8C-0875-9EBEDD858DA2}"/>
              </a:ext>
            </a:extLst>
          </p:cNvPr>
          <p:cNvSpPr txBox="1"/>
          <p:nvPr/>
        </p:nvSpPr>
        <p:spPr>
          <a:xfrm>
            <a:off x="139148" y="871114"/>
            <a:ext cx="5989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</a:rPr>
              <a:t>После проведения на основе технологий машинного обучения </a:t>
            </a:r>
            <a:r>
              <a:rPr kumimoji="0" lang="ru-RU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</a:rPr>
              <a:t>графического анализа массива данных с фондового рынка Гонконга</a:t>
            </a:r>
            <a:r>
              <a:rPr kumimoji="0" lang="ru-RU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</a:rPr>
              <a:t>, расчета и выведения отклонений поведенческой беты от расчетной для каждого действующего инструмента поведенческих финансов, построен диапазон отклонений в соответствии с действующим инструментом.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078A1DA0-8B84-193A-6CAD-6CD418DBC36F}"/>
              </a:ext>
            </a:extLst>
          </p:cNvPr>
          <p:cNvGraphicFramePr>
            <a:graphicFrameLocks noGrp="1"/>
          </p:cNvGraphicFramePr>
          <p:nvPr/>
        </p:nvGraphicFramePr>
        <p:xfrm>
          <a:off x="238541" y="3170582"/>
          <a:ext cx="5725947" cy="3665653"/>
        </p:xfrm>
        <a:graphic>
          <a:graphicData uri="http://schemas.openxmlformats.org/drawingml/2006/table">
            <a:tbl>
              <a:tblPr firstRow="1" firstCol="1" bandRow="1"/>
              <a:tblGrid>
                <a:gridCol w="2064217">
                  <a:extLst>
                    <a:ext uri="{9D8B030D-6E8A-4147-A177-3AD203B41FA5}">
                      <a16:colId xmlns:a16="http://schemas.microsoft.com/office/drawing/2014/main" val="3255824577"/>
                    </a:ext>
                  </a:extLst>
                </a:gridCol>
                <a:gridCol w="3661730">
                  <a:extLst>
                    <a:ext uri="{9D8B030D-6E8A-4147-A177-3AD203B41FA5}">
                      <a16:colId xmlns:a16="http://schemas.microsoft.com/office/drawing/2014/main" val="1812471146"/>
                    </a:ext>
                  </a:extLst>
                </a:gridCol>
              </a:tblGrid>
              <a:tr h="1013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Инструмент поведенческих финансов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Поправка к коэффициенту бета, использованному для расчета рыночной стоимости для получения поведенческого коэффициента бета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750030"/>
                  </a:ext>
                </a:extLst>
              </a:tr>
              <a:tr h="559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Эвристика избыточной реакции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826215"/>
                  </a:ext>
                </a:extLst>
              </a:tr>
              <a:tr h="368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Эвристика доступности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0,0056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586096"/>
                  </a:ext>
                </a:extLst>
              </a:tr>
              <a:tr h="368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Фрейминг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137227"/>
                  </a:ext>
                </a:extLst>
              </a:tr>
              <a:tr h="368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Когнитивный диссонанс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403963"/>
                  </a:ext>
                </a:extLst>
              </a:tr>
              <a:tr h="611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Эвристика недостаточной реакции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0,1321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2331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853523C-1845-136B-D6D3-83D93B707342}"/>
              </a:ext>
            </a:extLst>
          </p:cNvPr>
          <p:cNvSpPr txBox="1"/>
          <p:nvPr/>
        </p:nvSpPr>
        <p:spPr>
          <a:xfrm>
            <a:off x="6096000" y="871114"/>
            <a:ext cx="61400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Технология машинного обучения реализована также при расчете показателей, отражающих тональность новостного текста. Результаты оценки эмоций сверяются с применяемой в работе шкалой, связанной с использованной в работе обучающей выборкой.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 использованием методики векторизации текста TF-IDF (Term Frequency-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Inverse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Document Frequency) и машинного обучения с учителем разработана модель логистической регрессии (Logistic Regression) для идентификации тональности финансовых сообщений.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83D36-7C3B-77A3-6D2A-7EB5A3DB9517}"/>
              </a:ext>
            </a:extLst>
          </p:cNvPr>
          <p:cNvSpPr txBox="1"/>
          <p:nvPr/>
        </p:nvSpPr>
        <p:spPr>
          <a:xfrm flipH="1">
            <a:off x="6128484" y="3678563"/>
            <a:ext cx="59893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После предобработки и подготовки данных выполнено деление обучающей выборки на признаки и целевую переменную, набор данных разделен на тренировочную (1996 объектов) и тестовую выборку (500 объектов).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Обучено три модели с использованием RandomizedSearchCV (для подбора оптимальных гиперпараметров): модели логистической регрессии, Случайного леса (RandomForestClassifier) и экстра-Дерева (ExtraTreesClassifier). При кросс-валидации лучший результат продемонстрировала логистическая регрессия.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Проверка модели на тестовой выборке отразило значение F1- меры (среднегармоническое значение между точностью и полнотой) в размере 0,63, среднее значение ROC/AUC (Receiver Operating Characteristic – рабочая характеристика приемника, Area Under the Curve – площадь под кривой) по всем классам составило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0,81.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6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9BF7BF-DC2B-4F3D-885D-1FA545D3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3" y="860442"/>
            <a:ext cx="11489635" cy="6106888"/>
          </a:xfrm>
        </p:spPr>
        <p:txBody>
          <a:bodyPr>
            <a:noAutofit/>
          </a:bodyPr>
          <a:lstStyle/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земельных участков промышленного назначения как объектов стоимостной оценки активов:</a:t>
            </a:r>
          </a:p>
          <a:p>
            <a:pPr marL="365760" lvl="1" indent="45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многофункциональность, </a:t>
            </a:r>
          </a:p>
          <a:p>
            <a:pPr marL="365760" lvl="1" indent="45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многоформатность, </a:t>
            </a:r>
          </a:p>
          <a:p>
            <a:pPr marL="365760" lvl="1" indent="45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стоимостного учета публичных ограничений и обременений, </a:t>
            </a:r>
          </a:p>
          <a:p>
            <a:pPr marL="365760" lvl="1" indent="45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многоконтурность,  </a:t>
            </a:r>
          </a:p>
          <a:p>
            <a:pPr marL="365760" lvl="1" indent="45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 градостроительного развития на разных этапах жизненного цикла </a:t>
            </a:r>
          </a:p>
          <a:p>
            <a:pPr marL="36576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т.н. узким рынкам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9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E78EEB-F6C9-1BA0-13F0-3D9ABFB5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3122"/>
            <a:ext cx="10972800" cy="5198164"/>
          </a:xfrm>
        </p:spPr>
        <p:txBody>
          <a:bodyPr>
            <a:norm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Многоконтурность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Федеральный закон № 221 от 24 июля 2007 года "О кадастровой деятельности" отменил предоставление цельного землепользования и ввел новый термин "многоконтурный земельный участок", который относится к единому объекту недвижимости, а его граница образована несколькими замкнутыми силуэтами. Важно отметить, что эти отдельные силуэты, составляющие границу, не являются самостоятельными земельными участками или их частями, т.е. кадастровый номер одинаков для всех участков, входящих в состав кадастровой карты …</a:t>
            </a:r>
          </a:p>
          <a:p>
            <a:pPr marL="0" marR="0" lvl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7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9BF7BF-DC2B-4F3D-885D-1FA545D30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3" y="695739"/>
            <a:ext cx="11489635" cy="6629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межкатегориального анализа в стоимостной оценке земельных участков производственного назначения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необходимости учитывать в любых методических подходах статистический массив не только аналогов в сегменте промышленных земель, но и всех сделок и предложений по продаже земельных участков во всех сегментах локального или регионального земельного рынка. Принцип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основывается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известном следствии сравнительного подхода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заключающимся в том, что при оценке стоимости объекта в определенной заданной категории аналогов использование анализа цен из связанных категорий может значительно улучшить фундаментальное понимание и точность оценки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следствие согласуется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 другими экономическими теориями и концепциями, которые подчеркивают взаимосвязанность рынков и влияние товаров-заменителей и дополнительных товаров на динамику цен: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«эффект замещения» и перекрестная эластичность спроса; комплементарные (взаимодополняющие) объекты (товары); теория портфолио; теория сегментации рынка;  гедонистическая модель формирования стоимости.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24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B839B83-B1A1-4E78-9EC4-4D436385A01C}" vid="{32E3F8F6-F53D-4B69-A521-93BC801BEB65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3874</Words>
  <Application>Microsoft Office PowerPoint</Application>
  <PresentationFormat>Широкоэкранный</PresentationFormat>
  <Paragraphs>548</Paragraphs>
  <Slides>29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Book Antiqua</vt:lpstr>
      <vt:lpstr>Calibri</vt:lpstr>
      <vt:lpstr>Calibri Light</vt:lpstr>
      <vt:lpstr>Century Gothic</vt:lpstr>
      <vt:lpstr>Constantia</vt:lpstr>
      <vt:lpstr>Symbol</vt:lpstr>
      <vt:lpstr>Times New Roman</vt:lpstr>
      <vt:lpstr>Wingdings</vt:lpstr>
      <vt:lpstr>Wingdings 2</vt:lpstr>
      <vt:lpstr>Тема1</vt:lpstr>
      <vt:lpstr>Office Theme</vt:lpstr>
      <vt:lpstr>1_Тема Office</vt:lpstr>
      <vt:lpstr>2_Тема Office</vt:lpstr>
      <vt:lpstr>МЕТОДИЧЕСКИЙ ПОДХОД К ОЦЕНКЕ ЗЕМЕЛЬНЫХ УЧАСТКОВ ПРОИЗВОДСТВЕННОГО НАЗНАЧЕНИЯ  НА ОСНОВЕ ТЕХНОЛОГИЙ МАШИННОГО ОБУЧЕНИЯ</vt:lpstr>
      <vt:lpstr>Презентация PowerPoint</vt:lpstr>
      <vt:lpstr>Развитие методов оценки стоимости бизнеса в условиях санкционных экономических изменений</vt:lpstr>
      <vt:lpstr>Презентация PowerPoint</vt:lpstr>
      <vt:lpstr>Развитие методического подхода к оценке финансовых рисков участников проектов государственно-частного партнерства </vt:lpstr>
      <vt:lpstr>Развитие инструментария поведенческих финансов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критерии качества модели</vt:lpstr>
      <vt:lpstr>Презентация PowerPoint</vt:lpstr>
      <vt:lpstr>Концепция оценки: факторы формирования стоимости делятся на три смысловые группы</vt:lpstr>
      <vt:lpstr>Концепция оценки: понятие базовой удельной стоимости</vt:lpstr>
      <vt:lpstr>В случае отсутствия наблюдений в отдельных кластерах уровня «локация-функция» для определения базовой удельной стоимости (без учета фактора площади) предлагается применение интерполяционного прогнозирования путем коэффициентов пропорционального пересчета через те функциональные кластеры, значения по которым в данной локации представлены.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Сравнение метрик для данных с выбросами и для отфильтрованных данных</vt:lpstr>
      <vt:lpstr>Сравнение метрик для трех моделей оценки стоимости</vt:lpstr>
      <vt:lpstr>ТРИ ЭТАПА КОМПЛЕКСНОГО АЛГОРИТМА ПОСТРОЕНИЯ МОДЕЛИ МО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Инвестиционное проектирование</dc:title>
  <dc:creator>79261</dc:creator>
  <cp:lastModifiedBy>Сергей Стерник</cp:lastModifiedBy>
  <cp:revision>55</cp:revision>
  <dcterms:created xsi:type="dcterms:W3CDTF">2024-02-01T12:43:38Z</dcterms:created>
  <dcterms:modified xsi:type="dcterms:W3CDTF">2025-06-09T21:12:25Z</dcterms:modified>
</cp:coreProperties>
</file>