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6" r:id="rId3"/>
    <p:sldId id="267" r:id="rId4"/>
    <p:sldId id="273" r:id="rId5"/>
    <p:sldId id="258" r:id="rId6"/>
    <p:sldId id="259" r:id="rId7"/>
    <p:sldId id="271" r:id="rId8"/>
    <p:sldId id="260" r:id="rId9"/>
    <p:sldId id="268" r:id="rId10"/>
    <p:sldId id="272" r:id="rId11"/>
    <p:sldId id="262" r:id="rId12"/>
    <p:sldId id="264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1\Downloads\Telegram%20Desktop\&#1055;&#1088;&#1080;&#1084;&#1077;&#1088;_&#1076;&#1080;&#1072;&#1075;&#1088;&#1072;&#1084;&#1084;_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1\Downloads\Telegram%20Desktop\&#1055;&#1088;&#1080;&#1084;&#1077;&#1088;_&#1076;&#1080;&#1072;&#1075;&#1088;&#1072;&#1084;&#1084;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200"/>
              <a:t>Удельная арендная ставка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Среднее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Лист4!$R$12:$R$23</c:f>
              <c:numCache>
                <c:formatCode>mm/yyyy</c:formatCode>
                <c:ptCount val="12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</c:numCache>
            </c:numRef>
          </c:cat>
          <c:val>
            <c:numRef>
              <c:f>Лист4!$T$12:$T$23</c:f>
              <c:numCache>
                <c:formatCode>#,##0</c:formatCode>
                <c:ptCount val="12"/>
                <c:pt idx="0">
                  <c:v>792.33333333333337</c:v>
                </c:pt>
                <c:pt idx="1">
                  <c:v>797.33333333333337</c:v>
                </c:pt>
                <c:pt idx="2">
                  <c:v>824.33333333333337</c:v>
                </c:pt>
                <c:pt idx="3">
                  <c:v>814.33333333333337</c:v>
                </c:pt>
                <c:pt idx="4">
                  <c:v>830</c:v>
                </c:pt>
                <c:pt idx="5">
                  <c:v>824.33333333333337</c:v>
                </c:pt>
                <c:pt idx="6">
                  <c:v>839</c:v>
                </c:pt>
                <c:pt idx="7">
                  <c:v>851</c:v>
                </c:pt>
                <c:pt idx="8">
                  <c:v>862.66666666666663</c:v>
                </c:pt>
                <c:pt idx="9">
                  <c:v>884.33333333333337</c:v>
                </c:pt>
                <c:pt idx="10">
                  <c:v>880</c:v>
                </c:pt>
                <c:pt idx="11">
                  <c:v>856.66666666666663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DC-4AEE-8C14-444550A8E5F9}"/>
            </c:ext>
          </c:extLst>
        </c:ser>
        <c:ser>
          <c:idx val="1"/>
          <c:order val="1"/>
          <c:tx>
            <c:v>Медиана</c:v>
          </c:tx>
          <c:spPr>
            <a:ln w="19050" cap="rnd">
              <a:solidFill>
                <a:srgbClr val="959BE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59BE3"/>
              </a:solidFill>
              <a:ln w="9525">
                <a:solidFill>
                  <a:srgbClr val="959BE3"/>
                </a:solidFill>
              </a:ln>
              <a:effectLst/>
            </c:spPr>
          </c:marker>
          <c:cat>
            <c:numRef>
              <c:f>Лист4!$R$12:$R$23</c:f>
              <c:numCache>
                <c:formatCode>mm/yyyy</c:formatCode>
                <c:ptCount val="12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</c:numCache>
            </c:numRef>
          </c:cat>
          <c:val>
            <c:numRef>
              <c:f>Лист4!$AB$12:$AB$23</c:f>
              <c:numCache>
                <c:formatCode>#,##0</c:formatCode>
                <c:ptCount val="12"/>
                <c:pt idx="0">
                  <c:v>766.66666666666663</c:v>
                </c:pt>
                <c:pt idx="1">
                  <c:v>766.66666666666663</c:v>
                </c:pt>
                <c:pt idx="2">
                  <c:v>833.33333333333337</c:v>
                </c:pt>
                <c:pt idx="3">
                  <c:v>816.66666666666663</c:v>
                </c:pt>
                <c:pt idx="4">
                  <c:v>850</c:v>
                </c:pt>
                <c:pt idx="5">
                  <c:v>820.33333333333337</c:v>
                </c:pt>
                <c:pt idx="6">
                  <c:v>837</c:v>
                </c:pt>
                <c:pt idx="7">
                  <c:v>870.33333333333337</c:v>
                </c:pt>
                <c:pt idx="8">
                  <c:v>900</c:v>
                </c:pt>
                <c:pt idx="9">
                  <c:v>966.66666666666663</c:v>
                </c:pt>
                <c:pt idx="10">
                  <c:v>966.66666666666663</c:v>
                </c:pt>
                <c:pt idx="11">
                  <c:v>933.33333333333337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DC-4AEE-8C14-444550A8E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92671"/>
        <c:axId val="1352490591"/>
      </c:lineChart>
      <c:dateAx>
        <c:axId val="135249267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yy" sourceLinked="0"/>
        <c:majorTickMark val="none"/>
        <c:minorTickMark val="cross"/>
        <c:tickLblPos val="nextTo"/>
        <c:spPr>
          <a:noFill/>
          <a:ln w="9525" cap="flat" cmpd="sng" algn="ctr">
            <a:solidFill>
              <a:srgbClr val="959BE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52490591"/>
        <c:crosses val="autoZero"/>
        <c:auto val="0"/>
        <c:lblOffset val="100"/>
        <c:baseTimeUnit val="months"/>
      </c:dateAx>
      <c:valAx>
        <c:axId val="1352490591"/>
        <c:scaling>
          <c:orientation val="minMax"/>
          <c:min val="750"/>
        </c:scaling>
        <c:delete val="0"/>
        <c:axPos val="l"/>
        <c:majorGridlines>
          <c:spPr>
            <a:ln w="9525" cap="flat" cmpd="sng" algn="ctr">
              <a:solidFill>
                <a:srgbClr val="959B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ru-RU"/>
                  <a:t>руб./кв.м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524926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pPr>
            <a:r>
              <a:rPr lang="ru-RU"/>
              <a:t>Доходность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По среднему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Лист4!$R$12:$R$23</c:f>
              <c:numCache>
                <c:formatCode>mm/yyyy</c:formatCode>
                <c:ptCount val="12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</c:numCache>
            </c:numRef>
          </c:cat>
          <c:val>
            <c:numRef>
              <c:f>Лист4!$Z$12:$Z$23</c:f>
              <c:numCache>
                <c:formatCode>0.0%</c:formatCode>
                <c:ptCount val="12"/>
                <c:pt idx="0">
                  <c:v>6.7277010687648645E-2</c:v>
                </c:pt>
                <c:pt idx="1">
                  <c:v>6.319926955886572E-2</c:v>
                </c:pt>
                <c:pt idx="2">
                  <c:v>6.4847473346873255E-2</c:v>
                </c:pt>
                <c:pt idx="3">
                  <c:v>6.685029104587388E-2</c:v>
                </c:pt>
                <c:pt idx="4">
                  <c:v>6.9539042250068919E-2</c:v>
                </c:pt>
                <c:pt idx="5">
                  <c:v>6.7926310650941055E-2</c:v>
                </c:pt>
                <c:pt idx="6">
                  <c:v>6.6583738133864229E-2</c:v>
                </c:pt>
                <c:pt idx="7">
                  <c:v>6.5197588336153661E-2</c:v>
                </c:pt>
                <c:pt idx="8">
                  <c:v>6.7959212034961775E-2</c:v>
                </c:pt>
                <c:pt idx="9">
                  <c:v>7.0497321217739606E-2</c:v>
                </c:pt>
                <c:pt idx="10">
                  <c:v>6.8788849313658779E-2</c:v>
                </c:pt>
                <c:pt idx="11">
                  <c:v>6.9638768824652045E-2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F-48A3-9E61-B1493CA28538}"/>
            </c:ext>
          </c:extLst>
        </c:ser>
        <c:ser>
          <c:idx val="1"/>
          <c:order val="1"/>
          <c:tx>
            <c:v>По медиане</c:v>
          </c:tx>
          <c:spPr>
            <a:ln w="19050" cap="rnd">
              <a:solidFill>
                <a:srgbClr val="959BE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59BE3"/>
              </a:solidFill>
              <a:ln w="9525">
                <a:solidFill>
                  <a:srgbClr val="959BE3"/>
                </a:solidFill>
              </a:ln>
              <a:effectLst/>
            </c:spPr>
          </c:marker>
          <c:cat>
            <c:numRef>
              <c:f>Лист4!$R$12:$R$23</c:f>
              <c:numCache>
                <c:formatCode>mm/yyyy</c:formatCode>
                <c:ptCount val="12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</c:numCache>
            </c:numRef>
          </c:cat>
          <c:val>
            <c:numRef>
              <c:f>Лист4!$AH$12:$AH$23</c:f>
              <c:numCache>
                <c:formatCode>0.0%</c:formatCode>
                <c:ptCount val="12"/>
                <c:pt idx="0">
                  <c:v>6.2272096760300231E-2</c:v>
                </c:pt>
                <c:pt idx="1">
                  <c:v>5.7934419162470906E-2</c:v>
                </c:pt>
                <c:pt idx="2">
                  <c:v>6.4761818150815345E-2</c:v>
                </c:pt>
                <c:pt idx="3">
                  <c:v>6.729132140511157E-2</c:v>
                </c:pt>
                <c:pt idx="4">
                  <c:v>7.263675E-2</c:v>
                </c:pt>
                <c:pt idx="5">
                  <c:v>6.7977294545454536E-2</c:v>
                </c:pt>
                <c:pt idx="6">
                  <c:v>6.6752411755613431E-2</c:v>
                </c:pt>
                <c:pt idx="7">
                  <c:v>6.1572299461366907E-2</c:v>
                </c:pt>
                <c:pt idx="8">
                  <c:v>6.9028591943545353E-2</c:v>
                </c:pt>
                <c:pt idx="9">
                  <c:v>7.6921295151185357E-2</c:v>
                </c:pt>
                <c:pt idx="10">
                  <c:v>8.1949114447541119E-2</c:v>
                </c:pt>
                <c:pt idx="11">
                  <c:v>8.0763250078318569E-2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F-48A3-9E61-B1493CA28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92671"/>
        <c:axId val="1352490591"/>
      </c:lineChart>
      <c:dateAx>
        <c:axId val="135249267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yy" sourceLinked="0"/>
        <c:majorTickMark val="none"/>
        <c:minorTickMark val="cross"/>
        <c:tickLblPos val="nextTo"/>
        <c:spPr>
          <a:noFill/>
          <a:ln w="9525" cap="flat" cmpd="sng" algn="ctr">
            <a:solidFill>
              <a:srgbClr val="959BE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52490591"/>
        <c:crosses val="autoZero"/>
        <c:auto val="0"/>
        <c:lblOffset val="100"/>
        <c:baseTimeUnit val="months"/>
      </c:dateAx>
      <c:valAx>
        <c:axId val="1352490591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rgbClr val="959B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defRPr>
                </a:pPr>
                <a:r>
                  <a:rPr lang="ru-RU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defRPr>
              </a:pPr>
              <a:endParaRPr lang="ru-RU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524926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Tahom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AD0B4-A9CA-4A52-A1EA-2024CCA275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42DB198-479E-483F-97C5-44ABD6EC2345}">
      <dgm:prSet phldrT="[Текст]" custT="1"/>
      <dgm:spPr/>
      <dgm:t>
        <a:bodyPr/>
        <a:lstStyle/>
        <a:p>
          <a:r>
            <a:rPr lang="ru-RU" sz="24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Подбор 20 объектов</a:t>
          </a:r>
        </a:p>
      </dgm:t>
    </dgm:pt>
    <dgm:pt modelId="{64F34FE8-F7AE-4EDF-9769-FB269DFEB4AC}" type="parTrans" cxnId="{9AD521DE-0883-4CE2-B5E5-B3162396A621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7CD60-AAA6-418E-913B-FC5B4F634BF0}" type="sibTrans" cxnId="{9AD521DE-0883-4CE2-B5E5-B3162396A621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9024A-F3DE-499E-A036-C76D170739A8}">
      <dgm:prSet phldrT="[Текст]" custT="1"/>
      <dgm:spPr/>
      <dgm:t>
        <a:bodyPr/>
        <a:lstStyle/>
        <a:p>
          <a:r>
            <a:rPr lang="ru-RU" sz="24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Выбор 6 объектов аналогов</a:t>
          </a:r>
        </a:p>
      </dgm:t>
    </dgm:pt>
    <dgm:pt modelId="{060BB267-5E8F-4768-A714-D450889E93DC}" type="parTrans" cxnId="{6A9807BA-2F7C-4D93-A974-3FADAB118ECD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08E61-1D07-49FE-8FE7-B3BECACBFCA2}" type="sibTrans" cxnId="{6A9807BA-2F7C-4D93-A974-3FADAB118ECD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BFC55-E383-4F76-8775-B3C5E1909DCA}">
      <dgm:prSet phldrT="[Текст]" custT="1"/>
      <dgm:spPr/>
      <dgm:t>
        <a:bodyPr/>
        <a:lstStyle/>
        <a:p>
          <a:r>
            <a:rPr lang="ru-RU" sz="24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Корректировка цен объектов аналогов</a:t>
          </a:r>
        </a:p>
      </dgm:t>
    </dgm:pt>
    <dgm:pt modelId="{D35FDB20-9FC7-49E8-BC22-981B6B2A5D36}" type="parTrans" cxnId="{5567B917-BF2C-4C8D-A1F0-F7368A292CEB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27867-5A3F-4275-93EB-47320B03D981}" type="sibTrans" cxnId="{5567B917-BF2C-4C8D-A1F0-F7368A292CEB}">
      <dgm:prSet/>
      <dgm:spPr/>
      <dgm:t>
        <a:bodyPr/>
        <a:lstStyle/>
        <a:p>
          <a:endParaRPr lang="ru-RU" sz="2400">
            <a:solidFill>
              <a:srgbClr val="262B6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4708C-65C6-4086-9A33-94B2F8BA9EFE}" type="pres">
      <dgm:prSet presAssocID="{613AD0B4-A9CA-4A52-A1EA-2024CCA275AE}" presName="Name0" presStyleCnt="0">
        <dgm:presLayoutVars>
          <dgm:dir/>
          <dgm:resizeHandles val="exact"/>
        </dgm:presLayoutVars>
      </dgm:prSet>
      <dgm:spPr/>
    </dgm:pt>
    <dgm:pt modelId="{5910074B-91F9-4939-BB8A-8AADD5272739}" type="pres">
      <dgm:prSet presAssocID="{613AD0B4-A9CA-4A52-A1EA-2024CCA275AE}" presName="arrow" presStyleLbl="bgShp" presStyleIdx="0" presStyleCnt="1"/>
      <dgm:spPr>
        <a:solidFill>
          <a:srgbClr val="CFD5EA"/>
        </a:solidFill>
      </dgm:spPr>
    </dgm:pt>
    <dgm:pt modelId="{A679148B-1C6B-4A82-891D-6A4F23435A4A}" type="pres">
      <dgm:prSet presAssocID="{613AD0B4-A9CA-4A52-A1EA-2024CCA275AE}" presName="points" presStyleCnt="0"/>
      <dgm:spPr/>
    </dgm:pt>
    <dgm:pt modelId="{41661D87-523C-476D-8EB0-81ABBC4A190C}" type="pres">
      <dgm:prSet presAssocID="{642DB198-479E-483F-97C5-44ABD6EC2345}" presName="compositeA" presStyleCnt="0"/>
      <dgm:spPr/>
    </dgm:pt>
    <dgm:pt modelId="{D87ABEFE-B715-438F-9BE4-FA21E4FF53B5}" type="pres">
      <dgm:prSet presAssocID="{642DB198-479E-483F-97C5-44ABD6EC2345}" presName="textA" presStyleLbl="revTx" presStyleIdx="0" presStyleCnt="3" custScaleX="134104">
        <dgm:presLayoutVars>
          <dgm:bulletEnabled val="1"/>
        </dgm:presLayoutVars>
      </dgm:prSet>
      <dgm:spPr/>
    </dgm:pt>
    <dgm:pt modelId="{B842D655-F6CE-48BD-8AE8-1A9A0A834327}" type="pres">
      <dgm:prSet presAssocID="{642DB198-479E-483F-97C5-44ABD6EC2345}" presName="circleA" presStyleLbl="node1" presStyleIdx="0" presStyleCnt="3"/>
      <dgm:spPr>
        <a:solidFill>
          <a:srgbClr val="262B6B"/>
        </a:solidFill>
      </dgm:spPr>
    </dgm:pt>
    <dgm:pt modelId="{F22D9830-4068-4995-AB7F-65C5AA2E77EF}" type="pres">
      <dgm:prSet presAssocID="{642DB198-479E-483F-97C5-44ABD6EC2345}" presName="spaceA" presStyleCnt="0"/>
      <dgm:spPr/>
    </dgm:pt>
    <dgm:pt modelId="{1DD935ED-DDBD-4DF5-B3C2-AAC97CA623FC}" type="pres">
      <dgm:prSet presAssocID="{EB07CD60-AAA6-418E-913B-FC5B4F634BF0}" presName="space" presStyleCnt="0"/>
      <dgm:spPr/>
    </dgm:pt>
    <dgm:pt modelId="{9CC33421-41E4-4E9C-A34E-AAAD3FCE2BA1}" type="pres">
      <dgm:prSet presAssocID="{C739024A-F3DE-499E-A036-C76D170739A8}" presName="compositeB" presStyleCnt="0"/>
      <dgm:spPr/>
    </dgm:pt>
    <dgm:pt modelId="{00334DA4-1DE4-447D-8C93-916678095F57}" type="pres">
      <dgm:prSet presAssocID="{C739024A-F3DE-499E-A036-C76D170739A8}" presName="textB" presStyleLbl="revTx" presStyleIdx="1" presStyleCnt="3" custScaleX="169585">
        <dgm:presLayoutVars>
          <dgm:bulletEnabled val="1"/>
        </dgm:presLayoutVars>
      </dgm:prSet>
      <dgm:spPr/>
    </dgm:pt>
    <dgm:pt modelId="{C53603A4-2ACA-465F-A480-6EA934E0D9F3}" type="pres">
      <dgm:prSet presAssocID="{C739024A-F3DE-499E-A036-C76D170739A8}" presName="circleB" presStyleLbl="node1" presStyleIdx="1" presStyleCnt="3"/>
      <dgm:spPr>
        <a:solidFill>
          <a:srgbClr val="262B6B"/>
        </a:solidFill>
      </dgm:spPr>
    </dgm:pt>
    <dgm:pt modelId="{91A89893-8346-48A6-A277-27D27782000A}" type="pres">
      <dgm:prSet presAssocID="{C739024A-F3DE-499E-A036-C76D170739A8}" presName="spaceB" presStyleCnt="0"/>
      <dgm:spPr/>
    </dgm:pt>
    <dgm:pt modelId="{4E5B9377-2532-4934-B7E1-FCFE10493CA7}" type="pres">
      <dgm:prSet presAssocID="{53A08E61-1D07-49FE-8FE7-B3BECACBFCA2}" presName="space" presStyleCnt="0"/>
      <dgm:spPr/>
    </dgm:pt>
    <dgm:pt modelId="{D99E9FCA-15DE-4088-A5D5-5F631C1B192B}" type="pres">
      <dgm:prSet presAssocID="{0D0BFC55-E383-4F76-8775-B3C5E1909DCA}" presName="compositeA" presStyleCnt="0"/>
      <dgm:spPr/>
    </dgm:pt>
    <dgm:pt modelId="{02D3EDF5-36F3-477C-8B5B-4EF419D4DBB6}" type="pres">
      <dgm:prSet presAssocID="{0D0BFC55-E383-4F76-8775-B3C5E1909DCA}" presName="textA" presStyleLbl="revTx" presStyleIdx="2" presStyleCnt="3" custScaleX="149887">
        <dgm:presLayoutVars>
          <dgm:bulletEnabled val="1"/>
        </dgm:presLayoutVars>
      </dgm:prSet>
      <dgm:spPr/>
    </dgm:pt>
    <dgm:pt modelId="{D4EED3E0-7765-4C8E-B0B3-23672772EB94}" type="pres">
      <dgm:prSet presAssocID="{0D0BFC55-E383-4F76-8775-B3C5E1909DCA}" presName="circleA" presStyleLbl="node1" presStyleIdx="2" presStyleCnt="3"/>
      <dgm:spPr>
        <a:solidFill>
          <a:srgbClr val="262B6B"/>
        </a:solidFill>
      </dgm:spPr>
    </dgm:pt>
    <dgm:pt modelId="{2E402B78-043C-4FB1-AC50-1CB82ABD1A36}" type="pres">
      <dgm:prSet presAssocID="{0D0BFC55-E383-4F76-8775-B3C5E1909DCA}" presName="spaceA" presStyleCnt="0"/>
      <dgm:spPr/>
    </dgm:pt>
  </dgm:ptLst>
  <dgm:cxnLst>
    <dgm:cxn modelId="{5567B917-BF2C-4C8D-A1F0-F7368A292CEB}" srcId="{613AD0B4-A9CA-4A52-A1EA-2024CCA275AE}" destId="{0D0BFC55-E383-4F76-8775-B3C5E1909DCA}" srcOrd="2" destOrd="0" parTransId="{D35FDB20-9FC7-49E8-BC22-981B6B2A5D36}" sibTransId="{37927867-5A3F-4275-93EB-47320B03D981}"/>
    <dgm:cxn modelId="{5B0D8E2F-FBD3-4377-B67E-E245C955E484}" type="presOf" srcId="{613AD0B4-A9CA-4A52-A1EA-2024CCA275AE}" destId="{19C4708C-65C6-4086-9A33-94B2F8BA9EFE}" srcOrd="0" destOrd="0" presId="urn:microsoft.com/office/officeart/2005/8/layout/hProcess11"/>
    <dgm:cxn modelId="{5C777832-7DEA-48AE-BDEB-2FF09C404416}" type="presOf" srcId="{0D0BFC55-E383-4F76-8775-B3C5E1909DCA}" destId="{02D3EDF5-36F3-477C-8B5B-4EF419D4DBB6}" srcOrd="0" destOrd="0" presId="urn:microsoft.com/office/officeart/2005/8/layout/hProcess11"/>
    <dgm:cxn modelId="{10832498-82B8-4420-80FA-B9511F6027BB}" type="presOf" srcId="{C739024A-F3DE-499E-A036-C76D170739A8}" destId="{00334DA4-1DE4-447D-8C93-916678095F57}" srcOrd="0" destOrd="0" presId="urn:microsoft.com/office/officeart/2005/8/layout/hProcess11"/>
    <dgm:cxn modelId="{6A9807BA-2F7C-4D93-A974-3FADAB118ECD}" srcId="{613AD0B4-A9CA-4A52-A1EA-2024CCA275AE}" destId="{C739024A-F3DE-499E-A036-C76D170739A8}" srcOrd="1" destOrd="0" parTransId="{060BB267-5E8F-4768-A714-D450889E93DC}" sibTransId="{53A08E61-1D07-49FE-8FE7-B3BECACBFCA2}"/>
    <dgm:cxn modelId="{9AD521DE-0883-4CE2-B5E5-B3162396A621}" srcId="{613AD0B4-A9CA-4A52-A1EA-2024CCA275AE}" destId="{642DB198-479E-483F-97C5-44ABD6EC2345}" srcOrd="0" destOrd="0" parTransId="{64F34FE8-F7AE-4EDF-9769-FB269DFEB4AC}" sibTransId="{EB07CD60-AAA6-418E-913B-FC5B4F634BF0}"/>
    <dgm:cxn modelId="{C4C0C6DE-CF7E-4606-8D0B-2947C2942D8D}" type="presOf" srcId="{642DB198-479E-483F-97C5-44ABD6EC2345}" destId="{D87ABEFE-B715-438F-9BE4-FA21E4FF53B5}" srcOrd="0" destOrd="0" presId="urn:microsoft.com/office/officeart/2005/8/layout/hProcess11"/>
    <dgm:cxn modelId="{776437A8-BC69-465D-BE8B-1B8F63FA6245}" type="presParOf" srcId="{19C4708C-65C6-4086-9A33-94B2F8BA9EFE}" destId="{5910074B-91F9-4939-BB8A-8AADD5272739}" srcOrd="0" destOrd="0" presId="urn:microsoft.com/office/officeart/2005/8/layout/hProcess11"/>
    <dgm:cxn modelId="{248D2F46-41B6-4849-A326-6D4C5720F59E}" type="presParOf" srcId="{19C4708C-65C6-4086-9A33-94B2F8BA9EFE}" destId="{A679148B-1C6B-4A82-891D-6A4F23435A4A}" srcOrd="1" destOrd="0" presId="urn:microsoft.com/office/officeart/2005/8/layout/hProcess11"/>
    <dgm:cxn modelId="{6D611408-6F06-4253-ADBA-C7F01302CD8C}" type="presParOf" srcId="{A679148B-1C6B-4A82-891D-6A4F23435A4A}" destId="{41661D87-523C-476D-8EB0-81ABBC4A190C}" srcOrd="0" destOrd="0" presId="urn:microsoft.com/office/officeart/2005/8/layout/hProcess11"/>
    <dgm:cxn modelId="{B2460C71-24FF-438C-A452-AD466A956CB5}" type="presParOf" srcId="{41661D87-523C-476D-8EB0-81ABBC4A190C}" destId="{D87ABEFE-B715-438F-9BE4-FA21E4FF53B5}" srcOrd="0" destOrd="0" presId="urn:microsoft.com/office/officeart/2005/8/layout/hProcess11"/>
    <dgm:cxn modelId="{AD9616A2-09F7-4B16-8FCB-0338FB507038}" type="presParOf" srcId="{41661D87-523C-476D-8EB0-81ABBC4A190C}" destId="{B842D655-F6CE-48BD-8AE8-1A9A0A834327}" srcOrd="1" destOrd="0" presId="urn:microsoft.com/office/officeart/2005/8/layout/hProcess11"/>
    <dgm:cxn modelId="{08417FC9-E9A7-47BC-92FB-C517EE4FF027}" type="presParOf" srcId="{41661D87-523C-476D-8EB0-81ABBC4A190C}" destId="{F22D9830-4068-4995-AB7F-65C5AA2E77EF}" srcOrd="2" destOrd="0" presId="urn:microsoft.com/office/officeart/2005/8/layout/hProcess11"/>
    <dgm:cxn modelId="{67D65F37-372B-49FB-86CA-6F6EEC5A0C6F}" type="presParOf" srcId="{A679148B-1C6B-4A82-891D-6A4F23435A4A}" destId="{1DD935ED-DDBD-4DF5-B3C2-AAC97CA623FC}" srcOrd="1" destOrd="0" presId="urn:microsoft.com/office/officeart/2005/8/layout/hProcess11"/>
    <dgm:cxn modelId="{7BC02E14-D9DD-4AF8-A85C-662E5AF33616}" type="presParOf" srcId="{A679148B-1C6B-4A82-891D-6A4F23435A4A}" destId="{9CC33421-41E4-4E9C-A34E-AAAD3FCE2BA1}" srcOrd="2" destOrd="0" presId="urn:microsoft.com/office/officeart/2005/8/layout/hProcess11"/>
    <dgm:cxn modelId="{0310F691-8F54-491D-BF8C-014501367615}" type="presParOf" srcId="{9CC33421-41E4-4E9C-A34E-AAAD3FCE2BA1}" destId="{00334DA4-1DE4-447D-8C93-916678095F57}" srcOrd="0" destOrd="0" presId="urn:microsoft.com/office/officeart/2005/8/layout/hProcess11"/>
    <dgm:cxn modelId="{D4D1FC1F-1661-47E3-BAB9-8548CFE70AAD}" type="presParOf" srcId="{9CC33421-41E4-4E9C-A34E-AAAD3FCE2BA1}" destId="{C53603A4-2ACA-465F-A480-6EA934E0D9F3}" srcOrd="1" destOrd="0" presId="urn:microsoft.com/office/officeart/2005/8/layout/hProcess11"/>
    <dgm:cxn modelId="{1BC9B987-1D97-4534-A1E2-253C237A12B8}" type="presParOf" srcId="{9CC33421-41E4-4E9C-A34E-AAAD3FCE2BA1}" destId="{91A89893-8346-48A6-A277-27D27782000A}" srcOrd="2" destOrd="0" presId="urn:microsoft.com/office/officeart/2005/8/layout/hProcess11"/>
    <dgm:cxn modelId="{C0AB7B92-412A-44BF-A383-04AB14261A7B}" type="presParOf" srcId="{A679148B-1C6B-4A82-891D-6A4F23435A4A}" destId="{4E5B9377-2532-4934-B7E1-FCFE10493CA7}" srcOrd="3" destOrd="0" presId="urn:microsoft.com/office/officeart/2005/8/layout/hProcess11"/>
    <dgm:cxn modelId="{E4BC92A2-C074-414C-B1A7-8D0398591347}" type="presParOf" srcId="{A679148B-1C6B-4A82-891D-6A4F23435A4A}" destId="{D99E9FCA-15DE-4088-A5D5-5F631C1B192B}" srcOrd="4" destOrd="0" presId="urn:microsoft.com/office/officeart/2005/8/layout/hProcess11"/>
    <dgm:cxn modelId="{54CA4468-3480-4D5A-BDD6-493FE1823055}" type="presParOf" srcId="{D99E9FCA-15DE-4088-A5D5-5F631C1B192B}" destId="{02D3EDF5-36F3-477C-8B5B-4EF419D4DBB6}" srcOrd="0" destOrd="0" presId="urn:microsoft.com/office/officeart/2005/8/layout/hProcess11"/>
    <dgm:cxn modelId="{0BD68C6D-F37C-4FE2-A7ED-A1D9EA5D76DA}" type="presParOf" srcId="{D99E9FCA-15DE-4088-A5D5-5F631C1B192B}" destId="{D4EED3E0-7765-4C8E-B0B3-23672772EB94}" srcOrd="1" destOrd="0" presId="urn:microsoft.com/office/officeart/2005/8/layout/hProcess11"/>
    <dgm:cxn modelId="{6D21C455-CBBB-4EAF-A10D-875429B81B73}" type="presParOf" srcId="{D99E9FCA-15DE-4088-A5D5-5F631C1B192B}" destId="{2E402B78-043C-4FB1-AC50-1CB82ABD1A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0074B-91F9-4939-BB8A-8AADD5272739}">
      <dsp:nvSpPr>
        <dsp:cNvPr id="0" name=""/>
        <dsp:cNvSpPr/>
      </dsp:nvSpPr>
      <dsp:spPr>
        <a:xfrm>
          <a:off x="0" y="1625507"/>
          <a:ext cx="8835480" cy="2167344"/>
        </a:xfrm>
        <a:prstGeom prst="notched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ABEFE-B715-438F-9BE4-FA21E4FF53B5}">
      <dsp:nvSpPr>
        <dsp:cNvPr id="0" name=""/>
        <dsp:cNvSpPr/>
      </dsp:nvSpPr>
      <dsp:spPr>
        <a:xfrm>
          <a:off x="2547" y="0"/>
          <a:ext cx="2298873" cy="216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Подбор 20 объектов</a:t>
          </a:r>
        </a:p>
      </dsp:txBody>
      <dsp:txXfrm>
        <a:off x="2547" y="0"/>
        <a:ext cx="2298873" cy="2167344"/>
      </dsp:txXfrm>
    </dsp:sp>
    <dsp:sp modelId="{B842D655-F6CE-48BD-8AE8-1A9A0A834327}">
      <dsp:nvSpPr>
        <dsp:cNvPr id="0" name=""/>
        <dsp:cNvSpPr/>
      </dsp:nvSpPr>
      <dsp:spPr>
        <a:xfrm>
          <a:off x="881065" y="2438262"/>
          <a:ext cx="541836" cy="541836"/>
        </a:xfrm>
        <a:prstGeom prst="ellipse">
          <a:avLst/>
        </a:prstGeom>
        <a:solidFill>
          <a:srgbClr val="262B6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34DA4-1DE4-447D-8C93-916678095F57}">
      <dsp:nvSpPr>
        <dsp:cNvPr id="0" name=""/>
        <dsp:cNvSpPr/>
      </dsp:nvSpPr>
      <dsp:spPr>
        <a:xfrm>
          <a:off x="2387133" y="3251015"/>
          <a:ext cx="2907105" cy="216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Выбор 6 объектов аналогов</a:t>
          </a:r>
        </a:p>
      </dsp:txBody>
      <dsp:txXfrm>
        <a:off x="2387133" y="3251015"/>
        <a:ext cx="2907105" cy="2167344"/>
      </dsp:txXfrm>
    </dsp:sp>
    <dsp:sp modelId="{C53603A4-2ACA-465F-A480-6EA934E0D9F3}">
      <dsp:nvSpPr>
        <dsp:cNvPr id="0" name=""/>
        <dsp:cNvSpPr/>
      </dsp:nvSpPr>
      <dsp:spPr>
        <a:xfrm>
          <a:off x="3569768" y="2438262"/>
          <a:ext cx="541836" cy="541836"/>
        </a:xfrm>
        <a:prstGeom prst="ellipse">
          <a:avLst/>
        </a:prstGeom>
        <a:solidFill>
          <a:srgbClr val="262B6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3EDF5-36F3-477C-8B5B-4EF419D4DBB6}">
      <dsp:nvSpPr>
        <dsp:cNvPr id="0" name=""/>
        <dsp:cNvSpPr/>
      </dsp:nvSpPr>
      <dsp:spPr>
        <a:xfrm>
          <a:off x="5379951" y="0"/>
          <a:ext cx="2569433" cy="216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62B6B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Корректировка цен объектов аналогов</a:t>
          </a:r>
        </a:p>
      </dsp:txBody>
      <dsp:txXfrm>
        <a:off x="5379951" y="0"/>
        <a:ext cx="2569433" cy="2167344"/>
      </dsp:txXfrm>
    </dsp:sp>
    <dsp:sp modelId="{D4EED3E0-7765-4C8E-B0B3-23672772EB94}">
      <dsp:nvSpPr>
        <dsp:cNvPr id="0" name=""/>
        <dsp:cNvSpPr/>
      </dsp:nvSpPr>
      <dsp:spPr>
        <a:xfrm>
          <a:off x="6393750" y="2438262"/>
          <a:ext cx="541836" cy="541836"/>
        </a:xfrm>
        <a:prstGeom prst="ellipse">
          <a:avLst/>
        </a:prstGeom>
        <a:solidFill>
          <a:srgbClr val="262B6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FD987-7CB7-4481-8A76-3FC9A7223FA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878A-0D6C-4A1E-BCE4-9717336BD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5dd311a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55dd311a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55dd311a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e55dd311a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8AAC0-A32E-014B-3C60-7C87CDE8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0D6390-B6A1-614A-E8B7-DA3C5F1C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58609-46D1-610F-4980-7C5CE656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BDAC4-D2AA-84BD-ABE4-8037474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1E567-2AEE-168B-F2FF-A590EE47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5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AE03-8D60-0E65-EBB2-20C8F7BE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D925BA-46A9-8C92-AC63-95544D90C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F8A92-50EF-28B5-1CC8-5E739E5E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7526B-8604-A0BC-A611-7F4675A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D5434-35BD-1396-F336-EE9FB8D0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AB4BB7-219D-C8B9-E6A8-27A36D647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08CCB4-8C16-EB82-9F35-8162C0191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C3512-CFE7-CD35-E5F1-CE319300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6842D-E98D-4F81-C708-EEEA2E12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C1F35-65A0-D286-F620-4ED5153B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0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2371-1F2E-E32E-13E8-A5EEFB19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F94E5-1AE7-AF8E-3F44-46D900CD2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98C20-0A8E-D469-A75B-1CC1DBE6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0A7A7-F9D3-F553-10FC-4EA34E37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A206-5F3C-9716-C006-9D822E9C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1012C-1720-80AA-3DA1-2F594F4F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F19806-4D5E-A5CF-C315-0DB09DC0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FDD05-5706-BAF8-5251-E03AB149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9E126-0400-C4A2-C1F1-3DDD1DAC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E1D93-BE9C-C4B6-8D81-8AF74D71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DD9F2-F995-8912-D971-30AE30D3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B2785-8276-6D11-AA3C-3323458B6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771957-1735-3F1D-4251-81FAD3EF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E7FB34-C5A8-458F-C9B2-D65A3FC1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EF637-ECDC-7DA0-433C-92469239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9AA76-5DF6-6CBE-A138-6793056F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C573E-4DB4-6863-AB42-09E37F90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BCE11-B20D-D71B-E9E2-F2A21958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F2C74-0679-345E-3137-FB690686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F7CF1B-655B-3F7E-5E6A-287F0613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65E79C-B7DA-783E-D189-75CA9E492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369D01-3C6D-71F0-9248-CAC382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28675F-523C-F9F5-3ECA-EC81E859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34B2C3-494E-E124-5360-CC0DCC99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7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5A50F-EC61-4BB7-2BC4-C546FDEE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98645A-B729-2D73-7B6D-0390D898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AE85E3-2569-DE0B-10BF-F113F3DA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003C5-2EC6-1073-62F0-29236B5E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B5D36D-3453-3160-16D7-5B1D0EE6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E2E3CE-86CD-80B1-BF78-B38C8695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0929A-25CE-5F9B-89FE-EA5C8FE6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2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02676-09E4-61DD-FF4E-C23F78BF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A415B-87E7-279D-361B-292FD981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83D42-5E9C-AB10-E744-9F491628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65B0D3-A5F2-2BDC-D2DA-4B1D70A5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A4AAD-B49C-EBC7-5432-1170149E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42B47-31F1-2FF4-A8E7-5B318A68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4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EF6B-13D8-C5AB-F210-50DEF5D6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BF3AE4-3BEA-C974-2BD7-28B2A0B96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8CF05-29A4-F8EE-B613-B424B239C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A6D21-CC4E-1A57-E96A-1526AC22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B7AD1D-C939-D9F0-75D9-31B3EFDA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2C10-61D0-8000-6D71-934A5A71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DB9A-77F3-D061-04E6-F0D1B92E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3266E-E0C0-8B31-A475-8E8901A3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8809F-1DC7-B94D-EE96-874FC653A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9E6F3-FDE2-4510-B1B2-B3FEAEC92B1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2A4FF-BCFE-5576-9A7D-C78CAE8A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B5EFA-7C63-2975-5196-D8290FCDE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FDF72-DFF4-46F2-AB45-AC2C7710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2381CA-F515-49A6-944F-953671BF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266700"/>
            <a:ext cx="13690692" cy="712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058C3-A956-43AE-B121-8DBF0B401201}"/>
              </a:ext>
            </a:extLst>
          </p:cNvPr>
          <p:cNvSpPr txBox="1"/>
          <p:nvPr/>
        </p:nvSpPr>
        <p:spPr>
          <a:xfrm>
            <a:off x="-92785" y="795142"/>
            <a:ext cx="7160357" cy="3834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600" b="1" kern="1200" cap="none" spc="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Smart</a:t>
            </a:r>
            <a:r>
              <a:rPr lang="ru-RU" sz="5600" b="1" kern="1200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600" b="1" kern="1200" cap="none" spc="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Valuer</a:t>
            </a:r>
            <a:r>
              <a:rPr lang="ru-RU" sz="5600" b="1" kern="1200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600" b="1" kern="1200" cap="none" spc="0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Assistant</a:t>
            </a:r>
            <a:endParaRPr lang="ru-RU" sz="5600" b="1" kern="1200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kern="1200" cap="none" spc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Индивидуальная оценка объектов офисной недвижимости.</a:t>
            </a:r>
            <a:endParaRPr lang="en-US" sz="4000" b="1" kern="1200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BE600-176A-43A8-A4DB-7A12FE1D7F03}"/>
              </a:ext>
            </a:extLst>
          </p:cNvPr>
          <p:cNvSpPr txBox="1"/>
          <p:nvPr/>
        </p:nvSpPr>
        <p:spPr>
          <a:xfrm>
            <a:off x="8203155" y="5380672"/>
            <a:ext cx="421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Аналитик ООО «</a:t>
            </a:r>
            <a:r>
              <a:rPr lang="ru-RU" dirty="0" err="1">
                <a:solidFill>
                  <a:schemeClr val="bg2"/>
                </a:solidFill>
              </a:rPr>
              <a:t>ИнформОценкаПро</a:t>
            </a:r>
            <a:r>
              <a:rPr lang="ru-RU" dirty="0">
                <a:solidFill>
                  <a:schemeClr val="bg2"/>
                </a:solidFill>
              </a:rPr>
              <a:t>»</a:t>
            </a:r>
          </a:p>
          <a:p>
            <a:r>
              <a:rPr lang="ru-RU" dirty="0">
                <a:solidFill>
                  <a:schemeClr val="bg2"/>
                </a:solidFill>
              </a:rPr>
              <a:t>Соловьева Анастасия Сергеевна</a:t>
            </a:r>
          </a:p>
          <a:p>
            <a:r>
              <a:rPr lang="ru-RU" dirty="0">
                <a:solidFill>
                  <a:schemeClr val="bg2"/>
                </a:solidFill>
              </a:rPr>
              <a:t>Аналитик ООО «</a:t>
            </a:r>
            <a:r>
              <a:rPr lang="ru-RU" dirty="0" err="1">
                <a:solidFill>
                  <a:schemeClr val="bg2"/>
                </a:solidFill>
              </a:rPr>
              <a:t>Информ</a:t>
            </a:r>
            <a:r>
              <a:rPr lang="ru-RU" dirty="0">
                <a:solidFill>
                  <a:schemeClr val="bg2"/>
                </a:solidFill>
              </a:rPr>
              <a:t>-оценка»</a:t>
            </a:r>
          </a:p>
          <a:p>
            <a:r>
              <a:rPr lang="ru-RU" dirty="0">
                <a:solidFill>
                  <a:schemeClr val="bg2"/>
                </a:solidFill>
              </a:rPr>
              <a:t>Савельев Кирилл Игоревич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55dd311a7_0_69"/>
          <p:cNvSpPr txBox="1"/>
          <p:nvPr/>
        </p:nvSpPr>
        <p:spPr>
          <a:xfrm>
            <a:off x="74025" y="1904771"/>
            <a:ext cx="38211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rgbClr val="002060"/>
                </a:solidFill>
              </a:rPr>
              <a:t>Оценка, основанная на технологии искусственного интеллекта.     </a:t>
            </a:r>
            <a:endParaRPr sz="2100" dirty="0">
              <a:solidFill>
                <a:srgbClr val="002060"/>
              </a:solidFill>
            </a:endParaRPr>
          </a:p>
        </p:txBody>
      </p:sp>
      <p:sp>
        <p:nvSpPr>
          <p:cNvPr id="312" name="Google Shape;312;g2e55dd311a7_0_69"/>
          <p:cNvSpPr txBox="1"/>
          <p:nvPr/>
        </p:nvSpPr>
        <p:spPr>
          <a:xfrm>
            <a:off x="3298651" y="2999550"/>
            <a:ext cx="401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262B6B"/>
                </a:solidFill>
              </a:rPr>
              <a:t>Подбор аналогов.    Алгоритм, моделирующий поведение оценщика</a:t>
            </a:r>
            <a:endParaRPr sz="2000" dirty="0">
              <a:solidFill>
                <a:srgbClr val="262B6B"/>
              </a:solidFill>
            </a:endParaRPr>
          </a:p>
        </p:txBody>
      </p:sp>
      <p:sp>
        <p:nvSpPr>
          <p:cNvPr id="313" name="Google Shape;313;g2e55dd311a7_0_69"/>
          <p:cNvSpPr txBox="1"/>
          <p:nvPr/>
        </p:nvSpPr>
        <p:spPr>
          <a:xfrm>
            <a:off x="7516362" y="2047240"/>
            <a:ext cx="3888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262B6B"/>
                </a:solidFill>
              </a:rPr>
              <a:t>Корректировка цен аналогов. Расчет рыночной стоимости объекта оценки. Определение  интервала. в котором находится рыночная стоимость</a:t>
            </a:r>
            <a:endParaRPr dirty="0">
              <a:solidFill>
                <a:srgbClr val="262B6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002060"/>
                </a:solidFill>
              </a:rPr>
              <a:t> </a:t>
            </a:r>
            <a:endParaRPr sz="2100" dirty="0">
              <a:solidFill>
                <a:srgbClr val="002060"/>
              </a:solidFill>
            </a:endParaRPr>
          </a:p>
        </p:txBody>
      </p:sp>
      <p:sp>
        <p:nvSpPr>
          <p:cNvPr id="314" name="Google Shape;314;g2e55dd311a7_0_69"/>
          <p:cNvSpPr txBox="1"/>
          <p:nvPr/>
        </p:nvSpPr>
        <p:spPr>
          <a:xfrm>
            <a:off x="2559512" y="344030"/>
            <a:ext cx="6550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 dirty="0">
                <a:solidFill>
                  <a:srgbClr val="262B6B"/>
                </a:solidFill>
              </a:rPr>
              <a:t>Оценка</a:t>
            </a:r>
            <a:endParaRPr sz="3900" b="1" dirty="0">
              <a:solidFill>
                <a:srgbClr val="262B6B"/>
              </a:solidFill>
            </a:endParaRPr>
          </a:p>
        </p:txBody>
      </p:sp>
      <p:cxnSp>
        <p:nvCxnSpPr>
          <p:cNvPr id="315" name="Google Shape;315;g2e55dd311a7_0_69"/>
          <p:cNvCxnSpPr>
            <a:cxnSpLocks/>
          </p:cNvCxnSpPr>
          <p:nvPr/>
        </p:nvCxnSpPr>
        <p:spPr>
          <a:xfrm flipH="1">
            <a:off x="3317263" y="1320800"/>
            <a:ext cx="1155724" cy="63948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6" name="Google Shape;316;g2e55dd311a7_0_69"/>
          <p:cNvCxnSpPr>
            <a:cxnSpLocks/>
          </p:cNvCxnSpPr>
          <p:nvPr/>
        </p:nvCxnSpPr>
        <p:spPr>
          <a:xfrm flipH="1">
            <a:off x="5602951" y="1320800"/>
            <a:ext cx="109371" cy="1452880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g2e55dd311a7_0_69"/>
          <p:cNvCxnSpPr>
            <a:cxnSpLocks/>
          </p:cNvCxnSpPr>
          <p:nvPr/>
        </p:nvCxnSpPr>
        <p:spPr>
          <a:xfrm>
            <a:off x="6611625" y="1076487"/>
            <a:ext cx="1685252" cy="883795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8" name="Google Shape;318;g2e55dd311a7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97" y="3199075"/>
            <a:ext cx="1248425" cy="12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e55dd311a7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474" y="3864748"/>
            <a:ext cx="1526075" cy="15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e55dd311a7_0_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571" y="4209679"/>
            <a:ext cx="1800900" cy="18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B4C016-3434-2E7B-2785-CF339764A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0909D-DFA7-F012-4BAA-F6956581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5" y="0"/>
            <a:ext cx="9001125" cy="2819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85A48-7701-7A35-3DC9-EEDA68979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A058B-246E-E067-FCD3-6B910E66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787" y="2819400"/>
            <a:ext cx="6641934" cy="39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/>
        </p:nvGraphicFramePr>
        <p:xfrm>
          <a:off x="153000" y="602280"/>
          <a:ext cx="883548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0" name="Прямоугольник: скругленные углы 2"/>
          <p:cNvSpPr/>
          <p:nvPr/>
        </p:nvSpPr>
        <p:spPr>
          <a:xfrm>
            <a:off x="8988840" y="2699280"/>
            <a:ext cx="3117960" cy="1224360"/>
          </a:xfrm>
          <a:prstGeom prst="roundRect">
            <a:avLst>
              <a:gd name="adj" fmla="val 16667"/>
            </a:avLst>
          </a:prstGeom>
          <a:solidFill>
            <a:srgbClr val="262B6B"/>
          </a:solidFill>
          <a:ln>
            <a:solidFill>
              <a:srgbClr val="262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chemeClr val="lt1"/>
                </a:solidFill>
                <a:latin typeface="Arial"/>
              </a:rPr>
              <a:t>Результат оценки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TextBox 3"/>
          <p:cNvSpPr/>
          <p:nvPr/>
        </p:nvSpPr>
        <p:spPr>
          <a:xfrm>
            <a:off x="8588880" y="4211280"/>
            <a:ext cx="35056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262B6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262B6B"/>
                </a:solidFill>
                <a:latin typeface="Arial"/>
              </a:rPr>
              <a:t>Рыночная цена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62B6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262B6B"/>
                </a:solidFill>
                <a:latin typeface="Arial"/>
              </a:rPr>
              <a:t>Стандартное отклонение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62B6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262B6B"/>
                </a:solidFill>
                <a:latin typeface="Arial"/>
              </a:rPr>
              <a:t>Доверительный интервал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2" name="Прямая со стрелкой 5"/>
          <p:cNvCxnSpPr/>
          <p:nvPr/>
        </p:nvCxnSpPr>
        <p:spPr>
          <a:xfrm flipH="1">
            <a:off x="3330360" y="4966200"/>
            <a:ext cx="511920" cy="557640"/>
          </a:xfrm>
          <a:prstGeom prst="straightConnector1">
            <a:avLst/>
          </a:prstGeom>
          <a:ln>
            <a:solidFill>
              <a:srgbClr val="262B6B"/>
            </a:solidFill>
            <a:tailEnd type="triangle" w="med" len="med"/>
          </a:ln>
        </p:spPr>
      </p:cxnSp>
      <p:cxnSp>
        <p:nvCxnSpPr>
          <p:cNvPr id="183" name="Прямая со стрелкой 6"/>
          <p:cNvCxnSpPr/>
          <p:nvPr/>
        </p:nvCxnSpPr>
        <p:spPr>
          <a:xfrm>
            <a:off x="4068360" y="4966200"/>
            <a:ext cx="403200" cy="557640"/>
          </a:xfrm>
          <a:prstGeom prst="straightConnector1">
            <a:avLst/>
          </a:prstGeom>
          <a:ln>
            <a:solidFill>
              <a:srgbClr val="262B6B"/>
            </a:solidFill>
            <a:tailEnd type="triangle" w="med" len="med"/>
          </a:ln>
        </p:spPr>
      </p:cxnSp>
      <p:sp>
        <p:nvSpPr>
          <p:cNvPr id="184" name="Прямоугольник: скругленные углы 9"/>
          <p:cNvSpPr/>
          <p:nvPr/>
        </p:nvSpPr>
        <p:spPr>
          <a:xfrm>
            <a:off x="1781762" y="5628800"/>
            <a:ext cx="2026290" cy="536400"/>
          </a:xfrm>
          <a:prstGeom prst="roundRect">
            <a:avLst>
              <a:gd name="adj" fmla="val 16667"/>
            </a:avLst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262B6B"/>
                </a:solidFill>
                <a:latin typeface="Arial"/>
              </a:rPr>
              <a:t>По евклидовому расстоянию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: скругленные углы 10"/>
          <p:cNvSpPr/>
          <p:nvPr/>
        </p:nvSpPr>
        <p:spPr>
          <a:xfrm>
            <a:off x="4068720" y="5613480"/>
            <a:ext cx="1585080" cy="536400"/>
          </a:xfrm>
          <a:prstGeom prst="roundRect">
            <a:avLst>
              <a:gd name="adj" fmla="val 16667"/>
            </a:avLst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262B6B"/>
                </a:solidFill>
                <a:latin typeface="Arial"/>
              </a:rPr>
              <a:t>По </a:t>
            </a:r>
            <a:r>
              <a:rPr lang="ru-RU" sz="1800" b="0" strike="noStrike" spc="-1" dirty="0" err="1">
                <a:solidFill>
                  <a:srgbClr val="262B6B"/>
                </a:solidFill>
                <a:latin typeface="Arial"/>
              </a:rPr>
              <a:t>бутстрепу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11CAB-388F-6A5D-629D-C3EF5E80F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D78E8-634F-1374-3F06-DE92F9CA4B08}"/>
                  </a:ext>
                </a:extLst>
              </p:cNvPr>
              <p:cNvSpPr txBox="1"/>
              <p:nvPr/>
            </p:nvSpPr>
            <p:spPr>
              <a:xfrm>
                <a:off x="2595880" y="2174240"/>
                <a:ext cx="7000240" cy="3051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∗…∗</m:t>
                      </m:r>
                      <m:sSub>
                        <m:sSub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𝒏𝒊</m:t>
                          </m:r>
                        </m:sub>
                      </m:sSub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,…, </m:t>
                      </m:r>
                      <m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где:</a:t>
                </a:r>
                <a:b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квази-цена объекта оценки, являющаяся скорректированной ценой </a:t>
                </a:r>
                <a:r>
                  <a:rPr lang="ru-RU" sz="1800" i="1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-того объекта аналога;</a:t>
                </a:r>
                <a:b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- цена </a:t>
                </a:r>
                <a:r>
                  <a:rPr lang="ru-RU" sz="1800" i="1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-того аналога;</a:t>
                </a:r>
                <a:b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800" b="1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800" b="1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𝒏𝒊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- корректировки;</a:t>
                </a:r>
                <a:b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1800" i="1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- количество аналогов.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D78E8-634F-1374-3F06-DE92F9CA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80" y="2174240"/>
                <a:ext cx="7000240" cy="3051476"/>
              </a:xfrm>
              <a:prstGeom prst="rect">
                <a:avLst/>
              </a:prstGeom>
              <a:blipFill>
                <a:blip r:embed="rId2"/>
                <a:stretch>
                  <a:fillRect l="-784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C40429-34D1-4FB9-3048-2FD1142FA618}"/>
              </a:ext>
            </a:extLst>
          </p:cNvPr>
          <p:cNvSpPr txBox="1"/>
          <p:nvPr/>
        </p:nvSpPr>
        <p:spPr>
          <a:xfrm>
            <a:off x="2595880" y="5838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цен аналогов по различающимся параметрам сравнения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7312C5-7E4A-6C69-0E7D-4256C088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243600-7FC3-B484-A644-3AEEFFDD4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3453"/>
              </p:ext>
            </p:extLst>
          </p:nvPr>
        </p:nvGraphicFramePr>
        <p:xfrm>
          <a:off x="2084681" y="621656"/>
          <a:ext cx="5201920" cy="46121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8149">
                  <a:extLst>
                    <a:ext uri="{9D8B030D-6E8A-4147-A177-3AD203B41FA5}">
                      <a16:colId xmlns:a16="http://schemas.microsoft.com/office/drawing/2014/main" val="1582613048"/>
                    </a:ext>
                  </a:extLst>
                </a:gridCol>
                <a:gridCol w="4573771">
                  <a:extLst>
                    <a:ext uri="{9D8B030D-6E8A-4147-A177-3AD203B41FA5}">
                      <a16:colId xmlns:a16="http://schemas.microsoft.com/office/drawing/2014/main" val="4277950621"/>
                    </a:ext>
                  </a:extLst>
                </a:gridCol>
              </a:tblGrid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Факторы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2010649789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Адрес объекта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3251772929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Цена предложения, руб.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3615070776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2977350629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Общая площадь,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2869184668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Корректировка на общую площадь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1181773569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495298842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Класс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143437769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Корректировка на класс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217748882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руб./кв.м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2937656920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Территориально-функциональная зона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extLst>
                  <a:ext uri="{0D108BD9-81ED-4DB2-BD59-A6C34878D82A}">
                    <a16:rowId xmlns:a16="http://schemas.microsoft.com/office/drawing/2014/main" val="2521793103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на местоположение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3194678541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руб./кв.м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974949977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Расстояние до ОО, км.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1886093084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Ближайшая остановка, м.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3556896235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Расстояние до центра, км.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644466810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Ближайшее метро, м.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3289853036"/>
                  </a:ext>
                </a:extLst>
              </a:tr>
              <a:tr h="19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Этаж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89" marR="55689" marT="0" marB="0" anchor="ctr"/>
                </a:tc>
                <a:extLst>
                  <a:ext uri="{0D108BD9-81ED-4DB2-BD59-A6C34878D82A}">
                    <a16:rowId xmlns:a16="http://schemas.microsoft.com/office/drawing/2014/main" val="219053494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ED706A2-50B4-A17C-2C0E-2207340CD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72268"/>
              </p:ext>
            </p:extLst>
          </p:nvPr>
        </p:nvGraphicFramePr>
        <p:xfrm>
          <a:off x="7691120" y="621656"/>
          <a:ext cx="3901440" cy="4427994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439123">
                  <a:extLst>
                    <a:ext uri="{9D8B030D-6E8A-4147-A177-3AD203B41FA5}">
                      <a16:colId xmlns:a16="http://schemas.microsoft.com/office/drawing/2014/main" val="2502123335"/>
                    </a:ext>
                  </a:extLst>
                </a:gridCol>
                <a:gridCol w="3462317">
                  <a:extLst>
                    <a:ext uri="{9D8B030D-6E8A-4147-A177-3AD203B41FA5}">
                      <a16:colId xmlns:a16="http://schemas.microsoft.com/office/drawing/2014/main" val="3589571354"/>
                    </a:ext>
                  </a:extLst>
                </a:gridCol>
              </a:tblGrid>
              <a:tr h="32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на этаж расположения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616619"/>
                  </a:ext>
                </a:extLst>
              </a:tr>
              <a:tr h="32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315872"/>
                  </a:ext>
                </a:extLst>
              </a:tr>
              <a:tr h="15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Состояние отделки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829139"/>
                  </a:ext>
                </a:extLst>
              </a:tr>
              <a:tr h="15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на состояние отделки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870273"/>
                  </a:ext>
                </a:extLst>
              </a:tr>
              <a:tr h="15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904357"/>
                  </a:ext>
                </a:extLst>
              </a:tr>
              <a:tr h="25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Отдельный вход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769829"/>
                  </a:ext>
                </a:extLst>
              </a:tr>
              <a:tr h="25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на отдельный вход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470426"/>
                  </a:ext>
                </a:extLst>
              </a:tr>
              <a:tr h="25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686773"/>
                  </a:ext>
                </a:extLst>
              </a:tr>
              <a:tr h="302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Парковка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248482"/>
                  </a:ext>
                </a:extLst>
              </a:tr>
              <a:tr h="302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Корректировка на парковку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027746"/>
                  </a:ext>
                </a:extLst>
              </a:tr>
              <a:tr h="302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Скорректированная удельная цена предложения, руб./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кв.м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976947"/>
                  </a:ext>
                </a:extLst>
              </a:tr>
              <a:tr h="147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Дата создания объявления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702023"/>
                  </a:ext>
                </a:extLst>
              </a:tr>
              <a:tr h="251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Мультипликативное значение корректировок (%)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707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378327-751D-1255-ED07-7920B8ADA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8" y="5031400"/>
            <a:ext cx="1526124" cy="16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1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рный, темнота">
            <a:extLst>
              <a:ext uri="{FF2B5EF4-FFF2-40B4-BE49-F238E27FC236}">
                <a16:creationId xmlns:a16="http://schemas.microsoft.com/office/drawing/2014/main" id="{F186C772-03B5-D76C-90D9-19551A43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3" y="1912564"/>
            <a:ext cx="4147484" cy="4147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5E357-07C8-7A93-6DA2-A8D289D80F2B}"/>
              </a:ext>
            </a:extLst>
          </p:cNvPr>
          <p:cNvSpPr txBox="1"/>
          <p:nvPr/>
        </p:nvSpPr>
        <p:spPr>
          <a:xfrm>
            <a:off x="3736258" y="31677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ОТЧЕТ ОБ ОЦЕНКЕ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08C12-B555-43E7-AFED-E150F29E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8" y="5031400"/>
            <a:ext cx="1526124" cy="16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E6100-A6DF-2C19-6796-2FE9AA537EB8}"/>
              </a:ext>
            </a:extLst>
          </p:cNvPr>
          <p:cNvSpPr txBox="1"/>
          <p:nvPr/>
        </p:nvSpPr>
        <p:spPr>
          <a:xfrm>
            <a:off x="1857678" y="5165493"/>
            <a:ext cx="308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Создание отчета при помощи </a:t>
            </a:r>
            <a:r>
              <a:rPr lang="en-US" dirty="0">
                <a:solidFill>
                  <a:srgbClr val="002060"/>
                </a:solidFill>
              </a:rPr>
              <a:t>SVA </a:t>
            </a:r>
            <a:r>
              <a:rPr lang="ru-RU" dirty="0">
                <a:solidFill>
                  <a:srgbClr val="002060"/>
                </a:solidFill>
              </a:rPr>
              <a:t>занимает около </a:t>
            </a:r>
            <a:r>
              <a:rPr lang="ru-RU" sz="4800" dirty="0">
                <a:solidFill>
                  <a:srgbClr val="002060"/>
                </a:solidFill>
              </a:rPr>
              <a:t>20 </a:t>
            </a:r>
            <a:r>
              <a:rPr lang="ru-RU" dirty="0">
                <a:solidFill>
                  <a:srgbClr val="002060"/>
                </a:solidFill>
              </a:rPr>
              <a:t>минут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EA8961-32A4-64CE-BF8F-BB925E18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F9C5F1-ECC5-8ABE-0246-9DB196EEDEF1}"/>
              </a:ext>
            </a:extLst>
          </p:cNvPr>
          <p:cNvSpPr/>
          <p:nvPr/>
        </p:nvSpPr>
        <p:spPr>
          <a:xfrm>
            <a:off x="4500193" y="4783132"/>
            <a:ext cx="3513394" cy="14355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Предварительный отчет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0748ECE9-6B17-CC69-507A-987D7C65FE05}"/>
              </a:ext>
            </a:extLst>
          </p:cNvPr>
          <p:cNvSpPr/>
          <p:nvPr/>
        </p:nvSpPr>
        <p:spPr>
          <a:xfrm rot="5400000">
            <a:off x="5639801" y="-1998056"/>
            <a:ext cx="741679" cy="538220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Ввод данных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9B5C24-E8C9-608A-0ABD-512E1C997991}"/>
              </a:ext>
            </a:extLst>
          </p:cNvPr>
          <p:cNvSpPr/>
          <p:nvPr/>
        </p:nvSpPr>
        <p:spPr>
          <a:xfrm rot="5400000">
            <a:off x="1170693" y="1401194"/>
            <a:ext cx="1368000" cy="288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1. Местоположение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D3C159-A8F9-FAA8-272A-C3B5212CEE9C}"/>
              </a:ext>
            </a:extLst>
          </p:cNvPr>
          <p:cNvSpPr/>
          <p:nvPr/>
        </p:nvSpPr>
        <p:spPr>
          <a:xfrm rot="16200000">
            <a:off x="5412000" y="1370646"/>
            <a:ext cx="1368000" cy="288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/>
              <a:t>2. Анализ рынка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1FD522-7B16-5C73-7DEF-EC475A092853}"/>
              </a:ext>
            </a:extLst>
          </p:cNvPr>
          <p:cNvSpPr/>
          <p:nvPr/>
        </p:nvSpPr>
        <p:spPr>
          <a:xfrm rot="5400000">
            <a:off x="9735505" y="1404637"/>
            <a:ext cx="1368000" cy="288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3. Оценка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5FB17E83-0192-04AD-599A-4BF8E9F2F28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rot="16200000" flipH="1">
            <a:off x="7666698" y="-592171"/>
            <a:ext cx="1096751" cy="4408864"/>
          </a:xfrm>
          <a:prstGeom prst="bentConnector5">
            <a:avLst>
              <a:gd name="adj1" fmla="val 20843"/>
              <a:gd name="adj2" fmla="val 46448"/>
              <a:gd name="adj3" fmla="val 21722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BB8E66E2-1660-3827-7001-A5AD800BCFF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rot="5400000">
            <a:off x="3386013" y="-467434"/>
            <a:ext cx="1093308" cy="4155948"/>
          </a:xfrm>
          <a:prstGeom prst="bentConnector5">
            <a:avLst>
              <a:gd name="adj1" fmla="val 20909"/>
              <a:gd name="adj2" fmla="val 46232"/>
              <a:gd name="adj3" fmla="val 21475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D95A7909-61EC-701B-996A-BCA93473D05D}"/>
              </a:ext>
            </a:extLst>
          </p:cNvPr>
          <p:cNvCxnSpPr>
            <a:cxnSpLocks/>
            <a:stCxn id="7" idx="3"/>
            <a:endCxn id="9" idx="3"/>
          </p:cNvCxnSpPr>
          <p:nvPr/>
        </p:nvCxnSpPr>
        <p:spPr>
          <a:xfrm rot="16200000" flipH="1">
            <a:off x="5521940" y="1552586"/>
            <a:ext cx="1062760" cy="85359"/>
          </a:xfrm>
          <a:prstGeom prst="bentConnector5">
            <a:avLst>
              <a:gd name="adj1" fmla="val 21510"/>
              <a:gd name="adj2" fmla="val 74086"/>
              <a:gd name="adj3" fmla="val 7849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A5D7053A-4DB1-34C0-F3A7-88A1074081C1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 rot="16200000" flipH="1">
            <a:off x="3426822" y="1953064"/>
            <a:ext cx="1257938" cy="4402197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8EEDF60E-2EB9-1C23-57EF-D3F671B56243}"/>
              </a:ext>
            </a:extLst>
          </p:cNvPr>
          <p:cNvCxnSpPr>
            <a:cxnSpLocks/>
            <a:stCxn id="9" idx="1"/>
            <a:endCxn id="6" idx="0"/>
          </p:cNvCxnSpPr>
          <p:nvPr/>
        </p:nvCxnSpPr>
        <p:spPr>
          <a:xfrm rot="16200000" flipH="1">
            <a:off x="5532202" y="4058444"/>
            <a:ext cx="1288486" cy="160890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1B62CCB1-2E31-DA63-B526-D385A65747F1}"/>
              </a:ext>
            </a:extLst>
          </p:cNvPr>
          <p:cNvCxnSpPr>
            <a:cxnSpLocks/>
            <a:stCxn id="12" idx="3"/>
            <a:endCxn id="6" idx="0"/>
          </p:cNvCxnSpPr>
          <p:nvPr/>
        </p:nvCxnSpPr>
        <p:spPr>
          <a:xfrm rot="5400000">
            <a:off x="7710951" y="2074577"/>
            <a:ext cx="1254495" cy="4162615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4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F713D-9685-580A-2576-75428770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888759"/>
            <a:ext cx="10882630" cy="55888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40578F-41E8-B0D8-1560-7ED12FBF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54832-15A9-ADAC-AAB1-EB0BC236C751}"/>
              </a:ext>
            </a:extLst>
          </p:cNvPr>
          <p:cNvSpPr txBox="1"/>
          <p:nvPr/>
        </p:nvSpPr>
        <p:spPr>
          <a:xfrm>
            <a:off x="436880" y="18001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0. Ввод данных </a:t>
            </a:r>
          </a:p>
        </p:txBody>
      </p:sp>
    </p:spTree>
    <p:extLst>
      <p:ext uri="{BB962C8B-B14F-4D97-AF65-F5344CB8AC3E}">
        <p14:creationId xmlns:p14="http://schemas.microsoft.com/office/powerpoint/2010/main" val="93657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1AD45A-98B7-D955-868C-B2B84923B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70539"/>
              </p:ext>
            </p:extLst>
          </p:nvPr>
        </p:nvGraphicFramePr>
        <p:xfrm>
          <a:off x="3078480" y="1384439"/>
          <a:ext cx="6289040" cy="5140961"/>
        </p:xfrm>
        <a:graphic>
          <a:graphicData uri="http://schemas.openxmlformats.org/drawingml/2006/table">
            <a:tbl>
              <a:tblPr firstCol="1" bandRow="1">
                <a:tableStyleId>{793D81CF-94F2-401A-BA57-92F5A7B2D0C5}</a:tableStyleId>
              </a:tblPr>
              <a:tblGrid>
                <a:gridCol w="2887274">
                  <a:extLst>
                    <a:ext uri="{9D8B030D-6E8A-4147-A177-3AD203B41FA5}">
                      <a16:colId xmlns:a16="http://schemas.microsoft.com/office/drawing/2014/main" val="2756108015"/>
                    </a:ext>
                  </a:extLst>
                </a:gridCol>
                <a:gridCol w="3401766">
                  <a:extLst>
                    <a:ext uri="{9D8B030D-6E8A-4147-A177-3AD203B41FA5}">
                      <a16:colId xmlns:a16="http://schemas.microsoft.com/office/drawing/2014/main" val="120992381"/>
                    </a:ext>
                  </a:extLst>
                </a:gridCol>
              </a:tblGrid>
              <a:tr h="22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 участка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не присвоен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1802911"/>
                  </a:ext>
                </a:extLst>
              </a:tr>
              <a:tr h="55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зем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. участка, принадлежащая дому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сведения отсутствуют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2019423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Тип здания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Многоквартирный дом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0634914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Количество этажей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сведения отсутствуют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6814523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Год постройки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2007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2723093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Год ввода в эксплуатацию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8298230"/>
                  </a:ext>
                </a:extLst>
              </a:tr>
              <a:tr h="27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Перекрытия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Железобетонные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960867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Материал стен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Кирпичный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8928040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Тип системы пожаротушения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Пожарные гидранты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1257387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Тип системы вентиляции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Вытяжная вентиляция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0650764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Площадь дома,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кв.м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5078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9843424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Площадь подвала по полу,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кв.м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870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9934171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Площадь нежилых помещений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1422,6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5952151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Квартир в доме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84862421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Количество жильцов в доме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сведения отсутствуют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0419777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Парковка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9424559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Детская площадка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498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0522033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Спортивная площадка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effectLst/>
                        </a:rPr>
                        <a:t>498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446517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45231C1-37D4-7FCF-BE0E-03AE0EDA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73" y="921488"/>
            <a:ext cx="3466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здания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025512-F1B9-4960-A219-474CE6EA4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C40D8-BED0-76F4-CBD6-A9DE524A64E4}"/>
              </a:ext>
            </a:extLst>
          </p:cNvPr>
          <p:cNvSpPr txBox="1"/>
          <p:nvPr/>
        </p:nvSpPr>
        <p:spPr>
          <a:xfrm>
            <a:off x="327260" y="181539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1. Местоположение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25540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26928-7D42-FBBC-C1B8-813BAEBF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639"/>
            <a:ext cx="12192000" cy="300872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C6C4C-397E-BF18-993D-B082E021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D6D47-4FAC-03A9-44D4-AF68FAC9163E}"/>
              </a:ext>
            </a:extLst>
          </p:cNvPr>
          <p:cNvSpPr txBox="1"/>
          <p:nvPr/>
        </p:nvSpPr>
        <p:spPr>
          <a:xfrm>
            <a:off x="327260" y="181539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1. Местоположение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0993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53560-081D-E8A1-360D-364EB679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153025"/>
            <a:ext cx="10191750" cy="1619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1F537-8E97-CB71-3395-56AB4F17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67" y="658155"/>
            <a:ext cx="3886200" cy="449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A9A92-E955-367B-E402-B513F111B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367" y="658155"/>
            <a:ext cx="3676650" cy="435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4E36D3-EFDC-AF32-1F85-0F624D4BB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0B751-730C-94B8-0B93-6875F954D260}"/>
              </a:ext>
            </a:extLst>
          </p:cNvPr>
          <p:cNvSpPr txBox="1"/>
          <p:nvPr/>
        </p:nvSpPr>
        <p:spPr>
          <a:xfrm>
            <a:off x="327260" y="181539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1. Местоположение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C965A-2B88-0C3B-85B4-9538F3BFCFF4}"/>
              </a:ext>
            </a:extLst>
          </p:cNvPr>
          <p:cNvSpPr txBox="1"/>
          <p:nvPr/>
        </p:nvSpPr>
        <p:spPr>
          <a:xfrm>
            <a:off x="327260" y="105771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Рейтинги, параметры местонахождения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01716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55dd311a7_0_33"/>
          <p:cNvSpPr txBox="1"/>
          <p:nvPr/>
        </p:nvSpPr>
        <p:spPr>
          <a:xfrm>
            <a:off x="2671920" y="1037088"/>
            <a:ext cx="62304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 b="1" dirty="0">
                <a:solidFill>
                  <a:srgbClr val="262B6B"/>
                </a:solidFill>
              </a:rPr>
              <a:t>Анализ рынка</a:t>
            </a:r>
            <a:endParaRPr sz="3900" b="1" dirty="0">
              <a:solidFill>
                <a:srgbClr val="262B6B"/>
              </a:solidFill>
            </a:endParaRPr>
          </a:p>
        </p:txBody>
      </p:sp>
      <p:pic>
        <p:nvPicPr>
          <p:cNvPr id="270" name="Google Shape;270;g2e55dd311a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70" y="5498502"/>
            <a:ext cx="1248425" cy="12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e55dd311a7_0_33"/>
          <p:cNvSpPr txBox="1"/>
          <p:nvPr/>
        </p:nvSpPr>
        <p:spPr>
          <a:xfrm>
            <a:off x="56425" y="3619526"/>
            <a:ext cx="30000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262B6B"/>
                </a:solidFill>
              </a:rPr>
              <a:t>Анализ влияния социально-экономической обстановки. Выполняется нейронными сетями</a:t>
            </a:r>
            <a:endParaRPr sz="1900" dirty="0">
              <a:solidFill>
                <a:srgbClr val="262B6B"/>
              </a:solidFill>
            </a:endParaRPr>
          </a:p>
        </p:txBody>
      </p:sp>
      <p:sp>
        <p:nvSpPr>
          <p:cNvPr id="274" name="Google Shape;274;g2e55dd311a7_0_33"/>
          <p:cNvSpPr txBox="1"/>
          <p:nvPr/>
        </p:nvSpPr>
        <p:spPr>
          <a:xfrm>
            <a:off x="2517420" y="3524150"/>
            <a:ext cx="3269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262B6B"/>
                </a:solidFill>
              </a:rPr>
              <a:t>Анализ  текущего состояния  цен и арендных ставок на рынке рынка объекта недвижимости</a:t>
            </a:r>
            <a:endParaRPr sz="1900" dirty="0">
              <a:solidFill>
                <a:srgbClr val="262B6B"/>
              </a:solidFill>
            </a:endParaRPr>
          </a:p>
        </p:txBody>
      </p:sp>
      <p:sp>
        <p:nvSpPr>
          <p:cNvPr id="275" name="Google Shape;275;g2e55dd311a7_0_33"/>
          <p:cNvSpPr txBox="1"/>
          <p:nvPr/>
        </p:nvSpPr>
        <p:spPr>
          <a:xfrm>
            <a:off x="6147819" y="3616961"/>
            <a:ext cx="30000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262B6B"/>
                </a:solidFill>
              </a:rPr>
              <a:t>Анализ динамики рынка на основе «исторических» данных за прошедший период</a:t>
            </a:r>
            <a:endParaRPr sz="1900" dirty="0">
              <a:solidFill>
                <a:srgbClr val="262B6B"/>
              </a:solidFill>
            </a:endParaRPr>
          </a:p>
        </p:txBody>
      </p:sp>
      <p:cxnSp>
        <p:nvCxnSpPr>
          <p:cNvPr id="276" name="Google Shape;276;g2e55dd311a7_0_33"/>
          <p:cNvCxnSpPr>
            <a:cxnSpLocks/>
          </p:cNvCxnSpPr>
          <p:nvPr/>
        </p:nvCxnSpPr>
        <p:spPr>
          <a:xfrm flipH="1">
            <a:off x="4714859" y="1700642"/>
            <a:ext cx="284455" cy="1823508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g2e55dd311a7_0_33"/>
          <p:cNvCxnSpPr>
            <a:cxnSpLocks/>
          </p:cNvCxnSpPr>
          <p:nvPr/>
        </p:nvCxnSpPr>
        <p:spPr>
          <a:xfrm flipH="1">
            <a:off x="2115080" y="1757760"/>
            <a:ext cx="2314535" cy="1607846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g2e55dd311a7_0_33"/>
          <p:cNvCxnSpPr>
            <a:cxnSpLocks/>
          </p:cNvCxnSpPr>
          <p:nvPr/>
        </p:nvCxnSpPr>
        <p:spPr>
          <a:xfrm>
            <a:off x="6319444" y="1757760"/>
            <a:ext cx="307610" cy="1607846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g2e55dd311a7_0_33"/>
          <p:cNvCxnSpPr>
            <a:cxnSpLocks/>
          </p:cNvCxnSpPr>
          <p:nvPr/>
        </p:nvCxnSpPr>
        <p:spPr>
          <a:xfrm>
            <a:off x="7244816" y="1700642"/>
            <a:ext cx="2275264" cy="1540398"/>
          </a:xfrm>
          <a:prstGeom prst="straightConnector1">
            <a:avLst/>
          </a:prstGeom>
          <a:noFill/>
          <a:ln w="38100" cap="flat" cmpd="sng">
            <a:solidFill>
              <a:srgbClr val="262B6B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1" name="Google Shape;281;g2e55dd311a7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764" y="5114324"/>
            <a:ext cx="1413175" cy="1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e55dd311a7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475" y="5261125"/>
            <a:ext cx="1413175" cy="1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e55dd311a7_0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3404" y="100862"/>
            <a:ext cx="2005889" cy="200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54FFF-821B-3377-6912-2816B8877B3D}"/>
              </a:ext>
            </a:extLst>
          </p:cNvPr>
          <p:cNvSpPr txBox="1"/>
          <p:nvPr/>
        </p:nvSpPr>
        <p:spPr>
          <a:xfrm>
            <a:off x="2878119" y="4789360"/>
            <a:ext cx="290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(Гистограммы, </a:t>
            </a:r>
            <a:r>
              <a:rPr lang="ru-RU" dirty="0" err="1">
                <a:solidFill>
                  <a:srgbClr val="002060"/>
                </a:solidFill>
              </a:rPr>
              <a:t>боксплоты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Google Shape;275;g2e55dd311a7_0_33">
            <a:extLst>
              <a:ext uri="{FF2B5EF4-FFF2-40B4-BE49-F238E27FC236}">
                <a16:creationId xmlns:a16="http://schemas.microsoft.com/office/drawing/2014/main" id="{705DEAA0-669B-21D6-6203-CA842ED2BF9A}"/>
              </a:ext>
            </a:extLst>
          </p:cNvPr>
          <p:cNvSpPr txBox="1"/>
          <p:nvPr/>
        </p:nvSpPr>
        <p:spPr>
          <a:xfrm>
            <a:off x="9147819" y="3324574"/>
            <a:ext cx="30000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262B6B"/>
                </a:solidFill>
              </a:rPr>
              <a:t>Анализ ликвидности рынка недвижимости на основе результатов исследования сроков экспозиции объектов</a:t>
            </a:r>
            <a:endParaRPr sz="1900" dirty="0">
              <a:solidFill>
                <a:srgbClr val="262B6B"/>
              </a:solidFill>
            </a:endParaRPr>
          </a:p>
        </p:txBody>
      </p:sp>
      <p:pic>
        <p:nvPicPr>
          <p:cNvPr id="10" name="Google Shape;353;g2e55dd311a7_0_95">
            <a:extLst>
              <a:ext uri="{FF2B5EF4-FFF2-40B4-BE49-F238E27FC236}">
                <a16:creationId xmlns:a16="http://schemas.microsoft.com/office/drawing/2014/main" id="{4FC94862-923E-17A7-593E-23DE0D4941F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56039" y="5011023"/>
            <a:ext cx="1619775" cy="16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9650FE-49FC-A23A-FB2E-96CCAC7E9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95" y="0"/>
            <a:ext cx="1526124" cy="16433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495DB-FA29-7175-7C31-AEF976D6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686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0237D-6662-C654-5C5F-33633626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5091"/>
            <a:ext cx="12192000" cy="27396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6B7A9C-717A-05B7-65EA-481B58519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0501">
            <a:off x="1230982" y="1973886"/>
            <a:ext cx="10355232" cy="23518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FAE9FA-0BDE-1A15-19F6-F524456C5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9821208-BB60-4430-ACD8-B6DAE8A14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532366"/>
              </p:ext>
            </p:extLst>
          </p:nvPr>
        </p:nvGraphicFramePr>
        <p:xfrm>
          <a:off x="91048" y="0"/>
          <a:ext cx="5654815" cy="397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FA6AC8-24F2-FE4D-A0E5-7E0BA46C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15" y="0"/>
            <a:ext cx="5401813" cy="429071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AC3016-0CD5-B2C1-EC5E-656891C73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232"/>
            <a:ext cx="5802569" cy="3628368"/>
          </a:xfrm>
          <a:prstGeom prst="rect">
            <a:avLst/>
          </a:prstGeom>
          <a:noFill/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22097A9-164E-4236-9FD9-25343A299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195189"/>
              </p:ext>
            </p:extLst>
          </p:nvPr>
        </p:nvGraphicFramePr>
        <p:xfrm>
          <a:off x="6199833" y="3288323"/>
          <a:ext cx="5650523" cy="348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C08D9-4584-528C-2D20-2EDAC331C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011080"/>
            <a:ext cx="1526124" cy="16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524</Words>
  <Application>Microsoft Office PowerPoint</Application>
  <PresentationFormat>Широкоэкранный</PresentationFormat>
  <Paragraphs>147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Tahoma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Галяутдинов Галяутдинов</dc:creator>
  <cp:lastModifiedBy>Анастасия</cp:lastModifiedBy>
  <cp:revision>9</cp:revision>
  <dcterms:created xsi:type="dcterms:W3CDTF">2025-06-09T12:06:03Z</dcterms:created>
  <dcterms:modified xsi:type="dcterms:W3CDTF">2025-06-17T07:47:20Z</dcterms:modified>
</cp:coreProperties>
</file>